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  <p:sldMasterId id="2147483921" r:id="rId2"/>
  </p:sldMasterIdLst>
  <p:notesMasterIdLst>
    <p:notesMasterId r:id="rId110"/>
  </p:notesMasterIdLst>
  <p:handoutMasterIdLst>
    <p:handoutMasterId r:id="rId111"/>
  </p:handoutMasterIdLst>
  <p:sldIdLst>
    <p:sldId id="1448" r:id="rId3"/>
    <p:sldId id="2779" r:id="rId4"/>
    <p:sldId id="2778" r:id="rId5"/>
    <p:sldId id="587" r:id="rId6"/>
    <p:sldId id="1642" r:id="rId7"/>
    <p:sldId id="1643" r:id="rId8"/>
    <p:sldId id="1644" r:id="rId9"/>
    <p:sldId id="2788" r:id="rId10"/>
    <p:sldId id="2791" r:id="rId11"/>
    <p:sldId id="2787" r:id="rId12"/>
    <p:sldId id="2793" r:id="rId13"/>
    <p:sldId id="1648" r:id="rId14"/>
    <p:sldId id="2797" r:id="rId15"/>
    <p:sldId id="2796" r:id="rId16"/>
    <p:sldId id="1301" r:id="rId17"/>
    <p:sldId id="1517" r:id="rId18"/>
    <p:sldId id="1527" r:id="rId19"/>
    <p:sldId id="1528" r:id="rId20"/>
    <p:sldId id="1529" r:id="rId21"/>
    <p:sldId id="1552" r:id="rId22"/>
    <p:sldId id="2094" r:id="rId23"/>
    <p:sldId id="1587" r:id="rId24"/>
    <p:sldId id="1532" r:id="rId25"/>
    <p:sldId id="1563" r:id="rId26"/>
    <p:sldId id="1564" r:id="rId27"/>
    <p:sldId id="1557" r:id="rId28"/>
    <p:sldId id="1558" r:id="rId29"/>
    <p:sldId id="1634" r:id="rId30"/>
    <p:sldId id="2774" r:id="rId31"/>
    <p:sldId id="2097" r:id="rId32"/>
    <p:sldId id="2551" r:id="rId33"/>
    <p:sldId id="2552" r:id="rId34"/>
    <p:sldId id="2553" r:id="rId35"/>
    <p:sldId id="2539" r:id="rId36"/>
    <p:sldId id="2101" r:id="rId37"/>
    <p:sldId id="2102" r:id="rId38"/>
    <p:sldId id="2769" r:id="rId39"/>
    <p:sldId id="2651" r:id="rId40"/>
    <p:sldId id="2652" r:id="rId41"/>
    <p:sldId id="2098" r:id="rId42"/>
    <p:sldId id="2303" r:id="rId43"/>
    <p:sldId id="1628" r:id="rId44"/>
    <p:sldId id="2259" r:id="rId45"/>
    <p:sldId id="1530" r:id="rId46"/>
    <p:sldId id="1556" r:id="rId47"/>
    <p:sldId id="1588" r:id="rId48"/>
    <p:sldId id="1579" r:id="rId49"/>
    <p:sldId id="1560" r:id="rId50"/>
    <p:sldId id="1580" r:id="rId51"/>
    <p:sldId id="2764" r:id="rId52"/>
    <p:sldId id="2697" r:id="rId53"/>
    <p:sldId id="1592" r:id="rId54"/>
    <p:sldId id="1566" r:id="rId55"/>
    <p:sldId id="1567" r:id="rId56"/>
    <p:sldId id="1568" r:id="rId57"/>
    <p:sldId id="1569" r:id="rId58"/>
    <p:sldId id="1570" r:id="rId59"/>
    <p:sldId id="1578" r:id="rId60"/>
    <p:sldId id="2765" r:id="rId61"/>
    <p:sldId id="2770" r:id="rId62"/>
    <p:sldId id="1626" r:id="rId63"/>
    <p:sldId id="1589" r:id="rId64"/>
    <p:sldId id="1590" r:id="rId65"/>
    <p:sldId id="1591" r:id="rId66"/>
    <p:sldId id="1576" r:id="rId67"/>
    <p:sldId id="1571" r:id="rId68"/>
    <p:sldId id="1572" r:id="rId69"/>
    <p:sldId id="1573" r:id="rId70"/>
    <p:sldId id="1575" r:id="rId71"/>
    <p:sldId id="1577" r:id="rId72"/>
    <p:sldId id="2738" r:id="rId73"/>
    <p:sldId id="2103" r:id="rId74"/>
    <p:sldId id="1884" r:id="rId75"/>
    <p:sldId id="1555" r:id="rId76"/>
    <p:sldId id="2662" r:id="rId77"/>
    <p:sldId id="2663" r:id="rId78"/>
    <p:sldId id="2104" r:id="rId79"/>
    <p:sldId id="2105" r:id="rId80"/>
    <p:sldId id="2766" r:id="rId81"/>
    <p:sldId id="2767" r:id="rId82"/>
    <p:sldId id="2768" r:id="rId83"/>
    <p:sldId id="2633" r:id="rId84"/>
    <p:sldId id="2634" r:id="rId85"/>
    <p:sldId id="2106" r:id="rId86"/>
    <p:sldId id="2107" r:id="rId87"/>
    <p:sldId id="2733" r:id="rId88"/>
    <p:sldId id="2754" r:id="rId89"/>
    <p:sldId id="2772" r:id="rId90"/>
    <p:sldId id="2109" r:id="rId91"/>
    <p:sldId id="2735" r:id="rId92"/>
    <p:sldId id="2773" r:id="rId93"/>
    <p:sldId id="1886" r:id="rId94"/>
    <p:sldId id="1887" r:id="rId95"/>
    <p:sldId id="1888" r:id="rId96"/>
    <p:sldId id="2782" r:id="rId97"/>
    <p:sldId id="2590" r:id="rId98"/>
    <p:sldId id="2591" r:id="rId99"/>
    <p:sldId id="2592" r:id="rId100"/>
    <p:sldId id="2593" r:id="rId101"/>
    <p:sldId id="1525" r:id="rId102"/>
    <p:sldId id="1548" r:id="rId103"/>
    <p:sldId id="1562" r:id="rId104"/>
    <p:sldId id="1549" r:id="rId105"/>
    <p:sldId id="2736" r:id="rId106"/>
    <p:sldId id="2108" r:id="rId107"/>
    <p:sldId id="2737" r:id="rId108"/>
    <p:sldId id="1526" r:id="rId10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F0B195A1-3F45-914A-8244-06A970AE6E76}">
          <p14:sldIdLst>
            <p14:sldId id="1448"/>
            <p14:sldId id="2779"/>
            <p14:sldId id="2778"/>
            <p14:sldId id="587"/>
            <p14:sldId id="1642"/>
            <p14:sldId id="1643"/>
            <p14:sldId id="1644"/>
            <p14:sldId id="2788"/>
            <p14:sldId id="2791"/>
            <p14:sldId id="2787"/>
            <p14:sldId id="2793"/>
            <p14:sldId id="1648"/>
            <p14:sldId id="2797"/>
            <p14:sldId id="2796"/>
            <p14:sldId id="1301"/>
          </p14:sldIdLst>
        </p14:section>
        <p14:section name="1.실습아키텍처" id="{A1E22836-A386-A745-8F63-5C8F2C5F69A2}">
          <p14:sldIdLst>
            <p14:sldId id="1517"/>
            <p14:sldId id="1527"/>
            <p14:sldId id="1528"/>
            <p14:sldId id="1529"/>
            <p14:sldId id="1552"/>
            <p14:sldId id="2094"/>
          </p14:sldIdLst>
        </p14:section>
        <p14:section name="2.배포" id="{12B0B1FA-1626-6D44-AAE3-A82FBF2B98B1}">
          <p14:sldIdLst>
            <p14:sldId id="1587"/>
            <p14:sldId id="1532"/>
            <p14:sldId id="1563"/>
            <p14:sldId id="1564"/>
            <p14:sldId id="1557"/>
            <p14:sldId id="1558"/>
          </p14:sldIdLst>
        </p14:section>
        <p14:section name="3.적용패턴" id="{E51774A1-0D0B-9149-A892-EA971119CB96}">
          <p14:sldIdLst>
            <p14:sldId id="1634"/>
            <p14:sldId id="2774"/>
          </p14:sldIdLst>
        </p14:section>
        <p14:section name="Config/Deployment Pattern" id="{0D10EB14-A75C-B246-9E58-9AAE17D1D934}">
          <p14:sldIdLst>
            <p14:sldId id="2097"/>
            <p14:sldId id="2551"/>
            <p14:sldId id="2552"/>
            <p14:sldId id="2553"/>
            <p14:sldId id="2539"/>
            <p14:sldId id="2101"/>
            <p14:sldId id="2102"/>
          </p14:sldIdLst>
        </p14:section>
        <p14:section name="Health Check" id="{48F4C666-57C6-5C41-B703-386CF675800B}">
          <p14:sldIdLst>
            <p14:sldId id="2769"/>
            <p14:sldId id="2651"/>
            <p14:sldId id="2652"/>
            <p14:sldId id="2098"/>
          </p14:sldIdLst>
        </p14:section>
        <p14:section name="Message Channel" id="{7790040E-26A0-BA41-82C9-C0DE19BA1B3A}">
          <p14:sldIdLst>
            <p14:sldId id="2303"/>
            <p14:sldId id="1628"/>
            <p14:sldId id="2259"/>
            <p14:sldId id="1530"/>
            <p14:sldId id="1556"/>
            <p14:sldId id="1588"/>
            <p14:sldId id="1579"/>
            <p14:sldId id="1560"/>
            <p14:sldId id="1580"/>
          </p14:sldIdLst>
        </p14:section>
        <p14:section name="DB Access" id="{6988AA47-6E84-184E-AFF1-2A03D5BCA3E5}">
          <p14:sldIdLst>
            <p14:sldId id="2764"/>
            <p14:sldId id="2697"/>
            <p14:sldId id="1592"/>
            <p14:sldId id="1566"/>
            <p14:sldId id="1567"/>
            <p14:sldId id="1568"/>
            <p14:sldId id="1569"/>
            <p14:sldId id="1570"/>
            <p14:sldId id="1578"/>
          </p14:sldIdLst>
        </p14:section>
        <p14:section name="Cache &amp; Session" id="{93D8580C-7B6F-B040-BE4A-F55B15FA6FF4}">
          <p14:sldIdLst>
            <p14:sldId id="2765"/>
            <p14:sldId id="2770"/>
            <p14:sldId id="1626"/>
            <p14:sldId id="1589"/>
            <p14:sldId id="1590"/>
            <p14:sldId id="1591"/>
            <p14:sldId id="1576"/>
            <p14:sldId id="1571"/>
            <p14:sldId id="1572"/>
            <p14:sldId id="1573"/>
            <p14:sldId id="1575"/>
            <p14:sldId id="1577"/>
            <p14:sldId id="2738"/>
          </p14:sldIdLst>
        </p14:section>
        <p14:section name="Circuit Breaker" id="{887F67A6-11FD-2C4A-8999-77157E1C5EAE}">
          <p14:sldIdLst>
            <p14:sldId id="2103"/>
            <p14:sldId id="1884"/>
            <p14:sldId id="1555"/>
            <p14:sldId id="2662"/>
            <p14:sldId id="2663"/>
            <p14:sldId id="2104"/>
          </p14:sldIdLst>
        </p14:section>
        <p14:section name="Log &amp; Metric" id="{CAC596C8-A3C8-9E4B-9EC4-839CB148F6CB}">
          <p14:sldIdLst>
            <p14:sldId id="2105"/>
            <p14:sldId id="2766"/>
            <p14:sldId id="2767"/>
            <p14:sldId id="2768"/>
            <p14:sldId id="2633"/>
            <p14:sldId id="2634"/>
            <p14:sldId id="2106"/>
            <p14:sldId id="2107"/>
          </p14:sldIdLst>
        </p14:section>
        <p14:section name="Tracing" id="{EA4F8FBF-41A5-2D43-866C-0F6D4728DEC7}">
          <p14:sldIdLst>
            <p14:sldId id="2733"/>
            <p14:sldId id="2754"/>
            <p14:sldId id="2772"/>
            <p14:sldId id="2109"/>
            <p14:sldId id="2735"/>
          </p14:sldIdLst>
        </p14:section>
        <p14:section name="Auto Scaler" id="{5DC571CF-83F7-804D-AD48-8475028B66D9}">
          <p14:sldIdLst>
            <p14:sldId id="2773"/>
            <p14:sldId id="1886"/>
            <p14:sldId id="1887"/>
            <p14:sldId id="1888"/>
            <p14:sldId id="2782"/>
          </p14:sldIdLst>
        </p14:section>
        <p14:section name="API Discovery" id="{BDBE0EEA-241A-D54C-B68C-B4EC4D096C17}">
          <p14:sldIdLst>
            <p14:sldId id="2590"/>
            <p14:sldId id="2591"/>
            <p14:sldId id="2592"/>
            <p14:sldId id="2593"/>
          </p14:sldIdLst>
        </p14:section>
        <p14:section name="4.운영실습" id="{261F9229-2464-F94D-BA1A-1D71EFFC53BD}">
          <p14:sldIdLst>
            <p14:sldId id="1525"/>
            <p14:sldId id="1548"/>
            <p14:sldId id="1562"/>
            <p14:sldId id="1549"/>
            <p14:sldId id="2736"/>
            <p14:sldId id="2108"/>
            <p14:sldId id="2737"/>
          </p14:sldIdLst>
        </p14:section>
        <p14:section name="outro" id="{9E8E642E-79C5-694D-ADE0-2F3BD193768C}">
          <p14:sldIdLst>
            <p14:sldId id="1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981">
          <p15:clr>
            <a:srgbClr val="A4A3A4"/>
          </p15:clr>
        </p15:guide>
        <p15:guide id="6" orient="horz" pos="459">
          <p15:clr>
            <a:srgbClr val="A4A3A4"/>
          </p15:clr>
        </p15:guide>
        <p15:guide id="7" pos="1963">
          <p15:clr>
            <a:srgbClr val="A4A3A4"/>
          </p15:clr>
        </p15:guide>
        <p15:guide id="8" pos="398">
          <p15:clr>
            <a:srgbClr val="A4A3A4"/>
          </p15:clr>
        </p15:guide>
        <p15:guide id="9" pos="5116">
          <p15:clr>
            <a:srgbClr val="A4A3A4"/>
          </p15:clr>
        </p15:guide>
        <p15:guide id="10" pos="6068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A00"/>
    <a:srgbClr val="A1EF49"/>
    <a:srgbClr val="1E1E1E"/>
    <a:srgbClr val="D04D6F"/>
    <a:srgbClr val="D9718C"/>
    <a:srgbClr val="0000FF"/>
    <a:srgbClr val="777777"/>
    <a:srgbClr val="151214"/>
    <a:srgbClr val="7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4" autoAdjust="0"/>
    <p:restoredTop sz="95982" autoAdjust="0"/>
  </p:normalViewPr>
  <p:slideViewPr>
    <p:cSldViewPr showGuides="1">
      <p:cViewPr varScale="1">
        <p:scale>
          <a:sx n="117" d="100"/>
          <a:sy n="117" d="100"/>
        </p:scale>
        <p:origin x="1464" y="168"/>
      </p:cViewPr>
      <p:guideLst>
        <p:guide orient="horz" pos="3997"/>
        <p:guide orient="horz" pos="2432"/>
        <p:guide orient="horz" pos="482"/>
        <p:guide orient="horz" pos="777"/>
        <p:guide orient="horz" pos="981"/>
        <p:guide orient="horz" pos="459"/>
        <p:guide pos="1963"/>
        <p:guide pos="398"/>
        <p:guide pos="5116"/>
        <p:guide pos="6068"/>
        <p:guide pos="1102"/>
      </p:guideLst>
    </p:cSldViewPr>
  </p:slideViewPr>
  <p:outlineViewPr>
    <p:cViewPr>
      <p:scale>
        <a:sx n="33" d="100"/>
        <a:sy n="33" d="100"/>
      </p:scale>
      <p:origin x="0" y="16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928" y="184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commentAuthors" Target="commentAuthor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10973-21AA-4044-BD73-B1F6894E521D}" type="datetimeFigureOut">
              <a:rPr lang="ko-KR" altLang="en-US" smtClean="0"/>
              <a:t>2021. 2. 8.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5D77-4DE3-40F7-8E93-214EA45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472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r">
              <a:defRPr sz="1200"/>
            </a:lvl1pPr>
          </a:lstStyle>
          <a:p>
            <a:fld id="{E65F436B-4CED-4CDD-A807-F5F3F2E408D1}" type="datetimeFigureOut">
              <a:rPr lang="ko-KR" altLang="en-US" smtClean="0"/>
              <a:pPr/>
              <a:t>2021. 2. 8.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7" tIns="46053" rIns="92107" bIns="460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107" tIns="46053" rIns="92107" bIns="4605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r">
              <a:defRPr sz="1200"/>
            </a:lvl1pPr>
          </a:lstStyle>
          <a:p>
            <a:fld id="{80DC1ACA-95F2-4E4B-A4AA-123FDCC67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760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56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71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97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03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영역에 대한 학습을 시작할 때 자주 </a:t>
            </a:r>
            <a:r>
              <a:rPr lang="ko-KR" altLang="en-US" dirty="0" err="1"/>
              <a:t>찾는것이</a:t>
            </a:r>
            <a:r>
              <a:rPr lang="ko-KR" altLang="en-US" dirty="0"/>
              <a:t> 하나의 세트로 구성된 </a:t>
            </a:r>
            <a:r>
              <a:rPr lang="ko-KR" altLang="en-US" dirty="0" err="1"/>
              <a:t>튜토리얼</a:t>
            </a:r>
            <a:r>
              <a:rPr lang="en-US" altLang="ko-KR" dirty="0"/>
              <a:t>/</a:t>
            </a:r>
            <a:r>
              <a:rPr lang="ko-KR" altLang="en-US" dirty="0"/>
              <a:t>예제 프로그램</a:t>
            </a:r>
            <a:r>
              <a:rPr lang="en-US" altLang="ko-KR" dirty="0"/>
              <a:t>.</a:t>
            </a:r>
            <a:r>
              <a:rPr lang="ko-KR" altLang="en-US" dirty="0"/>
              <a:t> 뭔지는 몰라도 일단 </a:t>
            </a:r>
            <a:r>
              <a:rPr lang="ko-KR" altLang="en-US" dirty="0" err="1"/>
              <a:t>띄워놓고서</a:t>
            </a:r>
            <a:r>
              <a:rPr lang="ko-KR" altLang="en-US" dirty="0"/>
              <a:t> 살펴보고 이해하고 깊이 </a:t>
            </a:r>
            <a:r>
              <a:rPr lang="ko-KR" altLang="en-US" dirty="0" err="1"/>
              <a:t>파고들다보면</a:t>
            </a:r>
            <a:r>
              <a:rPr lang="ko-KR" altLang="en-US" dirty="0"/>
              <a:t> 이해의 영역으로 </a:t>
            </a:r>
            <a:r>
              <a:rPr lang="ko-KR" altLang="en-US" dirty="0" err="1"/>
              <a:t>빠져드는것이</a:t>
            </a:r>
            <a:r>
              <a:rPr lang="ko-KR" altLang="en-US" dirty="0"/>
              <a:t> 개발자들의 특성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/>
              <a:t>awesome-shopping</a:t>
            </a:r>
            <a:r>
              <a:rPr lang="ko-KR" altLang="en-US" dirty="0"/>
              <a:t>은 각종 마이크로서비스 패턴이 어떻게 코드와 형상으로 적용되어 있는가를 살펴볼 수 있는 종합 </a:t>
            </a:r>
            <a:r>
              <a:rPr lang="ko-KR" altLang="en-US" dirty="0" err="1"/>
              <a:t>튜토리얼로</a:t>
            </a:r>
            <a:r>
              <a:rPr lang="en-US" altLang="ko-KR" dirty="0"/>
              <a:t>,</a:t>
            </a:r>
            <a:r>
              <a:rPr lang="ko-KR" altLang="en-US" dirty="0"/>
              <a:t> 우리가 제공하고자 하는 </a:t>
            </a:r>
            <a:r>
              <a:rPr lang="en-US" altLang="ko-KR" dirty="0"/>
              <a:t>SK Modern Platform</a:t>
            </a:r>
            <a:r>
              <a:rPr lang="ko-KR" altLang="en-US" dirty="0"/>
              <a:t>의 구성요소를 활용하여 주된 마이크로서비스 패턴을 어떻게 쉽게 적용할 수 있는지를 살펴볼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4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쇼핑몰을 구성하는 요소별로 마이크로 서비스가 구성됨</a:t>
            </a:r>
            <a:r>
              <a:rPr lang="en-US" altLang="ko-KR" dirty="0"/>
              <a:t>.</a:t>
            </a:r>
            <a:r>
              <a:rPr lang="ko-KR" altLang="en-US" dirty="0"/>
              <a:t> 사용자와 외부 인터페이스를 담당하는 </a:t>
            </a:r>
            <a:r>
              <a:rPr lang="en-US" altLang="ko-KR" dirty="0" err="1"/>
              <a:t>bff</a:t>
            </a:r>
            <a:r>
              <a:rPr lang="en-US" altLang="ko-KR" dirty="0"/>
              <a:t> </a:t>
            </a:r>
            <a:r>
              <a:rPr lang="ko-KR" altLang="en-US" dirty="0"/>
              <a:t>뒤로 </a:t>
            </a:r>
            <a:r>
              <a:rPr lang="ko-KR" altLang="en-US" dirty="0" err="1"/>
              <a:t>업무단위로</a:t>
            </a:r>
            <a:r>
              <a:rPr lang="ko-KR" altLang="en-US" dirty="0"/>
              <a:t> 구성된 </a:t>
            </a:r>
            <a:r>
              <a:rPr lang="en-US" altLang="ko-KR" dirty="0"/>
              <a:t>5</a:t>
            </a:r>
            <a:r>
              <a:rPr lang="ko-KR" altLang="en-US" dirty="0"/>
              <a:t>개의 마이크로서비스가 존재하고 이들은 이벤트 기반으로 비동기 통신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072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위해 한차례 추상화 하는 </a:t>
            </a:r>
            <a:r>
              <a:rPr lang="en-US" altLang="ko-KR" dirty="0"/>
              <a:t>BFF </a:t>
            </a:r>
            <a:r>
              <a:rPr lang="ko-KR" altLang="en-US" dirty="0"/>
              <a:t>패턴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&lt;-&gt;</a:t>
            </a:r>
            <a:r>
              <a:rPr lang="ko-KR" altLang="en-US" dirty="0"/>
              <a:t> </a:t>
            </a:r>
            <a:r>
              <a:rPr lang="en-US" altLang="ko-KR" dirty="0"/>
              <a:t>BFF,</a:t>
            </a:r>
            <a:r>
              <a:rPr lang="ko-KR" altLang="en-US" dirty="0"/>
              <a:t> </a:t>
            </a:r>
            <a:r>
              <a:rPr lang="en-US" altLang="ko-KR" dirty="0"/>
              <a:t>BFF &lt;-&gt; Backends </a:t>
            </a:r>
            <a:r>
              <a:rPr lang="ko-KR" altLang="en-US" dirty="0"/>
              <a:t>는 </a:t>
            </a:r>
            <a:r>
              <a:rPr lang="en-US" altLang="ko-KR" dirty="0"/>
              <a:t>API </a:t>
            </a:r>
            <a:r>
              <a:rPr lang="ko-KR" altLang="en-US" dirty="0"/>
              <a:t>기반으로 통신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BFF</a:t>
            </a:r>
            <a:r>
              <a:rPr lang="ko-KR" altLang="en-US" dirty="0"/>
              <a:t>는 </a:t>
            </a:r>
            <a:r>
              <a:rPr lang="en-US" altLang="ko-KR" dirty="0" err="1"/>
              <a:t>redis</a:t>
            </a:r>
            <a:r>
              <a:rPr lang="ko-KR" altLang="en-US" dirty="0"/>
              <a:t>로 사용자 세션 관리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호출과정에서 장애 전파되지 않도록 </a:t>
            </a:r>
            <a:r>
              <a:rPr lang="en-US" altLang="ko-KR" dirty="0"/>
              <a:t>circuit breaker, backend</a:t>
            </a:r>
            <a:r>
              <a:rPr lang="ko-KR" altLang="en-US" dirty="0"/>
              <a:t> </a:t>
            </a:r>
            <a:r>
              <a:rPr lang="ko-KR" altLang="en-US" dirty="0" err="1"/>
              <a:t>서비스간</a:t>
            </a:r>
            <a:r>
              <a:rPr lang="ko-KR" altLang="en-US" dirty="0"/>
              <a:t> 비동기 업무처리 위한 </a:t>
            </a:r>
            <a:r>
              <a:rPr lang="en-US" altLang="ko-KR" dirty="0"/>
              <a:t>message channel</a:t>
            </a:r>
          </a:p>
          <a:p>
            <a:r>
              <a:rPr lang="ko-KR" altLang="en-US" dirty="0"/>
              <a:t>개별 마이크로서비스마다 </a:t>
            </a:r>
            <a:r>
              <a:rPr lang="en-US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두고 </a:t>
            </a:r>
            <a:r>
              <a:rPr lang="en-US" altLang="ko-KR" dirty="0"/>
              <a:t>local transaction </a:t>
            </a:r>
            <a:r>
              <a:rPr lang="ko-KR" altLang="en-US" dirty="0"/>
              <a:t>구현 및 </a:t>
            </a:r>
            <a:r>
              <a:rPr lang="en-US" altLang="ko-KR" dirty="0" err="1"/>
              <a:t>db</a:t>
            </a:r>
            <a:r>
              <a:rPr lang="en-US" altLang="ko-KR" dirty="0"/>
              <a:t> commit </a:t>
            </a:r>
            <a:r>
              <a:rPr lang="ko-KR" altLang="en-US" dirty="0"/>
              <a:t>기준으로 이벤트 발생</a:t>
            </a:r>
            <a:r>
              <a:rPr lang="en-US" altLang="ko-KR" dirty="0"/>
              <a:t>,</a:t>
            </a:r>
            <a:r>
              <a:rPr lang="ko-KR" altLang="en-US" dirty="0"/>
              <a:t> 보상 </a:t>
            </a:r>
            <a:r>
              <a:rPr lang="ko-KR" altLang="en-US" dirty="0" err="1"/>
              <a:t>메세지</a:t>
            </a:r>
            <a:r>
              <a:rPr lang="ko-KR" altLang="en-US" dirty="0"/>
              <a:t> 트랜잭션 발생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87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로깅 모니터링 패턴</a:t>
            </a:r>
            <a:endParaRPr lang="en-US" altLang="ko-KR" dirty="0"/>
          </a:p>
          <a:p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로 만든 </a:t>
            </a:r>
            <a:r>
              <a:rPr lang="en-US" altLang="ko-KR" dirty="0" err="1"/>
              <a:t>configmap</a:t>
            </a:r>
            <a:r>
              <a:rPr lang="ko-KR" altLang="en-US" dirty="0"/>
              <a:t>의 이름이 바뀌어 </a:t>
            </a:r>
            <a:r>
              <a:rPr lang="en-US" altLang="ko-KR" dirty="0"/>
              <a:t>deployment</a:t>
            </a:r>
            <a:r>
              <a:rPr lang="ko-KR" altLang="en-US" dirty="0"/>
              <a:t>배포되면 </a:t>
            </a:r>
            <a:r>
              <a:rPr lang="en-US" altLang="ko-KR" dirty="0"/>
              <a:t>rolling-update, </a:t>
            </a:r>
          </a:p>
          <a:p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ko-KR" altLang="en-US" dirty="0"/>
              <a:t>이름에 </a:t>
            </a:r>
            <a:r>
              <a:rPr lang="en-US" altLang="ko-KR" dirty="0"/>
              <a:t>hash</a:t>
            </a:r>
            <a:r>
              <a:rPr lang="ko-KR" altLang="en-US" dirty="0" err="1"/>
              <a:t>를</a:t>
            </a:r>
            <a:r>
              <a:rPr lang="ko-KR" altLang="en-US" dirty="0"/>
              <a:t> 붙이지 않고</a:t>
            </a:r>
            <a:r>
              <a:rPr lang="en-US" altLang="ko-KR" dirty="0"/>
              <a:t>(</a:t>
            </a:r>
            <a:r>
              <a:rPr lang="ko-KR" altLang="en-US" dirty="0"/>
              <a:t>이름 고정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spring-cloud-</a:t>
            </a:r>
            <a:r>
              <a:rPr lang="en-US" altLang="ko-KR" dirty="0" err="1"/>
              <a:t>kubernetes</a:t>
            </a:r>
            <a:r>
              <a:rPr lang="ko-KR" altLang="en-US" dirty="0"/>
              <a:t>가 </a:t>
            </a:r>
            <a:r>
              <a:rPr lang="en-US" altLang="ko-KR" dirty="0" err="1"/>
              <a:t>configMap</a:t>
            </a:r>
            <a:r>
              <a:rPr lang="en-US" altLang="ko-KR" dirty="0"/>
              <a:t> read </a:t>
            </a:r>
            <a:r>
              <a:rPr lang="ko-KR" altLang="en-US" dirty="0"/>
              <a:t>권한</a:t>
            </a:r>
            <a:r>
              <a:rPr lang="en-US" altLang="ko-KR" dirty="0"/>
              <a:t>(role)</a:t>
            </a:r>
            <a:r>
              <a:rPr lang="ko-KR" altLang="en-US" dirty="0"/>
              <a:t>을 이용하여 </a:t>
            </a:r>
            <a:r>
              <a:rPr lang="en-US" altLang="ko-KR" dirty="0" err="1"/>
              <a:t>configmap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hot reload</a:t>
            </a:r>
            <a:r>
              <a:rPr lang="ko-KR" altLang="en-US" dirty="0"/>
              <a:t>할 수도 </a:t>
            </a:r>
            <a:endParaRPr lang="en-US" altLang="ko-KR" dirty="0"/>
          </a:p>
          <a:p>
            <a:r>
              <a:rPr lang="en-US" dirty="0"/>
              <a:t>deployment </a:t>
            </a:r>
            <a:r>
              <a:rPr lang="ko-KR" altLang="en-US" dirty="0"/>
              <a:t>형상에 각종 </a:t>
            </a:r>
            <a:r>
              <a:rPr lang="en-US" altLang="ko-KR" dirty="0"/>
              <a:t>probe </a:t>
            </a:r>
            <a:r>
              <a:rPr lang="ko-KR" altLang="en-US" dirty="0"/>
              <a:t>노출 및 </a:t>
            </a:r>
            <a:r>
              <a:rPr lang="en-US" altLang="ko-KR" dirty="0"/>
              <a:t>actuator </a:t>
            </a:r>
            <a:r>
              <a:rPr lang="ko-KR" altLang="en-US" dirty="0"/>
              <a:t>로 </a:t>
            </a:r>
            <a:r>
              <a:rPr lang="en-US" altLang="ko-KR" dirty="0" err="1"/>
              <a:t>healthcheck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이용한 형상 배포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168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3908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주소 및 계정은 동일 </a:t>
            </a:r>
            <a:r>
              <a:rPr lang="en-US" altLang="ko-KR" dirty="0"/>
              <a:t>backend</a:t>
            </a:r>
            <a:r>
              <a:rPr lang="ko-KR" altLang="en-US" dirty="0" err="1"/>
              <a:t>를</a:t>
            </a:r>
            <a:r>
              <a:rPr lang="ko-KR" altLang="en-US" dirty="0"/>
              <a:t> 사용할 것이므로 수정 불필요</a:t>
            </a:r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en-US" altLang="ko-KR" dirty="0"/>
              <a:t>-name </a:t>
            </a:r>
            <a:r>
              <a:rPr lang="ko-KR" altLang="en-US" dirty="0"/>
              <a:t>부분은 </a:t>
            </a:r>
            <a:r>
              <a:rPr lang="ko-KR" altLang="en-US" dirty="0" err="1"/>
              <a:t>교육생별로</a:t>
            </a:r>
            <a:r>
              <a:rPr lang="ko-KR" altLang="en-US" dirty="0"/>
              <a:t> 분리될 수 있도록</a:t>
            </a:r>
            <a:r>
              <a:rPr lang="en-US" altLang="ko-KR" dirty="0"/>
              <a:t> edu001~edu020 </a:t>
            </a:r>
            <a:r>
              <a:rPr lang="ko-KR" altLang="en-US" dirty="0"/>
              <a:t>수강생 </a:t>
            </a:r>
            <a:r>
              <a:rPr lang="en-US" altLang="ko-KR" dirty="0"/>
              <a:t>id </a:t>
            </a:r>
            <a:r>
              <a:rPr lang="ko-KR" altLang="en-US" dirty="0"/>
              <a:t>로 처리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942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주소 및 계정은 동일 </a:t>
            </a:r>
            <a:r>
              <a:rPr lang="en-US" altLang="ko-KR" dirty="0"/>
              <a:t>backend</a:t>
            </a:r>
            <a:r>
              <a:rPr lang="ko-KR" altLang="en-US" dirty="0" err="1"/>
              <a:t>를</a:t>
            </a:r>
            <a:r>
              <a:rPr lang="ko-KR" altLang="en-US" dirty="0"/>
              <a:t> 사용할 것이므로 수정 불필요</a:t>
            </a:r>
            <a:endParaRPr lang="en-US" altLang="ko-KR" dirty="0"/>
          </a:p>
          <a:p>
            <a:r>
              <a:rPr lang="en-US" altLang="ko-KR" dirty="0"/>
              <a:t>virtual-host </a:t>
            </a:r>
            <a:r>
              <a:rPr lang="ko-KR" altLang="en-US" dirty="0"/>
              <a:t>부분은 </a:t>
            </a:r>
            <a:r>
              <a:rPr lang="ko-KR" altLang="en-US" dirty="0" err="1"/>
              <a:t>교육생별로</a:t>
            </a:r>
            <a:r>
              <a:rPr lang="ko-KR" altLang="en-US" dirty="0"/>
              <a:t> 분리될 수 있도록</a:t>
            </a:r>
            <a:r>
              <a:rPr lang="en-US" altLang="ko-KR" dirty="0"/>
              <a:t> edu001~edu020 </a:t>
            </a:r>
            <a:r>
              <a:rPr lang="ko-KR" altLang="en-US" dirty="0"/>
              <a:t>수강생 </a:t>
            </a:r>
            <a:r>
              <a:rPr lang="en-US" altLang="ko-KR" dirty="0"/>
              <a:t>id </a:t>
            </a:r>
            <a:r>
              <a:rPr lang="ko-KR" altLang="en-US" dirty="0"/>
              <a:t>로 처리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51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086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주소 및 계정은 동일 </a:t>
            </a:r>
            <a:r>
              <a:rPr lang="en-US" altLang="ko-KR" dirty="0"/>
              <a:t>backend</a:t>
            </a:r>
            <a:r>
              <a:rPr lang="ko-KR" altLang="en-US" dirty="0" err="1"/>
              <a:t>를</a:t>
            </a:r>
            <a:r>
              <a:rPr lang="ko-KR" altLang="en-US" dirty="0"/>
              <a:t> 사용할 것이므로 수정 불필요</a:t>
            </a:r>
            <a:endParaRPr lang="en-US" dirty="0"/>
          </a:p>
          <a:p>
            <a:r>
              <a:rPr lang="en-US" dirty="0" err="1"/>
              <a:t>redis</a:t>
            </a:r>
            <a:r>
              <a:rPr lang="en-US" dirty="0"/>
              <a:t> </a:t>
            </a:r>
            <a:r>
              <a:rPr lang="ko-KR" altLang="en-US" dirty="0"/>
              <a:t>는 실제 브라우저 사용자 기준으로 세션 등이 처리되므로 세션 관련해서는 </a:t>
            </a:r>
            <a:r>
              <a:rPr lang="ko-KR" altLang="en-US" dirty="0" err="1"/>
              <a:t>교육생별로</a:t>
            </a:r>
            <a:r>
              <a:rPr lang="ko-KR" altLang="en-US" dirty="0"/>
              <a:t> 별도로 처리할 영역이 없으나</a:t>
            </a:r>
            <a:endParaRPr lang="en-US" altLang="ko-KR" dirty="0"/>
          </a:p>
          <a:p>
            <a:r>
              <a:rPr lang="ko-KR" altLang="en-US" dirty="0"/>
              <a:t>실습과정에서 </a:t>
            </a:r>
            <a:r>
              <a:rPr lang="ko-KR" altLang="en-US" dirty="0" err="1"/>
              <a:t>교육생별로</a:t>
            </a:r>
            <a:r>
              <a:rPr lang="ko-KR" altLang="en-US" dirty="0"/>
              <a:t> </a:t>
            </a:r>
            <a:r>
              <a:rPr lang="en-US" altLang="ko-KR" dirty="0" err="1"/>
              <a:t>redis</a:t>
            </a:r>
            <a:r>
              <a:rPr lang="en-US" altLang="ko-KR" dirty="0"/>
              <a:t> cache </a:t>
            </a:r>
            <a:r>
              <a:rPr lang="ko-KR" altLang="en-US" dirty="0"/>
              <a:t>패턴 검토하는 부분이 있으므로 </a:t>
            </a:r>
            <a:r>
              <a:rPr lang="en-US" altLang="ko-KR" dirty="0"/>
              <a:t>database</a:t>
            </a:r>
            <a:r>
              <a:rPr lang="ko-KR" altLang="en-US" dirty="0"/>
              <a:t>에 수강생의 번호를 입력하도록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840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880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26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014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363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904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43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예시는 </a:t>
            </a:r>
            <a:r>
              <a:rPr lang="en-US" altLang="ko-KR" dirty="0"/>
              <a:t>liveness, readiness </a:t>
            </a:r>
            <a:r>
              <a:rPr lang="ko-KR" altLang="en-US" dirty="0"/>
              <a:t>둘 다 동일한 </a:t>
            </a:r>
            <a:r>
              <a:rPr lang="en-US" altLang="ko-KR" dirty="0"/>
              <a:t>endpoint</a:t>
            </a:r>
            <a:r>
              <a:rPr lang="ko-KR" altLang="en-US" dirty="0" err="1"/>
              <a:t>를</a:t>
            </a:r>
            <a:r>
              <a:rPr lang="ko-KR" altLang="en-US" dirty="0"/>
              <a:t> 지시하고 있으나</a:t>
            </a:r>
            <a:r>
              <a:rPr lang="en-US" altLang="ko-KR" dirty="0"/>
              <a:t>,</a:t>
            </a:r>
            <a:r>
              <a:rPr lang="ko-KR" altLang="en-US" dirty="0"/>
              <a:t> 실제 </a:t>
            </a:r>
            <a:r>
              <a:rPr lang="en-US" altLang="ko-KR" dirty="0"/>
              <a:t>production</a:t>
            </a:r>
            <a:r>
              <a:rPr lang="ko-KR" altLang="en-US" dirty="0"/>
              <a:t>에서는 </a:t>
            </a:r>
            <a:r>
              <a:rPr lang="en-US" altLang="ko-KR" dirty="0"/>
              <a:t>liveness</a:t>
            </a:r>
            <a:r>
              <a:rPr lang="ko-KR" altLang="en-US" dirty="0"/>
              <a:t>와 </a:t>
            </a:r>
            <a:r>
              <a:rPr lang="en-US" altLang="ko-KR" dirty="0"/>
              <a:t>readiness </a:t>
            </a:r>
            <a:r>
              <a:rPr lang="ko-KR" altLang="en-US" dirty="0"/>
              <a:t>는 다른 기준을 가지고 수립되어야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124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455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223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996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간략하게 설명할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너무 복잡하게 전달될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47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088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awesome-order-service/</a:t>
            </a:r>
            <a:r>
              <a:rPr lang="en-US" dirty="0" err="1"/>
              <a:t>pom.xml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140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host/port - deploy-config/pattern/config/dev/</a:t>
            </a:r>
            <a:r>
              <a:rPr lang="en-US" dirty="0" err="1"/>
              <a:t>messagechannel.yaml</a:t>
            </a:r>
            <a:endParaRPr lang="en-US" dirty="0"/>
          </a:p>
          <a:p>
            <a:r>
              <a:rPr lang="en-US" dirty="0" err="1"/>
              <a:t>domain.name</a:t>
            </a:r>
            <a:r>
              <a:rPr lang="en-US" dirty="0"/>
              <a:t> - awesome-order-service/</a:t>
            </a:r>
            <a:r>
              <a:rPr lang="en-US" dirty="0" err="1"/>
              <a:t>src</a:t>
            </a:r>
            <a:r>
              <a:rPr lang="en-US" dirty="0"/>
              <a:t>/main/resources/</a:t>
            </a:r>
            <a:r>
              <a:rPr lang="en-US" dirty="0" err="1"/>
              <a:t>application.yml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183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awesome-order-service/</a:t>
            </a:r>
            <a:r>
              <a:rPr lang="en-US" dirty="0" err="1"/>
              <a:t>OrderService.publishOrderEvent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681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OrderCreated</a:t>
            </a:r>
            <a:r>
              <a:rPr lang="ko-KR" altLang="en-US" dirty="0"/>
              <a:t>의 구독</a:t>
            </a:r>
            <a:endParaRPr lang="en-US" dirty="0"/>
          </a:p>
          <a:p>
            <a:r>
              <a:rPr lang="en-US" dirty="0"/>
              <a:t>awesome-payment-service/</a:t>
            </a:r>
            <a:r>
              <a:rPr lang="en-US" dirty="0" err="1"/>
              <a:t>PaymentSubscribe</a:t>
            </a:r>
            <a:endParaRPr lang="en-US" dirty="0"/>
          </a:p>
          <a:p>
            <a:r>
              <a:rPr lang="en-US" dirty="0"/>
              <a:t>awesome-product-service/</a:t>
            </a:r>
            <a:r>
              <a:rPr lang="en-US" dirty="0" err="1"/>
              <a:t>ProductSubscribe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722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order-payment-product </a:t>
            </a:r>
            <a:r>
              <a:rPr lang="ko-KR" altLang="en-US" dirty="0"/>
              <a:t>서비스의 이벤트 로그 확인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22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awesome-product-service/</a:t>
            </a:r>
            <a:r>
              <a:rPr lang="en-US" dirty="0" err="1"/>
              <a:t>pom.xml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415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host/port - deploy-config/pattern/config/dev/</a:t>
            </a:r>
            <a:r>
              <a:rPr lang="en-US" dirty="0" err="1"/>
              <a:t>dbaccess.yaml</a:t>
            </a:r>
            <a:endParaRPr lang="en-US" dirty="0"/>
          </a:p>
          <a:p>
            <a:r>
              <a:rPr lang="en-US" dirty="0"/>
              <a:t>awesome-product-service/</a:t>
            </a:r>
            <a:r>
              <a:rPr lang="en-US" dirty="0" err="1"/>
              <a:t>src</a:t>
            </a:r>
            <a:r>
              <a:rPr lang="en-US" dirty="0"/>
              <a:t>/main/resources/</a:t>
            </a:r>
            <a:r>
              <a:rPr lang="en-US" dirty="0" err="1"/>
              <a:t>application.yml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672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awesome-product-service/</a:t>
            </a:r>
            <a:r>
              <a:rPr lang="en-US" dirty="0" err="1"/>
              <a:t>com.skcc.category.repository</a:t>
            </a:r>
            <a:r>
              <a:rPr lang="en-US" dirty="0"/>
              <a:t>/</a:t>
            </a:r>
            <a:r>
              <a:rPr lang="en-US" dirty="0" err="1"/>
              <a:t>CategoryEntityRepository.java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55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922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awesome-product-service/</a:t>
            </a:r>
            <a:r>
              <a:rPr lang="en-US" dirty="0" err="1"/>
              <a:t>com.skcc.category.service</a:t>
            </a:r>
            <a:r>
              <a:rPr lang="en-US" dirty="0"/>
              <a:t>/</a:t>
            </a:r>
            <a:r>
              <a:rPr lang="en-US" dirty="0" err="1"/>
              <a:t>CategoryJpaService.java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313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awesome-product-service/</a:t>
            </a:r>
            <a:r>
              <a:rPr lang="en-US" dirty="0" err="1"/>
              <a:t>com.skcc.category.controller</a:t>
            </a:r>
            <a:r>
              <a:rPr lang="en-US" dirty="0"/>
              <a:t>/</a:t>
            </a:r>
            <a:r>
              <a:rPr lang="en-US" dirty="0" err="1"/>
              <a:t>CategoryController.java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036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73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</a:t>
            </a:r>
            <a:r>
              <a:rPr lang="en-US" dirty="0" err="1"/>
              <a:t>bff</a:t>
            </a:r>
            <a:r>
              <a:rPr lang="en-US" dirty="0"/>
              <a:t>-service/</a:t>
            </a:r>
            <a:r>
              <a:rPr lang="en-US" dirty="0" err="1"/>
              <a:t>pom.xml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175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</a:t>
            </a:r>
            <a:r>
              <a:rPr lang="en-US" dirty="0" err="1"/>
              <a:t>bff</a:t>
            </a:r>
            <a:r>
              <a:rPr lang="en-US" dirty="0"/>
              <a:t>-service/overlay/dev/application-</a:t>
            </a:r>
            <a:r>
              <a:rPr lang="en-US" dirty="0" err="1"/>
              <a:t>overlay.yaml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431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deploy-config/pattern/config/dev/</a:t>
            </a:r>
            <a:r>
              <a:rPr lang="en-US" dirty="0" err="1"/>
              <a:t>session.yaml</a:t>
            </a:r>
            <a:r>
              <a:rPr lang="en-US" dirty="0"/>
              <a:t> </a:t>
            </a:r>
            <a:r>
              <a:rPr lang="ko-KR" altLang="en-US" dirty="0" err="1"/>
              <a:t>접속정보</a:t>
            </a:r>
            <a:r>
              <a:rPr lang="ko-KR" altLang="en-US" dirty="0"/>
              <a:t> 참고</a:t>
            </a:r>
            <a:endParaRPr lang="en-US" altLang="ko-KR" dirty="0"/>
          </a:p>
          <a:p>
            <a:r>
              <a:rPr lang="en-US" dirty="0" err="1"/>
              <a:t>hgetall</a:t>
            </a:r>
            <a:r>
              <a:rPr lang="en-US" dirty="0"/>
              <a:t> spring:test:sessions:10f7f23f-17b9-46ed-a52e-465342cf0350 </a:t>
            </a:r>
            <a:r>
              <a:rPr lang="ko-KR" altLang="en-US" dirty="0"/>
              <a:t>형태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853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awesome-product-service/</a:t>
            </a:r>
            <a:r>
              <a:rPr lang="en-US" dirty="0" err="1"/>
              <a:t>pom.xml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429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awesome-product-service/resource/</a:t>
            </a:r>
            <a:r>
              <a:rPr lang="en-US" dirty="0" err="1"/>
              <a:t>application.yml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038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awesome-product-service/</a:t>
            </a:r>
            <a:r>
              <a:rPr lang="en-US" dirty="0" err="1"/>
              <a:t>com.skcc.category.controller</a:t>
            </a:r>
            <a:r>
              <a:rPr lang="en-US" dirty="0"/>
              <a:t>/</a:t>
            </a:r>
            <a:r>
              <a:rPr lang="en-US" dirty="0" err="1"/>
              <a:t>CategoryController.java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340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09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0399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awesome-</a:t>
            </a:r>
            <a:r>
              <a:rPr lang="en-US" dirty="0" err="1"/>
              <a:t>bff</a:t>
            </a:r>
            <a:r>
              <a:rPr lang="en-US" dirty="0"/>
              <a:t>-service/</a:t>
            </a:r>
            <a:r>
              <a:rPr lang="en-US" dirty="0" err="1"/>
              <a:t>HomeController.java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623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044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41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 이어서 </a:t>
            </a:r>
            <a:r>
              <a:rPr lang="en-US" altLang="ko-KR" dirty="0" err="1"/>
              <a:t>HomeController</a:t>
            </a:r>
            <a:r>
              <a:rPr lang="ko-KR" altLang="en-US" dirty="0"/>
              <a:t>내에서 실습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506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782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9790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372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 이어서 </a:t>
            </a:r>
            <a:r>
              <a:rPr lang="en-US" altLang="ko-KR" dirty="0" err="1"/>
              <a:t>HomeController</a:t>
            </a:r>
            <a:r>
              <a:rPr lang="ko-KR" altLang="en-US" dirty="0"/>
              <a:t>내에서 실습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539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 이어서 </a:t>
            </a:r>
            <a:r>
              <a:rPr lang="en-US" altLang="ko-KR" dirty="0" err="1"/>
              <a:t>HomeController</a:t>
            </a:r>
            <a:r>
              <a:rPr lang="ko-KR" altLang="en-US" dirty="0"/>
              <a:t>내에서 실습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0420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08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0259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3387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 이어서 </a:t>
            </a:r>
            <a:r>
              <a:rPr lang="en-US" altLang="ko-KR" dirty="0" err="1"/>
              <a:t>HomeController</a:t>
            </a:r>
            <a:r>
              <a:rPr lang="ko-KR" altLang="en-US" dirty="0"/>
              <a:t>내에서 실습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148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9259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022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2915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4142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90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08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B645-AA37-4C40-926B-CF462934645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61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40898" y="2294389"/>
            <a:ext cx="87765" cy="1800000"/>
          </a:xfrm>
          <a:prstGeom prst="rect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05329" y="2159000"/>
            <a:ext cx="8589735" cy="1518557"/>
          </a:xfrm>
          <a:prstGeom prst="rect">
            <a:avLst/>
          </a:prstGeom>
        </p:spPr>
        <p:txBody>
          <a:bodyPr>
            <a:normAutofit/>
          </a:bodyPr>
          <a:lstStyle>
            <a:lvl1pPr marL="72000" indent="0">
              <a:spcBef>
                <a:spcPts val="600"/>
              </a:spcBef>
              <a:buNone/>
              <a:defRPr lang="ko-KR" altLang="en-US" sz="4400" b="1" spc="-100" baseline="0" dirty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905329" y="3677557"/>
            <a:ext cx="7406368" cy="416832"/>
          </a:xfrm>
          <a:prstGeom prst="rect">
            <a:avLst/>
          </a:prstGeom>
        </p:spPr>
        <p:txBody>
          <a:bodyPr>
            <a:noAutofit/>
          </a:bodyPr>
          <a:lstStyle>
            <a:lvl1pPr marL="84600" indent="0">
              <a:buNone/>
              <a:defRPr sz="2400" b="0" baseline="0">
                <a:solidFill>
                  <a:schemeClr val="tx1">
                    <a:lumMod val="7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79250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309563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640632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91856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chemeClr val="bg1">
                    <a:alpha val="8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91856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814470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8039895" y="3436938"/>
            <a:ext cx="1298575" cy="1398587"/>
            <a:chOff x="8039895" y="3436938"/>
            <a:chExt cx="1298575" cy="1398587"/>
          </a:xfrm>
          <a:solidFill>
            <a:srgbClr val="FFFFF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746207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522370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522370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746207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611145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717367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0" name="그룹 179"/>
          <p:cNvGrpSpPr/>
          <p:nvPr userDrawn="1"/>
        </p:nvGrpSpPr>
        <p:grpSpPr>
          <a:xfrm>
            <a:off x="164468" y="4645794"/>
            <a:ext cx="3252788" cy="2131578"/>
            <a:chOff x="426245" y="4443848"/>
            <a:chExt cx="3252788" cy="2131578"/>
          </a:xfrm>
        </p:grpSpPr>
        <p:grpSp>
          <p:nvGrpSpPr>
            <p:cNvPr id="176" name="그룹 175"/>
            <p:cNvGrpSpPr/>
            <p:nvPr userDrawn="1"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  <a:solidFill>
              <a:srgbClr val="FFFFFF">
                <a:alpha val="20000"/>
              </a:srgbClr>
            </a:solidFill>
          </p:grpSpPr>
          <p:sp>
            <p:nvSpPr>
              <p:cNvPr id="9" name="Freeform 7"/>
              <p:cNvSpPr>
                <a:spLocks/>
              </p:cNvSpPr>
              <p:nvPr userDrawn="1"/>
            </p:nvSpPr>
            <p:spPr bwMode="auto">
              <a:xfrm>
                <a:off x="1801020" y="6156325"/>
                <a:ext cx="393700" cy="366713"/>
              </a:xfrm>
              <a:custGeom>
                <a:avLst/>
                <a:gdLst>
                  <a:gd name="T0" fmla="*/ 150 w 161"/>
                  <a:gd name="T1" fmla="*/ 0 h 150"/>
                  <a:gd name="T2" fmla="*/ 0 w 161"/>
                  <a:gd name="T3" fmla="*/ 150 h 150"/>
                  <a:gd name="T4" fmla="*/ 16 w 161"/>
                  <a:gd name="T5" fmla="*/ 150 h 150"/>
                  <a:gd name="T6" fmla="*/ 161 w 161"/>
                  <a:gd name="T7" fmla="*/ 5 h 150"/>
                  <a:gd name="T8" fmla="*/ 150 w 161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0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2131220" y="6313488"/>
                <a:ext cx="219075" cy="209550"/>
              </a:xfrm>
              <a:custGeom>
                <a:avLst/>
                <a:gdLst>
                  <a:gd name="T0" fmla="*/ 86 w 90"/>
                  <a:gd name="T1" fmla="*/ 0 h 86"/>
                  <a:gd name="T2" fmla="*/ 0 w 90"/>
                  <a:gd name="T3" fmla="*/ 86 h 86"/>
                  <a:gd name="T4" fmla="*/ 16 w 90"/>
                  <a:gd name="T5" fmla="*/ 86 h 86"/>
                  <a:gd name="T6" fmla="*/ 90 w 90"/>
                  <a:gd name="T7" fmla="*/ 11 h 86"/>
                  <a:gd name="T8" fmla="*/ 86 w 9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6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1867695" y="6176963"/>
                <a:ext cx="368300" cy="346075"/>
              </a:xfrm>
              <a:custGeom>
                <a:avLst/>
                <a:gdLst>
                  <a:gd name="T0" fmla="*/ 142 w 151"/>
                  <a:gd name="T1" fmla="*/ 0 h 142"/>
                  <a:gd name="T2" fmla="*/ 0 w 151"/>
                  <a:gd name="T3" fmla="*/ 142 h 142"/>
                  <a:gd name="T4" fmla="*/ 16 w 151"/>
                  <a:gd name="T5" fmla="*/ 142 h 142"/>
                  <a:gd name="T6" fmla="*/ 151 w 151"/>
                  <a:gd name="T7" fmla="*/ 6 h 142"/>
                  <a:gd name="T8" fmla="*/ 142 w 15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42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1932782" y="6203950"/>
                <a:ext cx="339725" cy="319088"/>
              </a:xfrm>
              <a:custGeom>
                <a:avLst/>
                <a:gdLst>
                  <a:gd name="T0" fmla="*/ 131 w 139"/>
                  <a:gd name="T1" fmla="*/ 0 h 131"/>
                  <a:gd name="T2" fmla="*/ 0 w 139"/>
                  <a:gd name="T3" fmla="*/ 131 h 131"/>
                  <a:gd name="T4" fmla="*/ 16 w 139"/>
                  <a:gd name="T5" fmla="*/ 131 h 131"/>
                  <a:gd name="T6" fmla="*/ 139 w 139"/>
                  <a:gd name="T7" fmla="*/ 7 h 131"/>
                  <a:gd name="T8" fmla="*/ 131 w 139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31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999457" y="6235700"/>
                <a:ext cx="304800" cy="287338"/>
              </a:xfrm>
              <a:custGeom>
                <a:avLst/>
                <a:gdLst>
                  <a:gd name="T0" fmla="*/ 118 w 125"/>
                  <a:gd name="T1" fmla="*/ 0 h 118"/>
                  <a:gd name="T2" fmla="*/ 0 w 125"/>
                  <a:gd name="T3" fmla="*/ 118 h 118"/>
                  <a:gd name="T4" fmla="*/ 16 w 125"/>
                  <a:gd name="T5" fmla="*/ 118 h 118"/>
                  <a:gd name="T6" fmla="*/ 125 w 125"/>
                  <a:gd name="T7" fmla="*/ 8 h 118"/>
                  <a:gd name="T8" fmla="*/ 118 w 125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8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2196307" y="6362700"/>
                <a:ext cx="166688" cy="160338"/>
              </a:xfrm>
              <a:custGeom>
                <a:avLst/>
                <a:gdLst>
                  <a:gd name="T0" fmla="*/ 66 w 68"/>
                  <a:gd name="T1" fmla="*/ 0 h 66"/>
                  <a:gd name="T2" fmla="*/ 0 w 68"/>
                  <a:gd name="T3" fmla="*/ 66 h 66"/>
                  <a:gd name="T4" fmla="*/ 16 w 68"/>
                  <a:gd name="T5" fmla="*/ 66 h 66"/>
                  <a:gd name="T6" fmla="*/ 68 w 68"/>
                  <a:gd name="T7" fmla="*/ 13 h 66"/>
                  <a:gd name="T8" fmla="*/ 66 w 6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6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>
                <a:off x="2262982" y="6418263"/>
                <a:ext cx="104775" cy="104775"/>
              </a:xfrm>
              <a:custGeom>
                <a:avLst/>
                <a:gdLst>
                  <a:gd name="T0" fmla="*/ 42 w 43"/>
                  <a:gd name="T1" fmla="*/ 0 h 43"/>
                  <a:gd name="T2" fmla="*/ 0 w 43"/>
                  <a:gd name="T3" fmla="*/ 43 h 43"/>
                  <a:gd name="T4" fmla="*/ 15 w 43"/>
                  <a:gd name="T5" fmla="*/ 43 h 43"/>
                  <a:gd name="T6" fmla="*/ 42 w 43"/>
                  <a:gd name="T7" fmla="*/ 16 h 43"/>
                  <a:gd name="T8" fmla="*/ 43 w 43"/>
                  <a:gd name="T9" fmla="*/ 7 h 43"/>
                  <a:gd name="T10" fmla="*/ 42 w 4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777207" y="6142038"/>
                <a:ext cx="312738" cy="312738"/>
              </a:xfrm>
              <a:custGeom>
                <a:avLst/>
                <a:gdLst>
                  <a:gd name="T0" fmla="*/ 121 w 128"/>
                  <a:gd name="T1" fmla="*/ 0 h 128"/>
                  <a:gd name="T2" fmla="*/ 112 w 128"/>
                  <a:gd name="T3" fmla="*/ 0 h 128"/>
                  <a:gd name="T4" fmla="*/ 0 w 128"/>
                  <a:gd name="T5" fmla="*/ 112 h 128"/>
                  <a:gd name="T6" fmla="*/ 0 w 128"/>
                  <a:gd name="T7" fmla="*/ 120 h 128"/>
                  <a:gd name="T8" fmla="*/ 0 w 128"/>
                  <a:gd name="T9" fmla="*/ 128 h 128"/>
                  <a:gd name="T10" fmla="*/ 128 w 128"/>
                  <a:gd name="T11" fmla="*/ 0 h 128"/>
                  <a:gd name="T12" fmla="*/ 121 w 12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26420" y="6188075"/>
                <a:ext cx="84138" cy="88900"/>
              </a:xfrm>
              <a:custGeom>
                <a:avLst/>
                <a:gdLst>
                  <a:gd name="T0" fmla="*/ 35 w 35"/>
                  <a:gd name="T1" fmla="*/ 0 h 36"/>
                  <a:gd name="T2" fmla="*/ 0 w 35"/>
                  <a:gd name="T3" fmla="*/ 36 h 36"/>
                  <a:gd name="T4" fmla="*/ 35 w 3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781970" y="6145213"/>
                <a:ext cx="239713" cy="239713"/>
              </a:xfrm>
              <a:custGeom>
                <a:avLst/>
                <a:gdLst>
                  <a:gd name="T0" fmla="*/ 98 w 98"/>
                  <a:gd name="T1" fmla="*/ 0 h 98"/>
                  <a:gd name="T2" fmla="*/ 76 w 98"/>
                  <a:gd name="T3" fmla="*/ 6 h 98"/>
                  <a:gd name="T4" fmla="*/ 6 w 98"/>
                  <a:gd name="T5" fmla="*/ 76 h 98"/>
                  <a:gd name="T6" fmla="*/ 0 w 98"/>
                  <a:gd name="T7" fmla="*/ 98 h 98"/>
                  <a:gd name="T8" fmla="*/ 98 w 98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>
                <a:off x="2328070" y="6489700"/>
                <a:ext cx="34925" cy="33338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14 h 14"/>
                  <a:gd name="T4" fmla="*/ 10 w 14"/>
                  <a:gd name="T5" fmla="*/ 14 h 14"/>
                  <a:gd name="T6" fmla="*/ 14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1778795" y="6145213"/>
                <a:ext cx="366713" cy="366713"/>
              </a:xfrm>
              <a:custGeom>
                <a:avLst/>
                <a:gdLst>
                  <a:gd name="T0" fmla="*/ 137 w 150"/>
                  <a:gd name="T1" fmla="*/ 0 h 150"/>
                  <a:gd name="T2" fmla="*/ 0 w 150"/>
                  <a:gd name="T3" fmla="*/ 137 h 150"/>
                  <a:gd name="T4" fmla="*/ 3 w 150"/>
                  <a:gd name="T5" fmla="*/ 150 h 150"/>
                  <a:gd name="T6" fmla="*/ 150 w 150"/>
                  <a:gd name="T7" fmla="*/ 2 h 150"/>
                  <a:gd name="T8" fmla="*/ 137 w 15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9"/>
              <p:cNvSpPr>
                <a:spLocks/>
              </p:cNvSpPr>
              <p:nvPr userDrawn="1"/>
            </p:nvSpPr>
            <p:spPr bwMode="auto">
              <a:xfrm>
                <a:off x="2064545" y="6272213"/>
                <a:ext cx="266700" cy="250825"/>
              </a:xfrm>
              <a:custGeom>
                <a:avLst/>
                <a:gdLst>
                  <a:gd name="T0" fmla="*/ 103 w 109"/>
                  <a:gd name="T1" fmla="*/ 0 h 103"/>
                  <a:gd name="T2" fmla="*/ 0 w 109"/>
                  <a:gd name="T3" fmla="*/ 103 h 103"/>
                  <a:gd name="T4" fmla="*/ 16 w 109"/>
                  <a:gd name="T5" fmla="*/ 103 h 103"/>
                  <a:gd name="T6" fmla="*/ 109 w 109"/>
                  <a:gd name="T7" fmla="*/ 10 h 103"/>
                  <a:gd name="T8" fmla="*/ 103 w 109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3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426245" y="5067300"/>
              <a:ext cx="1350963" cy="1455738"/>
            </a:xfrm>
            <a:custGeom>
              <a:avLst/>
              <a:gdLst>
                <a:gd name="T0" fmla="*/ 553 w 553"/>
                <a:gd name="T1" fmla="*/ 334 h 596"/>
                <a:gd name="T2" fmla="*/ 550 w 553"/>
                <a:gd name="T3" fmla="*/ 300 h 596"/>
                <a:gd name="T4" fmla="*/ 543 w 553"/>
                <a:gd name="T5" fmla="*/ 268 h 596"/>
                <a:gd name="T6" fmla="*/ 414 w 553"/>
                <a:gd name="T7" fmla="*/ 71 h 596"/>
                <a:gd name="T8" fmla="*/ 412 w 553"/>
                <a:gd name="T9" fmla="*/ 69 h 596"/>
                <a:gd name="T10" fmla="*/ 391 w 553"/>
                <a:gd name="T11" fmla="*/ 54 h 596"/>
                <a:gd name="T12" fmla="*/ 388 w 553"/>
                <a:gd name="T13" fmla="*/ 53 h 596"/>
                <a:gd name="T14" fmla="*/ 204 w 553"/>
                <a:gd name="T15" fmla="*/ 0 h 596"/>
                <a:gd name="T16" fmla="*/ 0 w 553"/>
                <a:gd name="T17" fmla="*/ 66 h 596"/>
                <a:gd name="T18" fmla="*/ 0 w 553"/>
                <a:gd name="T19" fmla="*/ 596 h 596"/>
                <a:gd name="T20" fmla="*/ 451 w 553"/>
                <a:gd name="T21" fmla="*/ 596 h 596"/>
                <a:gd name="T22" fmla="*/ 543 w 553"/>
                <a:gd name="T23" fmla="*/ 434 h 596"/>
                <a:gd name="T24" fmla="*/ 553 w 553"/>
                <a:gd name="T25" fmla="*/ 349 h 596"/>
                <a:gd name="T26" fmla="*/ 553 w 553"/>
                <a:gd name="T27" fmla="*/ 3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596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674020" y="4994275"/>
              <a:ext cx="569913" cy="584200"/>
            </a:xfrm>
            <a:custGeom>
              <a:avLst/>
              <a:gdLst>
                <a:gd name="T0" fmla="*/ 233 w 233"/>
                <a:gd name="T1" fmla="*/ 19 h 239"/>
                <a:gd name="T2" fmla="*/ 214 w 233"/>
                <a:gd name="T3" fmla="*/ 0 h 239"/>
                <a:gd name="T4" fmla="*/ 0 w 233"/>
                <a:gd name="T5" fmla="*/ 213 h 239"/>
                <a:gd name="T6" fmla="*/ 13 w 233"/>
                <a:gd name="T7" fmla="*/ 239 h 239"/>
                <a:gd name="T8" fmla="*/ 233 w 233"/>
                <a:gd name="T9" fmla="*/ 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9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132682" y="5514975"/>
              <a:ext cx="573088" cy="590550"/>
            </a:xfrm>
            <a:custGeom>
              <a:avLst/>
              <a:gdLst>
                <a:gd name="T0" fmla="*/ 0 w 235"/>
                <a:gd name="T1" fmla="*/ 223 h 242"/>
                <a:gd name="T2" fmla="*/ 19 w 235"/>
                <a:gd name="T3" fmla="*/ 242 h 242"/>
                <a:gd name="T4" fmla="*/ 143 w 235"/>
                <a:gd name="T5" fmla="*/ 117 h 242"/>
                <a:gd name="T6" fmla="*/ 235 w 235"/>
                <a:gd name="T7" fmla="*/ 26 h 242"/>
                <a:gd name="T8" fmla="*/ 222 w 235"/>
                <a:gd name="T9" fmla="*/ 0 h 242"/>
                <a:gd name="T10" fmla="*/ 137 w 235"/>
                <a:gd name="T11" fmla="*/ 85 h 242"/>
                <a:gd name="T12" fmla="*/ 0 w 235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2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732757" y="5262563"/>
              <a:ext cx="488950" cy="560388"/>
            </a:xfrm>
            <a:custGeom>
              <a:avLst/>
              <a:gdLst>
                <a:gd name="T0" fmla="*/ 155 w 200"/>
                <a:gd name="T1" fmla="*/ 0 h 229"/>
                <a:gd name="T2" fmla="*/ 0 w 200"/>
                <a:gd name="T3" fmla="*/ 156 h 229"/>
                <a:gd name="T4" fmla="*/ 9 w 200"/>
                <a:gd name="T5" fmla="*/ 188 h 229"/>
                <a:gd name="T6" fmla="*/ 15 w 200"/>
                <a:gd name="T7" fmla="*/ 220 h 229"/>
                <a:gd name="T8" fmla="*/ 16 w 200"/>
                <a:gd name="T9" fmla="*/ 229 h 229"/>
                <a:gd name="T10" fmla="*/ 200 w 200"/>
                <a:gd name="T11" fmla="*/ 45 h 229"/>
                <a:gd name="T12" fmla="*/ 155 w 20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29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046957" y="5643563"/>
              <a:ext cx="725488" cy="793750"/>
            </a:xfrm>
            <a:custGeom>
              <a:avLst/>
              <a:gdLst>
                <a:gd name="T0" fmla="*/ 290 w 297"/>
                <a:gd name="T1" fmla="*/ 32 h 325"/>
                <a:gd name="T2" fmla="*/ 281 w 297"/>
                <a:gd name="T3" fmla="*/ 0 h 325"/>
                <a:gd name="T4" fmla="*/ 181 w 297"/>
                <a:gd name="T5" fmla="*/ 99 h 325"/>
                <a:gd name="T6" fmla="*/ 0 w 297"/>
                <a:gd name="T7" fmla="*/ 281 h 325"/>
                <a:gd name="T8" fmla="*/ 45 w 297"/>
                <a:gd name="T9" fmla="*/ 325 h 325"/>
                <a:gd name="T10" fmla="*/ 171 w 297"/>
                <a:gd name="T11" fmla="*/ 198 h 325"/>
                <a:gd name="T12" fmla="*/ 297 w 297"/>
                <a:gd name="T13" fmla="*/ 73 h 325"/>
                <a:gd name="T14" fmla="*/ 296 w 297"/>
                <a:gd name="T15" fmla="*/ 64 h 325"/>
                <a:gd name="T16" fmla="*/ 290 w 297"/>
                <a:gd name="T17" fmla="*/ 3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25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427723" y="4991536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372160" y="4443848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2443957" y="5487988"/>
              <a:ext cx="1090613" cy="1087438"/>
            </a:xfrm>
            <a:custGeom>
              <a:avLst/>
              <a:gdLst>
                <a:gd name="T0" fmla="*/ 445 w 447"/>
                <a:gd name="T1" fmla="*/ 0 h 445"/>
                <a:gd name="T2" fmla="*/ 112 w 447"/>
                <a:gd name="T3" fmla="*/ 333 h 445"/>
                <a:gd name="T4" fmla="*/ 111 w 447"/>
                <a:gd name="T5" fmla="*/ 333 h 445"/>
                <a:gd name="T6" fmla="*/ 106 w 447"/>
                <a:gd name="T7" fmla="*/ 337 h 445"/>
                <a:gd name="T8" fmla="*/ 107 w 447"/>
                <a:gd name="T9" fmla="*/ 338 h 445"/>
                <a:gd name="T10" fmla="*/ 88 w 447"/>
                <a:gd name="T11" fmla="*/ 357 h 445"/>
                <a:gd name="T12" fmla="*/ 83 w 447"/>
                <a:gd name="T13" fmla="*/ 356 h 445"/>
                <a:gd name="T14" fmla="*/ 73 w 447"/>
                <a:gd name="T15" fmla="*/ 365 h 445"/>
                <a:gd name="T16" fmla="*/ 75 w 447"/>
                <a:gd name="T17" fmla="*/ 370 h 445"/>
                <a:gd name="T18" fmla="*/ 0 w 447"/>
                <a:gd name="T19" fmla="*/ 445 h 445"/>
                <a:gd name="T20" fmla="*/ 4 w 447"/>
                <a:gd name="T21" fmla="*/ 445 h 445"/>
                <a:gd name="T22" fmla="*/ 77 w 447"/>
                <a:gd name="T23" fmla="*/ 373 h 445"/>
                <a:gd name="T24" fmla="*/ 83 w 447"/>
                <a:gd name="T25" fmla="*/ 375 h 445"/>
                <a:gd name="T26" fmla="*/ 92 w 447"/>
                <a:gd name="T27" fmla="*/ 365 h 445"/>
                <a:gd name="T28" fmla="*/ 90 w 447"/>
                <a:gd name="T29" fmla="*/ 359 h 445"/>
                <a:gd name="T30" fmla="*/ 108 w 447"/>
                <a:gd name="T31" fmla="*/ 341 h 445"/>
                <a:gd name="T32" fmla="*/ 111 w 447"/>
                <a:gd name="T33" fmla="*/ 342 h 445"/>
                <a:gd name="T34" fmla="*/ 115 w 447"/>
                <a:gd name="T35" fmla="*/ 337 h 445"/>
                <a:gd name="T36" fmla="*/ 115 w 447"/>
                <a:gd name="T37" fmla="*/ 335 h 445"/>
                <a:gd name="T38" fmla="*/ 447 w 447"/>
                <a:gd name="T39" fmla="*/ 2 h 445"/>
                <a:gd name="T40" fmla="*/ 445 w 447"/>
                <a:gd name="T4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445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2870995" y="4718050"/>
              <a:ext cx="808038" cy="806450"/>
            </a:xfrm>
            <a:custGeom>
              <a:avLst/>
              <a:gdLst>
                <a:gd name="T0" fmla="*/ 325 w 331"/>
                <a:gd name="T1" fmla="*/ 0 h 330"/>
                <a:gd name="T2" fmla="*/ 320 w 331"/>
                <a:gd name="T3" fmla="*/ 5 h 330"/>
                <a:gd name="T4" fmla="*/ 321 w 331"/>
                <a:gd name="T5" fmla="*/ 8 h 330"/>
                <a:gd name="T6" fmla="*/ 283 w 331"/>
                <a:gd name="T7" fmla="*/ 46 h 330"/>
                <a:gd name="T8" fmla="*/ 275 w 331"/>
                <a:gd name="T9" fmla="*/ 43 h 330"/>
                <a:gd name="T10" fmla="*/ 263 w 331"/>
                <a:gd name="T11" fmla="*/ 55 h 330"/>
                <a:gd name="T12" fmla="*/ 266 w 331"/>
                <a:gd name="T13" fmla="*/ 63 h 330"/>
                <a:gd name="T14" fmla="*/ 0 w 331"/>
                <a:gd name="T15" fmla="*/ 328 h 330"/>
                <a:gd name="T16" fmla="*/ 2 w 331"/>
                <a:gd name="T17" fmla="*/ 330 h 330"/>
                <a:gd name="T18" fmla="*/ 268 w 331"/>
                <a:gd name="T19" fmla="*/ 65 h 330"/>
                <a:gd name="T20" fmla="*/ 275 w 331"/>
                <a:gd name="T21" fmla="*/ 68 h 330"/>
                <a:gd name="T22" fmla="*/ 288 w 331"/>
                <a:gd name="T23" fmla="*/ 55 h 330"/>
                <a:gd name="T24" fmla="*/ 285 w 331"/>
                <a:gd name="T25" fmla="*/ 48 h 330"/>
                <a:gd name="T26" fmla="*/ 323 w 331"/>
                <a:gd name="T27" fmla="*/ 10 h 330"/>
                <a:gd name="T28" fmla="*/ 325 w 331"/>
                <a:gd name="T29" fmla="*/ 11 h 330"/>
                <a:gd name="T30" fmla="*/ 331 w 331"/>
                <a:gd name="T31" fmla="*/ 5 h 330"/>
                <a:gd name="T32" fmla="*/ 325 w 331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0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62"/>
            <p:cNvSpPr>
              <a:spLocks/>
            </p:cNvSpPr>
            <p:nvPr userDrawn="1"/>
          </p:nvSpPr>
          <p:spPr bwMode="auto">
            <a:xfrm>
              <a:off x="916782" y="5235575"/>
              <a:ext cx="520700" cy="520700"/>
            </a:xfrm>
            <a:custGeom>
              <a:avLst/>
              <a:gdLst>
                <a:gd name="T0" fmla="*/ 211 w 213"/>
                <a:gd name="T1" fmla="*/ 0 h 213"/>
                <a:gd name="T2" fmla="*/ 122 w 213"/>
                <a:gd name="T3" fmla="*/ 89 h 213"/>
                <a:gd name="T4" fmla="*/ 117 w 213"/>
                <a:gd name="T5" fmla="*/ 87 h 213"/>
                <a:gd name="T6" fmla="*/ 107 w 213"/>
                <a:gd name="T7" fmla="*/ 96 h 213"/>
                <a:gd name="T8" fmla="*/ 109 w 213"/>
                <a:gd name="T9" fmla="*/ 102 h 213"/>
                <a:gd name="T10" fmla="*/ 64 w 213"/>
                <a:gd name="T11" fmla="*/ 146 h 213"/>
                <a:gd name="T12" fmla="*/ 48 w 213"/>
                <a:gd name="T13" fmla="*/ 140 h 213"/>
                <a:gd name="T14" fmla="*/ 23 w 213"/>
                <a:gd name="T15" fmla="*/ 165 h 213"/>
                <a:gd name="T16" fmla="*/ 30 w 213"/>
                <a:gd name="T17" fmla="*/ 181 h 213"/>
                <a:gd name="T18" fmla="*/ 0 w 213"/>
                <a:gd name="T19" fmla="*/ 211 h 213"/>
                <a:gd name="T20" fmla="*/ 2 w 213"/>
                <a:gd name="T21" fmla="*/ 213 h 213"/>
                <a:gd name="T22" fmla="*/ 32 w 213"/>
                <a:gd name="T23" fmla="*/ 183 h 213"/>
                <a:gd name="T24" fmla="*/ 48 w 213"/>
                <a:gd name="T25" fmla="*/ 189 h 213"/>
                <a:gd name="T26" fmla="*/ 72 w 213"/>
                <a:gd name="T27" fmla="*/ 165 h 213"/>
                <a:gd name="T28" fmla="*/ 66 w 213"/>
                <a:gd name="T29" fmla="*/ 149 h 213"/>
                <a:gd name="T30" fmla="*/ 111 w 213"/>
                <a:gd name="T31" fmla="*/ 104 h 213"/>
                <a:gd name="T32" fmla="*/ 117 w 213"/>
                <a:gd name="T33" fmla="*/ 106 h 213"/>
                <a:gd name="T34" fmla="*/ 126 w 213"/>
                <a:gd name="T35" fmla="*/ 96 h 213"/>
                <a:gd name="T36" fmla="*/ 124 w 213"/>
                <a:gd name="T37" fmla="*/ 91 h 213"/>
                <a:gd name="T38" fmla="*/ 213 w 213"/>
                <a:gd name="T39" fmla="*/ 2 h 213"/>
                <a:gd name="T40" fmla="*/ 211 w 213"/>
                <a:gd name="T41" fmla="*/ 0 h 213"/>
                <a:gd name="T42" fmla="*/ 211 w 213"/>
                <a:gd name="T4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1" name="직사각형 180"/>
          <p:cNvSpPr/>
          <p:nvPr userDrawn="1"/>
        </p:nvSpPr>
        <p:spPr>
          <a:xfrm>
            <a:off x="146374" y="152400"/>
            <a:ext cx="9683426" cy="6580584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05809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255649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586718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942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37942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01006" y="2162176"/>
            <a:ext cx="977900" cy="1158875"/>
            <a:chOff x="1408907" y="2452688"/>
            <a:chExt cx="977900" cy="1158875"/>
          </a:xfrm>
          <a:solidFill>
            <a:srgbClr val="453C55">
              <a:alpha val="20000"/>
            </a:srgbClr>
          </a:solidFill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760556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7985981" y="3436938"/>
            <a:ext cx="1298575" cy="1398587"/>
            <a:chOff x="8039895" y="3436938"/>
            <a:chExt cx="1298575" cy="1398587"/>
          </a:xfrm>
          <a:solidFill>
            <a:srgbClr val="D04D6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692293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468456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468456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692293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557231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663453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6" name="그룹 175"/>
          <p:cNvGrpSpPr/>
          <p:nvPr userDrawn="1"/>
        </p:nvGrpSpPr>
        <p:grpSpPr>
          <a:xfrm>
            <a:off x="1371414" y="6488000"/>
            <a:ext cx="590550" cy="381000"/>
            <a:chOff x="1777207" y="6142038"/>
            <a:chExt cx="590550" cy="381000"/>
          </a:xfrm>
          <a:solidFill>
            <a:srgbClr val="FFFFFF">
              <a:alpha val="20000"/>
            </a:srgbClr>
          </a:solidFill>
        </p:grpSpPr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801020" y="6156325"/>
              <a:ext cx="393700" cy="366713"/>
            </a:xfrm>
            <a:custGeom>
              <a:avLst/>
              <a:gdLst>
                <a:gd name="T0" fmla="*/ 150 w 161"/>
                <a:gd name="T1" fmla="*/ 0 h 150"/>
                <a:gd name="T2" fmla="*/ 0 w 161"/>
                <a:gd name="T3" fmla="*/ 150 h 150"/>
                <a:gd name="T4" fmla="*/ 16 w 161"/>
                <a:gd name="T5" fmla="*/ 150 h 150"/>
                <a:gd name="T6" fmla="*/ 161 w 161"/>
                <a:gd name="T7" fmla="*/ 5 h 150"/>
                <a:gd name="T8" fmla="*/ 150 w 161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0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131220" y="6313488"/>
              <a:ext cx="219075" cy="209550"/>
            </a:xfrm>
            <a:custGeom>
              <a:avLst/>
              <a:gdLst>
                <a:gd name="T0" fmla="*/ 86 w 90"/>
                <a:gd name="T1" fmla="*/ 0 h 86"/>
                <a:gd name="T2" fmla="*/ 0 w 90"/>
                <a:gd name="T3" fmla="*/ 86 h 86"/>
                <a:gd name="T4" fmla="*/ 16 w 90"/>
                <a:gd name="T5" fmla="*/ 86 h 86"/>
                <a:gd name="T6" fmla="*/ 90 w 90"/>
                <a:gd name="T7" fmla="*/ 11 h 86"/>
                <a:gd name="T8" fmla="*/ 86 w 9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67695" y="6176963"/>
              <a:ext cx="368300" cy="346075"/>
            </a:xfrm>
            <a:custGeom>
              <a:avLst/>
              <a:gdLst>
                <a:gd name="T0" fmla="*/ 142 w 151"/>
                <a:gd name="T1" fmla="*/ 0 h 142"/>
                <a:gd name="T2" fmla="*/ 0 w 151"/>
                <a:gd name="T3" fmla="*/ 142 h 142"/>
                <a:gd name="T4" fmla="*/ 16 w 151"/>
                <a:gd name="T5" fmla="*/ 142 h 142"/>
                <a:gd name="T6" fmla="*/ 151 w 151"/>
                <a:gd name="T7" fmla="*/ 6 h 142"/>
                <a:gd name="T8" fmla="*/ 142 w 15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2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932782" y="6203950"/>
              <a:ext cx="339725" cy="319088"/>
            </a:xfrm>
            <a:custGeom>
              <a:avLst/>
              <a:gdLst>
                <a:gd name="T0" fmla="*/ 131 w 139"/>
                <a:gd name="T1" fmla="*/ 0 h 131"/>
                <a:gd name="T2" fmla="*/ 0 w 139"/>
                <a:gd name="T3" fmla="*/ 131 h 131"/>
                <a:gd name="T4" fmla="*/ 16 w 139"/>
                <a:gd name="T5" fmla="*/ 131 h 131"/>
                <a:gd name="T6" fmla="*/ 139 w 139"/>
                <a:gd name="T7" fmla="*/ 7 h 131"/>
                <a:gd name="T8" fmla="*/ 131 w 13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1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999457" y="6235700"/>
              <a:ext cx="304800" cy="287338"/>
            </a:xfrm>
            <a:custGeom>
              <a:avLst/>
              <a:gdLst>
                <a:gd name="T0" fmla="*/ 118 w 125"/>
                <a:gd name="T1" fmla="*/ 0 h 118"/>
                <a:gd name="T2" fmla="*/ 0 w 125"/>
                <a:gd name="T3" fmla="*/ 118 h 118"/>
                <a:gd name="T4" fmla="*/ 16 w 125"/>
                <a:gd name="T5" fmla="*/ 118 h 118"/>
                <a:gd name="T6" fmla="*/ 125 w 125"/>
                <a:gd name="T7" fmla="*/ 8 h 118"/>
                <a:gd name="T8" fmla="*/ 118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196307" y="6362700"/>
              <a:ext cx="166688" cy="160338"/>
            </a:xfrm>
            <a:custGeom>
              <a:avLst/>
              <a:gdLst>
                <a:gd name="T0" fmla="*/ 66 w 68"/>
                <a:gd name="T1" fmla="*/ 0 h 66"/>
                <a:gd name="T2" fmla="*/ 0 w 68"/>
                <a:gd name="T3" fmla="*/ 66 h 66"/>
                <a:gd name="T4" fmla="*/ 16 w 68"/>
                <a:gd name="T5" fmla="*/ 66 h 66"/>
                <a:gd name="T6" fmla="*/ 68 w 68"/>
                <a:gd name="T7" fmla="*/ 13 h 66"/>
                <a:gd name="T8" fmla="*/ 66 w 6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262982" y="6418263"/>
              <a:ext cx="104775" cy="104775"/>
            </a:xfrm>
            <a:custGeom>
              <a:avLst/>
              <a:gdLst>
                <a:gd name="T0" fmla="*/ 42 w 43"/>
                <a:gd name="T1" fmla="*/ 0 h 43"/>
                <a:gd name="T2" fmla="*/ 0 w 43"/>
                <a:gd name="T3" fmla="*/ 43 h 43"/>
                <a:gd name="T4" fmla="*/ 15 w 43"/>
                <a:gd name="T5" fmla="*/ 43 h 43"/>
                <a:gd name="T6" fmla="*/ 42 w 43"/>
                <a:gd name="T7" fmla="*/ 16 h 43"/>
                <a:gd name="T8" fmla="*/ 43 w 43"/>
                <a:gd name="T9" fmla="*/ 7 h 43"/>
                <a:gd name="T10" fmla="*/ 42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77207" y="6142038"/>
              <a:ext cx="312738" cy="312738"/>
            </a:xfrm>
            <a:custGeom>
              <a:avLst/>
              <a:gdLst>
                <a:gd name="T0" fmla="*/ 121 w 128"/>
                <a:gd name="T1" fmla="*/ 0 h 128"/>
                <a:gd name="T2" fmla="*/ 112 w 128"/>
                <a:gd name="T3" fmla="*/ 0 h 128"/>
                <a:gd name="T4" fmla="*/ 0 w 128"/>
                <a:gd name="T5" fmla="*/ 112 h 128"/>
                <a:gd name="T6" fmla="*/ 0 w 128"/>
                <a:gd name="T7" fmla="*/ 120 h 128"/>
                <a:gd name="T8" fmla="*/ 0 w 128"/>
                <a:gd name="T9" fmla="*/ 128 h 128"/>
                <a:gd name="T10" fmla="*/ 128 w 128"/>
                <a:gd name="T11" fmla="*/ 0 h 128"/>
                <a:gd name="T12" fmla="*/ 121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826420" y="6188075"/>
              <a:ext cx="84138" cy="88900"/>
            </a:xfrm>
            <a:custGeom>
              <a:avLst/>
              <a:gdLst>
                <a:gd name="T0" fmla="*/ 35 w 35"/>
                <a:gd name="T1" fmla="*/ 0 h 36"/>
                <a:gd name="T2" fmla="*/ 0 w 35"/>
                <a:gd name="T3" fmla="*/ 36 h 36"/>
                <a:gd name="T4" fmla="*/ 35 w 3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6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781970" y="6145213"/>
              <a:ext cx="239713" cy="239713"/>
            </a:xfrm>
            <a:custGeom>
              <a:avLst/>
              <a:gdLst>
                <a:gd name="T0" fmla="*/ 98 w 98"/>
                <a:gd name="T1" fmla="*/ 0 h 98"/>
                <a:gd name="T2" fmla="*/ 76 w 98"/>
                <a:gd name="T3" fmla="*/ 6 h 98"/>
                <a:gd name="T4" fmla="*/ 6 w 98"/>
                <a:gd name="T5" fmla="*/ 76 h 98"/>
                <a:gd name="T6" fmla="*/ 0 w 98"/>
                <a:gd name="T7" fmla="*/ 98 h 98"/>
                <a:gd name="T8" fmla="*/ 98 w 9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328070" y="6489700"/>
              <a:ext cx="34925" cy="33338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4 h 14"/>
                <a:gd name="T4" fmla="*/ 10 w 14"/>
                <a:gd name="T5" fmla="*/ 14 h 14"/>
                <a:gd name="T6" fmla="*/ 14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78795" y="6145213"/>
              <a:ext cx="366713" cy="366713"/>
            </a:xfrm>
            <a:custGeom>
              <a:avLst/>
              <a:gdLst>
                <a:gd name="T0" fmla="*/ 137 w 150"/>
                <a:gd name="T1" fmla="*/ 0 h 150"/>
                <a:gd name="T2" fmla="*/ 0 w 150"/>
                <a:gd name="T3" fmla="*/ 137 h 150"/>
                <a:gd name="T4" fmla="*/ 3 w 150"/>
                <a:gd name="T5" fmla="*/ 150 h 150"/>
                <a:gd name="T6" fmla="*/ 150 w 150"/>
                <a:gd name="T7" fmla="*/ 2 h 150"/>
                <a:gd name="T8" fmla="*/ 137 w 15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2064545" y="6272213"/>
              <a:ext cx="266700" cy="250825"/>
            </a:xfrm>
            <a:custGeom>
              <a:avLst/>
              <a:gdLst>
                <a:gd name="T0" fmla="*/ 103 w 109"/>
                <a:gd name="T1" fmla="*/ 0 h 103"/>
                <a:gd name="T2" fmla="*/ 0 w 109"/>
                <a:gd name="T3" fmla="*/ 103 h 103"/>
                <a:gd name="T4" fmla="*/ 16 w 109"/>
                <a:gd name="T5" fmla="*/ 103 h 103"/>
                <a:gd name="T6" fmla="*/ 109 w 109"/>
                <a:gd name="T7" fmla="*/ 10 h 103"/>
                <a:gd name="T8" fmla="*/ 103 w 10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20452" y="5413262"/>
            <a:ext cx="1350963" cy="1455738"/>
          </a:xfrm>
          <a:custGeom>
            <a:avLst/>
            <a:gdLst>
              <a:gd name="T0" fmla="*/ 553 w 553"/>
              <a:gd name="T1" fmla="*/ 334 h 596"/>
              <a:gd name="T2" fmla="*/ 550 w 553"/>
              <a:gd name="T3" fmla="*/ 300 h 596"/>
              <a:gd name="T4" fmla="*/ 543 w 553"/>
              <a:gd name="T5" fmla="*/ 268 h 596"/>
              <a:gd name="T6" fmla="*/ 414 w 553"/>
              <a:gd name="T7" fmla="*/ 71 h 596"/>
              <a:gd name="T8" fmla="*/ 412 w 553"/>
              <a:gd name="T9" fmla="*/ 69 h 596"/>
              <a:gd name="T10" fmla="*/ 391 w 553"/>
              <a:gd name="T11" fmla="*/ 54 h 596"/>
              <a:gd name="T12" fmla="*/ 388 w 553"/>
              <a:gd name="T13" fmla="*/ 53 h 596"/>
              <a:gd name="T14" fmla="*/ 204 w 553"/>
              <a:gd name="T15" fmla="*/ 0 h 596"/>
              <a:gd name="T16" fmla="*/ 0 w 553"/>
              <a:gd name="T17" fmla="*/ 66 h 596"/>
              <a:gd name="T18" fmla="*/ 0 w 553"/>
              <a:gd name="T19" fmla="*/ 596 h 596"/>
              <a:gd name="T20" fmla="*/ 451 w 553"/>
              <a:gd name="T21" fmla="*/ 596 h 596"/>
              <a:gd name="T22" fmla="*/ 543 w 553"/>
              <a:gd name="T23" fmla="*/ 434 h 596"/>
              <a:gd name="T24" fmla="*/ 553 w 553"/>
              <a:gd name="T25" fmla="*/ 349 h 596"/>
              <a:gd name="T26" fmla="*/ 553 w 553"/>
              <a:gd name="T27" fmla="*/ 3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3" h="596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1268227" y="5340237"/>
            <a:ext cx="569913" cy="584200"/>
          </a:xfrm>
          <a:custGeom>
            <a:avLst/>
            <a:gdLst>
              <a:gd name="T0" fmla="*/ 233 w 233"/>
              <a:gd name="T1" fmla="*/ 19 h 239"/>
              <a:gd name="T2" fmla="*/ 214 w 233"/>
              <a:gd name="T3" fmla="*/ 0 h 239"/>
              <a:gd name="T4" fmla="*/ 0 w 233"/>
              <a:gd name="T5" fmla="*/ 213 h 239"/>
              <a:gd name="T6" fmla="*/ 13 w 233"/>
              <a:gd name="T7" fmla="*/ 239 h 239"/>
              <a:gd name="T8" fmla="*/ 233 w 233"/>
              <a:gd name="T9" fmla="*/ 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39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2"/>
          <p:cNvSpPr>
            <a:spLocks/>
          </p:cNvSpPr>
          <p:nvPr userDrawn="1"/>
        </p:nvSpPr>
        <p:spPr bwMode="auto">
          <a:xfrm>
            <a:off x="726889" y="5860937"/>
            <a:ext cx="573088" cy="590550"/>
          </a:xfrm>
          <a:custGeom>
            <a:avLst/>
            <a:gdLst>
              <a:gd name="T0" fmla="*/ 0 w 235"/>
              <a:gd name="T1" fmla="*/ 223 h 242"/>
              <a:gd name="T2" fmla="*/ 19 w 235"/>
              <a:gd name="T3" fmla="*/ 242 h 242"/>
              <a:gd name="T4" fmla="*/ 143 w 235"/>
              <a:gd name="T5" fmla="*/ 117 h 242"/>
              <a:gd name="T6" fmla="*/ 235 w 235"/>
              <a:gd name="T7" fmla="*/ 26 h 242"/>
              <a:gd name="T8" fmla="*/ 222 w 235"/>
              <a:gd name="T9" fmla="*/ 0 h 242"/>
              <a:gd name="T10" fmla="*/ 137 w 235"/>
              <a:gd name="T11" fmla="*/ 85 h 242"/>
              <a:gd name="T12" fmla="*/ 0 w 235"/>
              <a:gd name="T13" fmla="*/ 22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2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3"/>
          <p:cNvSpPr>
            <a:spLocks/>
          </p:cNvSpPr>
          <p:nvPr userDrawn="1"/>
        </p:nvSpPr>
        <p:spPr bwMode="auto">
          <a:xfrm>
            <a:off x="1326964" y="5608525"/>
            <a:ext cx="488950" cy="560388"/>
          </a:xfrm>
          <a:custGeom>
            <a:avLst/>
            <a:gdLst>
              <a:gd name="T0" fmla="*/ 155 w 200"/>
              <a:gd name="T1" fmla="*/ 0 h 229"/>
              <a:gd name="T2" fmla="*/ 0 w 200"/>
              <a:gd name="T3" fmla="*/ 156 h 229"/>
              <a:gd name="T4" fmla="*/ 9 w 200"/>
              <a:gd name="T5" fmla="*/ 188 h 229"/>
              <a:gd name="T6" fmla="*/ 15 w 200"/>
              <a:gd name="T7" fmla="*/ 220 h 229"/>
              <a:gd name="T8" fmla="*/ 16 w 200"/>
              <a:gd name="T9" fmla="*/ 229 h 229"/>
              <a:gd name="T10" fmla="*/ 200 w 200"/>
              <a:gd name="T11" fmla="*/ 45 h 229"/>
              <a:gd name="T12" fmla="*/ 155 w 200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229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4"/>
          <p:cNvSpPr>
            <a:spLocks/>
          </p:cNvSpPr>
          <p:nvPr userDrawn="1"/>
        </p:nvSpPr>
        <p:spPr bwMode="auto">
          <a:xfrm>
            <a:off x="641164" y="5989525"/>
            <a:ext cx="725488" cy="793750"/>
          </a:xfrm>
          <a:custGeom>
            <a:avLst/>
            <a:gdLst>
              <a:gd name="T0" fmla="*/ 290 w 297"/>
              <a:gd name="T1" fmla="*/ 32 h 325"/>
              <a:gd name="T2" fmla="*/ 281 w 297"/>
              <a:gd name="T3" fmla="*/ 0 h 325"/>
              <a:gd name="T4" fmla="*/ 181 w 297"/>
              <a:gd name="T5" fmla="*/ 99 h 325"/>
              <a:gd name="T6" fmla="*/ 0 w 297"/>
              <a:gd name="T7" fmla="*/ 281 h 325"/>
              <a:gd name="T8" fmla="*/ 45 w 297"/>
              <a:gd name="T9" fmla="*/ 325 h 325"/>
              <a:gd name="T10" fmla="*/ 171 w 297"/>
              <a:gd name="T11" fmla="*/ 198 h 325"/>
              <a:gd name="T12" fmla="*/ 297 w 297"/>
              <a:gd name="T13" fmla="*/ 73 h 325"/>
              <a:gd name="T14" fmla="*/ 296 w 297"/>
              <a:gd name="T15" fmla="*/ 64 h 325"/>
              <a:gd name="T16" fmla="*/ 290 w 297"/>
              <a:gd name="T17" fmla="*/ 3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325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199518" y="5213684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43955" y="4665996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Freeform 29"/>
          <p:cNvSpPr>
            <a:spLocks/>
          </p:cNvSpPr>
          <p:nvPr userDrawn="1"/>
        </p:nvSpPr>
        <p:spPr bwMode="auto">
          <a:xfrm>
            <a:off x="2038164" y="5833950"/>
            <a:ext cx="1090613" cy="1087438"/>
          </a:xfrm>
          <a:custGeom>
            <a:avLst/>
            <a:gdLst>
              <a:gd name="T0" fmla="*/ 445 w 447"/>
              <a:gd name="T1" fmla="*/ 0 h 445"/>
              <a:gd name="T2" fmla="*/ 112 w 447"/>
              <a:gd name="T3" fmla="*/ 333 h 445"/>
              <a:gd name="T4" fmla="*/ 111 w 447"/>
              <a:gd name="T5" fmla="*/ 333 h 445"/>
              <a:gd name="T6" fmla="*/ 106 w 447"/>
              <a:gd name="T7" fmla="*/ 337 h 445"/>
              <a:gd name="T8" fmla="*/ 107 w 447"/>
              <a:gd name="T9" fmla="*/ 338 h 445"/>
              <a:gd name="T10" fmla="*/ 88 w 447"/>
              <a:gd name="T11" fmla="*/ 357 h 445"/>
              <a:gd name="T12" fmla="*/ 83 w 447"/>
              <a:gd name="T13" fmla="*/ 356 h 445"/>
              <a:gd name="T14" fmla="*/ 73 w 447"/>
              <a:gd name="T15" fmla="*/ 365 h 445"/>
              <a:gd name="T16" fmla="*/ 75 w 447"/>
              <a:gd name="T17" fmla="*/ 370 h 445"/>
              <a:gd name="T18" fmla="*/ 0 w 447"/>
              <a:gd name="T19" fmla="*/ 445 h 445"/>
              <a:gd name="T20" fmla="*/ 4 w 447"/>
              <a:gd name="T21" fmla="*/ 445 h 445"/>
              <a:gd name="T22" fmla="*/ 77 w 447"/>
              <a:gd name="T23" fmla="*/ 373 h 445"/>
              <a:gd name="T24" fmla="*/ 83 w 447"/>
              <a:gd name="T25" fmla="*/ 375 h 445"/>
              <a:gd name="T26" fmla="*/ 92 w 447"/>
              <a:gd name="T27" fmla="*/ 365 h 445"/>
              <a:gd name="T28" fmla="*/ 90 w 447"/>
              <a:gd name="T29" fmla="*/ 359 h 445"/>
              <a:gd name="T30" fmla="*/ 108 w 447"/>
              <a:gd name="T31" fmla="*/ 341 h 445"/>
              <a:gd name="T32" fmla="*/ 111 w 447"/>
              <a:gd name="T33" fmla="*/ 342 h 445"/>
              <a:gd name="T34" fmla="*/ 115 w 447"/>
              <a:gd name="T35" fmla="*/ 337 h 445"/>
              <a:gd name="T36" fmla="*/ 115 w 447"/>
              <a:gd name="T37" fmla="*/ 335 h 445"/>
              <a:gd name="T38" fmla="*/ 447 w 447"/>
              <a:gd name="T39" fmla="*/ 2 h 445"/>
              <a:gd name="T40" fmla="*/ 445 w 447"/>
              <a:gd name="T41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7" h="445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0"/>
          <p:cNvSpPr>
            <a:spLocks/>
          </p:cNvSpPr>
          <p:nvPr userDrawn="1"/>
        </p:nvSpPr>
        <p:spPr bwMode="auto">
          <a:xfrm>
            <a:off x="2465202" y="5064012"/>
            <a:ext cx="808038" cy="806450"/>
          </a:xfrm>
          <a:custGeom>
            <a:avLst/>
            <a:gdLst>
              <a:gd name="T0" fmla="*/ 325 w 331"/>
              <a:gd name="T1" fmla="*/ 0 h 330"/>
              <a:gd name="T2" fmla="*/ 320 w 331"/>
              <a:gd name="T3" fmla="*/ 5 h 330"/>
              <a:gd name="T4" fmla="*/ 321 w 331"/>
              <a:gd name="T5" fmla="*/ 8 h 330"/>
              <a:gd name="T6" fmla="*/ 283 w 331"/>
              <a:gd name="T7" fmla="*/ 46 h 330"/>
              <a:gd name="T8" fmla="*/ 275 w 331"/>
              <a:gd name="T9" fmla="*/ 43 h 330"/>
              <a:gd name="T10" fmla="*/ 263 w 331"/>
              <a:gd name="T11" fmla="*/ 55 h 330"/>
              <a:gd name="T12" fmla="*/ 266 w 331"/>
              <a:gd name="T13" fmla="*/ 63 h 330"/>
              <a:gd name="T14" fmla="*/ 0 w 331"/>
              <a:gd name="T15" fmla="*/ 328 h 330"/>
              <a:gd name="T16" fmla="*/ 2 w 331"/>
              <a:gd name="T17" fmla="*/ 330 h 330"/>
              <a:gd name="T18" fmla="*/ 268 w 331"/>
              <a:gd name="T19" fmla="*/ 65 h 330"/>
              <a:gd name="T20" fmla="*/ 275 w 331"/>
              <a:gd name="T21" fmla="*/ 68 h 330"/>
              <a:gd name="T22" fmla="*/ 288 w 331"/>
              <a:gd name="T23" fmla="*/ 55 h 330"/>
              <a:gd name="T24" fmla="*/ 285 w 331"/>
              <a:gd name="T25" fmla="*/ 48 h 330"/>
              <a:gd name="T26" fmla="*/ 323 w 331"/>
              <a:gd name="T27" fmla="*/ 10 h 330"/>
              <a:gd name="T28" fmla="*/ 325 w 331"/>
              <a:gd name="T29" fmla="*/ 11 h 330"/>
              <a:gd name="T30" fmla="*/ 331 w 331"/>
              <a:gd name="T31" fmla="*/ 5 h 330"/>
              <a:gd name="T32" fmla="*/ 325 w 331"/>
              <a:gd name="T3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1" h="330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직사각형 18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Freeform 162"/>
          <p:cNvSpPr>
            <a:spLocks/>
          </p:cNvSpPr>
          <p:nvPr userDrawn="1"/>
        </p:nvSpPr>
        <p:spPr bwMode="auto">
          <a:xfrm>
            <a:off x="510989" y="5581537"/>
            <a:ext cx="520700" cy="520700"/>
          </a:xfrm>
          <a:custGeom>
            <a:avLst/>
            <a:gdLst>
              <a:gd name="T0" fmla="*/ 211 w 213"/>
              <a:gd name="T1" fmla="*/ 0 h 213"/>
              <a:gd name="T2" fmla="*/ 122 w 213"/>
              <a:gd name="T3" fmla="*/ 89 h 213"/>
              <a:gd name="T4" fmla="*/ 117 w 213"/>
              <a:gd name="T5" fmla="*/ 87 h 213"/>
              <a:gd name="T6" fmla="*/ 107 w 213"/>
              <a:gd name="T7" fmla="*/ 96 h 213"/>
              <a:gd name="T8" fmla="*/ 109 w 213"/>
              <a:gd name="T9" fmla="*/ 102 h 213"/>
              <a:gd name="T10" fmla="*/ 64 w 213"/>
              <a:gd name="T11" fmla="*/ 146 h 213"/>
              <a:gd name="T12" fmla="*/ 48 w 213"/>
              <a:gd name="T13" fmla="*/ 140 h 213"/>
              <a:gd name="T14" fmla="*/ 23 w 213"/>
              <a:gd name="T15" fmla="*/ 165 h 213"/>
              <a:gd name="T16" fmla="*/ 30 w 213"/>
              <a:gd name="T17" fmla="*/ 181 h 213"/>
              <a:gd name="T18" fmla="*/ 0 w 213"/>
              <a:gd name="T19" fmla="*/ 211 h 213"/>
              <a:gd name="T20" fmla="*/ 2 w 213"/>
              <a:gd name="T21" fmla="*/ 213 h 213"/>
              <a:gd name="T22" fmla="*/ 32 w 213"/>
              <a:gd name="T23" fmla="*/ 183 h 213"/>
              <a:gd name="T24" fmla="*/ 48 w 213"/>
              <a:gd name="T25" fmla="*/ 189 h 213"/>
              <a:gd name="T26" fmla="*/ 72 w 213"/>
              <a:gd name="T27" fmla="*/ 165 h 213"/>
              <a:gd name="T28" fmla="*/ 66 w 213"/>
              <a:gd name="T29" fmla="*/ 149 h 213"/>
              <a:gd name="T30" fmla="*/ 111 w 213"/>
              <a:gd name="T31" fmla="*/ 104 h 213"/>
              <a:gd name="T32" fmla="*/ 117 w 213"/>
              <a:gd name="T33" fmla="*/ 106 h 213"/>
              <a:gd name="T34" fmla="*/ 126 w 213"/>
              <a:gd name="T35" fmla="*/ 96 h 213"/>
              <a:gd name="T36" fmla="*/ 124 w 213"/>
              <a:gd name="T37" fmla="*/ 91 h 213"/>
              <a:gd name="T38" fmla="*/ 213 w 213"/>
              <a:gd name="T39" fmla="*/ 2 h 213"/>
              <a:gd name="T40" fmla="*/ 211 w 213"/>
              <a:gd name="T41" fmla="*/ 0 h 213"/>
              <a:gd name="T42" fmla="*/ 211 w 213"/>
              <a:gd name="T4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" name="그림 18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6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39417" y="333375"/>
            <a:ext cx="9443426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72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368300" y="440668"/>
            <a:ext cx="9258299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04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8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6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제목을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1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55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338932" y="1398061"/>
            <a:ext cx="922813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944724"/>
            <a:ext cx="922518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162" y="1484784"/>
            <a:ext cx="9066438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슬라이드의 제목을 입력해주세요</a:t>
            </a: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8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9" y="595432"/>
            <a:ext cx="9217024" cy="889352"/>
          </a:xfrm>
          <a:prstGeom prst="rect">
            <a:avLst/>
          </a:prstGeom>
          <a:solidFill>
            <a:srgbClr val="F8F8F8"/>
          </a:solidFill>
        </p:spPr>
        <p:txBody>
          <a:bodyPr lIns="108000" tIns="180000" rIns="108000" bIns="180000">
            <a:noAutofit/>
          </a:bodyPr>
          <a:lstStyle>
            <a:lvl1pPr marL="84600" indent="0">
              <a:lnSpc>
                <a:spcPts val="1600"/>
              </a:lnSpc>
              <a:buNone/>
              <a:defRPr sz="1400" b="0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lvl="0"/>
            <a:r>
              <a:rPr lang="ko-KR" altLang="en-US" dirty="0"/>
              <a:t>슬라이드의 제목을 </a:t>
            </a:r>
            <a:endParaRPr lang="en-US" altLang="ko-KR" dirty="0"/>
          </a:p>
          <a:p>
            <a:pPr lvl="0"/>
            <a:r>
              <a:rPr lang="ko-KR" altLang="en-US" dirty="0"/>
              <a:t>입력해주세요</a:t>
            </a:r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338932" y="1592795"/>
            <a:ext cx="9228137" cy="48323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97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29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5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54" name="직사각형 53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2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내용을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38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591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3"/>
          <p:cNvSpPr>
            <a:spLocks noChangeArrowheads="1"/>
          </p:cNvSpPr>
          <p:nvPr userDrawn="1"/>
        </p:nvSpPr>
        <p:spPr bwMode="auto">
          <a:xfrm>
            <a:off x="4522788" y="6608328"/>
            <a:ext cx="8604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995627" latinLnBrk="0">
              <a:defRPr/>
            </a:pPr>
            <a:fld id="{2DEBB096-855E-4CFC-B3CF-C17C64DFCBCD}" type="slidenum">
              <a:rPr lang="en-US" altLang="ko-KR" sz="900" b="0" spc="-50" baseline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ctr" defTabSz="995627" latinLnBrk="0">
                <a:defRPr/>
              </a:pPr>
              <a:t>‹#›</a:t>
            </a:fld>
            <a:endParaRPr lang="en-US" altLang="ko-KR" sz="900" b="0" spc="-50" baseline="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48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사용자 지정 레이아웃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2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13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직사각형 52"/>
          <p:cNvSpPr/>
          <p:nvPr userDrawn="1"/>
        </p:nvSpPr>
        <p:spPr bwMode="auto">
          <a:xfrm>
            <a:off x="338932" y="548680"/>
            <a:ext cx="9228137" cy="587646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55" name="직사각형 54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6" name="직선 연결선 5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6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6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/>
              <a:t>장명을</a:t>
            </a:r>
            <a:r>
              <a:rPr lang="ko-KR" altLang="en-US" dirty="0"/>
              <a:t> 입력해주세요</a:t>
            </a:r>
          </a:p>
        </p:txBody>
      </p:sp>
      <p:sp>
        <p:nvSpPr>
          <p:cNvPr id="37" name="직사각형 36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166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7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83372" y="497544"/>
            <a:ext cx="5310188" cy="5919788"/>
          </a:xfrm>
          <a:custGeom>
            <a:avLst/>
            <a:gdLst>
              <a:gd name="T0" fmla="*/ 1715 w 2164"/>
              <a:gd name="T1" fmla="*/ 151 h 2411"/>
              <a:gd name="T2" fmla="*/ 1334 w 2164"/>
              <a:gd name="T3" fmla="*/ 53 h 2411"/>
              <a:gd name="T4" fmla="*/ 984 w 2164"/>
              <a:gd name="T5" fmla="*/ 249 h 2411"/>
              <a:gd name="T6" fmla="*/ 630 w 2164"/>
              <a:gd name="T7" fmla="*/ 445 h 2411"/>
              <a:gd name="T8" fmla="*/ 280 w 2164"/>
              <a:gd name="T9" fmla="*/ 642 h 2411"/>
              <a:gd name="T10" fmla="*/ 0 w 2164"/>
              <a:gd name="T11" fmla="*/ 961 h 2411"/>
              <a:gd name="T12" fmla="*/ 0 w 2164"/>
              <a:gd name="T13" fmla="*/ 1550 h 2411"/>
              <a:gd name="T14" fmla="*/ 324 w 2164"/>
              <a:gd name="T15" fmla="*/ 1797 h 2411"/>
              <a:gd name="T16" fmla="*/ 716 w 2164"/>
              <a:gd name="T17" fmla="*/ 2014 h 2411"/>
              <a:gd name="T18" fmla="*/ 1075 w 2164"/>
              <a:gd name="T19" fmla="*/ 2212 h 2411"/>
              <a:gd name="T20" fmla="*/ 1443 w 2164"/>
              <a:gd name="T21" fmla="*/ 2411 h 2411"/>
              <a:gd name="T22" fmla="*/ 1855 w 2164"/>
              <a:gd name="T23" fmla="*/ 2189 h 2411"/>
              <a:gd name="T24" fmla="*/ 702 w 2164"/>
              <a:gd name="T25" fmla="*/ 1156 h 2411"/>
              <a:gd name="T26" fmla="*/ 527 w 2164"/>
              <a:gd name="T27" fmla="*/ 571 h 2411"/>
              <a:gd name="T28" fmla="*/ 485 w 2164"/>
              <a:gd name="T29" fmla="*/ 642 h 2411"/>
              <a:gd name="T30" fmla="*/ 588 w 2164"/>
              <a:gd name="T31" fmla="*/ 862 h 2411"/>
              <a:gd name="T32" fmla="*/ 353 w 2164"/>
              <a:gd name="T33" fmla="*/ 670 h 2411"/>
              <a:gd name="T34" fmla="*/ 615 w 2164"/>
              <a:gd name="T35" fmla="*/ 1889 h 2411"/>
              <a:gd name="T36" fmla="*/ 221 w 2164"/>
              <a:gd name="T37" fmla="*/ 1672 h 2411"/>
              <a:gd name="T38" fmla="*/ 61 w 2164"/>
              <a:gd name="T39" fmla="*/ 1355 h 2411"/>
              <a:gd name="T40" fmla="*/ 60 w 2164"/>
              <a:gd name="T41" fmla="*/ 913 h 2411"/>
              <a:gd name="T42" fmla="*/ 704 w 2164"/>
              <a:gd name="T43" fmla="*/ 1256 h 2411"/>
              <a:gd name="T44" fmla="*/ 931 w 2164"/>
              <a:gd name="T45" fmla="*/ 1134 h 2411"/>
              <a:gd name="T46" fmla="*/ 1057 w 2164"/>
              <a:gd name="T47" fmla="*/ 960 h 2411"/>
              <a:gd name="T48" fmla="*/ 764 w 2164"/>
              <a:gd name="T49" fmla="*/ 667 h 2411"/>
              <a:gd name="T50" fmla="*/ 897 w 2164"/>
              <a:gd name="T51" fmla="*/ 549 h 2411"/>
              <a:gd name="T52" fmla="*/ 766 w 2164"/>
              <a:gd name="T53" fmla="*/ 1108 h 2411"/>
              <a:gd name="T54" fmla="*/ 770 w 2164"/>
              <a:gd name="T55" fmla="*/ 1353 h 2411"/>
              <a:gd name="T56" fmla="*/ 852 w 2164"/>
              <a:gd name="T57" fmla="*/ 1700 h 2411"/>
              <a:gd name="T58" fmla="*/ 1019 w 2164"/>
              <a:gd name="T59" fmla="*/ 2112 h 2411"/>
              <a:gd name="T60" fmla="*/ 1408 w 2164"/>
              <a:gd name="T61" fmla="*/ 1060 h 2411"/>
              <a:gd name="T62" fmla="*/ 1248 w 2164"/>
              <a:gd name="T63" fmla="*/ 1671 h 2411"/>
              <a:gd name="T64" fmla="*/ 1204 w 2164"/>
              <a:gd name="T65" fmla="*/ 1304 h 2411"/>
              <a:gd name="T66" fmla="*/ 1407 w 2164"/>
              <a:gd name="T67" fmla="*/ 1262 h 2411"/>
              <a:gd name="T68" fmla="*/ 1409 w 2164"/>
              <a:gd name="T69" fmla="*/ 619 h 2411"/>
              <a:gd name="T70" fmla="*/ 1406 w 2164"/>
              <a:gd name="T71" fmla="*/ 370 h 2411"/>
              <a:gd name="T72" fmla="*/ 1206 w 2164"/>
              <a:gd name="T73" fmla="*/ 328 h 2411"/>
              <a:gd name="T74" fmla="*/ 1117 w 2164"/>
              <a:gd name="T75" fmla="*/ 279 h 2411"/>
              <a:gd name="T76" fmla="*/ 1292 w 2164"/>
              <a:gd name="T77" fmla="*/ 861 h 2411"/>
              <a:gd name="T78" fmla="*/ 1122 w 2164"/>
              <a:gd name="T79" fmla="*/ 1846 h 2411"/>
              <a:gd name="T80" fmla="*/ 1324 w 2164"/>
              <a:gd name="T81" fmla="*/ 2093 h 2411"/>
              <a:gd name="T82" fmla="*/ 1761 w 2164"/>
              <a:gd name="T83" fmla="*/ 671 h 2411"/>
              <a:gd name="T84" fmla="*/ 1629 w 2164"/>
              <a:gd name="T85" fmla="*/ 744 h 2411"/>
              <a:gd name="T86" fmla="*/ 1476 w 2164"/>
              <a:gd name="T87" fmla="*/ 1451 h 2411"/>
              <a:gd name="T88" fmla="*/ 1686 w 2164"/>
              <a:gd name="T89" fmla="*/ 1424 h 2411"/>
              <a:gd name="T90" fmla="*/ 1590 w 2164"/>
              <a:gd name="T91" fmla="*/ 1159 h 2411"/>
              <a:gd name="T92" fmla="*/ 1628 w 2164"/>
              <a:gd name="T93" fmla="*/ 351 h 2411"/>
              <a:gd name="T94" fmla="*/ 1689 w 2164"/>
              <a:gd name="T95" fmla="*/ 206 h 2411"/>
              <a:gd name="T96" fmla="*/ 1470 w 2164"/>
              <a:gd name="T97" fmla="*/ 619 h 2411"/>
              <a:gd name="T98" fmla="*/ 1512 w 2164"/>
              <a:gd name="T99" fmla="*/ 741 h 2411"/>
              <a:gd name="T100" fmla="*/ 1606 w 2164"/>
              <a:gd name="T101" fmla="*/ 2115 h 2411"/>
              <a:gd name="T102" fmla="*/ 1548 w 2164"/>
              <a:gd name="T103" fmla="*/ 2014 h 2411"/>
              <a:gd name="T104" fmla="*/ 1768 w 2164"/>
              <a:gd name="T105" fmla="*/ 1749 h 2411"/>
              <a:gd name="T106" fmla="*/ 1894 w 2164"/>
              <a:gd name="T107" fmla="*/ 643 h 2411"/>
              <a:gd name="T108" fmla="*/ 2113 w 2164"/>
              <a:gd name="T109" fmla="*/ 1011 h 2411"/>
              <a:gd name="T110" fmla="*/ 1822 w 2164"/>
              <a:gd name="T111" fmla="*/ 279 h 2411"/>
              <a:gd name="T112" fmla="*/ 1864 w 2164"/>
              <a:gd name="T113" fmla="*/ 543 h 2411"/>
              <a:gd name="T114" fmla="*/ 2041 w 2164"/>
              <a:gd name="T115" fmla="*/ 837 h 2411"/>
              <a:gd name="T116" fmla="*/ 1827 w 2164"/>
              <a:gd name="T117" fmla="*/ 1349 h 2411"/>
              <a:gd name="T118" fmla="*/ 1961 w 2164"/>
              <a:gd name="T119" fmla="*/ 1529 h 2411"/>
              <a:gd name="T120" fmla="*/ 2119 w 2164"/>
              <a:gd name="T121" fmla="*/ 1746 h 2411"/>
              <a:gd name="T122" fmla="*/ 2119 w 2164"/>
              <a:gd name="T123" fmla="*/ 1305 h 2411"/>
              <a:gd name="T124" fmla="*/ 1900 w 2164"/>
              <a:gd name="T125" fmla="*/ 1427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4" h="2411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0"/>
          <p:cNvSpPr>
            <a:spLocks/>
          </p:cNvSpPr>
          <p:nvPr userDrawn="1"/>
        </p:nvSpPr>
        <p:spPr bwMode="auto">
          <a:xfrm>
            <a:off x="4828964" y="2621247"/>
            <a:ext cx="1581150" cy="2632075"/>
          </a:xfrm>
          <a:custGeom>
            <a:avLst/>
            <a:gdLst>
              <a:gd name="T0" fmla="*/ 574 w 644"/>
              <a:gd name="T1" fmla="*/ 323 h 1072"/>
              <a:gd name="T2" fmla="*/ 528 w 644"/>
              <a:gd name="T3" fmla="*/ 297 h 1072"/>
              <a:gd name="T4" fmla="*/ 486 w 644"/>
              <a:gd name="T5" fmla="*/ 274 h 1072"/>
              <a:gd name="T6" fmla="*/ 443 w 644"/>
              <a:gd name="T7" fmla="*/ 250 h 1072"/>
              <a:gd name="T8" fmla="*/ 442 w 644"/>
              <a:gd name="T9" fmla="*/ 250 h 1072"/>
              <a:gd name="T10" fmla="*/ 398 w 644"/>
              <a:gd name="T11" fmla="*/ 225 h 1072"/>
              <a:gd name="T12" fmla="*/ 354 w 644"/>
              <a:gd name="T13" fmla="*/ 201 h 1072"/>
              <a:gd name="T14" fmla="*/ 297 w 644"/>
              <a:gd name="T15" fmla="*/ 166 h 1072"/>
              <a:gd name="T16" fmla="*/ 0 w 644"/>
              <a:gd name="T17" fmla="*/ 47 h 1072"/>
              <a:gd name="T18" fmla="*/ 0 w 644"/>
              <a:gd name="T19" fmla="*/ 96 h 1072"/>
              <a:gd name="T20" fmla="*/ 0 w 644"/>
              <a:gd name="T21" fmla="*/ 96 h 1072"/>
              <a:gd name="T22" fmla="*/ 0 w 644"/>
              <a:gd name="T23" fmla="*/ 145 h 1072"/>
              <a:gd name="T24" fmla="*/ 0 w 644"/>
              <a:gd name="T25" fmla="*/ 194 h 1072"/>
              <a:gd name="T26" fmla="*/ 0 w 644"/>
              <a:gd name="T27" fmla="*/ 243 h 1072"/>
              <a:gd name="T28" fmla="*/ 0 w 644"/>
              <a:gd name="T29" fmla="*/ 292 h 1072"/>
              <a:gd name="T30" fmla="*/ 0 w 644"/>
              <a:gd name="T31" fmla="*/ 332 h 1072"/>
              <a:gd name="T32" fmla="*/ 1 w 644"/>
              <a:gd name="T33" fmla="*/ 391 h 1072"/>
              <a:gd name="T34" fmla="*/ 1 w 644"/>
              <a:gd name="T35" fmla="*/ 440 h 1072"/>
              <a:gd name="T36" fmla="*/ 1 w 644"/>
              <a:gd name="T37" fmla="*/ 489 h 1072"/>
              <a:gd name="T38" fmla="*/ 1 w 644"/>
              <a:gd name="T39" fmla="*/ 538 h 1072"/>
              <a:gd name="T40" fmla="*/ 1 w 644"/>
              <a:gd name="T41" fmla="*/ 587 h 1072"/>
              <a:gd name="T42" fmla="*/ 1 w 644"/>
              <a:gd name="T43" fmla="*/ 636 h 1072"/>
              <a:gd name="T44" fmla="*/ 1 w 644"/>
              <a:gd name="T45" fmla="*/ 685 h 1072"/>
              <a:gd name="T46" fmla="*/ 29 w 644"/>
              <a:gd name="T47" fmla="*/ 732 h 1072"/>
              <a:gd name="T48" fmla="*/ 29 w 644"/>
              <a:gd name="T49" fmla="*/ 732 h 1072"/>
              <a:gd name="T50" fmla="*/ 73 w 644"/>
              <a:gd name="T51" fmla="*/ 757 h 1072"/>
              <a:gd name="T52" fmla="*/ 117 w 644"/>
              <a:gd name="T53" fmla="*/ 781 h 1072"/>
              <a:gd name="T54" fmla="*/ 161 w 644"/>
              <a:gd name="T55" fmla="*/ 806 h 1072"/>
              <a:gd name="T56" fmla="*/ 161 w 644"/>
              <a:gd name="T57" fmla="*/ 806 h 1072"/>
              <a:gd name="T58" fmla="*/ 249 w 644"/>
              <a:gd name="T59" fmla="*/ 854 h 1072"/>
              <a:gd name="T60" fmla="*/ 293 w 644"/>
              <a:gd name="T61" fmla="*/ 879 h 1072"/>
              <a:gd name="T62" fmla="*/ 338 w 644"/>
              <a:gd name="T63" fmla="*/ 903 h 1072"/>
              <a:gd name="T64" fmla="*/ 379 w 644"/>
              <a:gd name="T65" fmla="*/ 926 h 1072"/>
              <a:gd name="T66" fmla="*/ 423 w 644"/>
              <a:gd name="T67" fmla="*/ 950 h 1072"/>
              <a:gd name="T68" fmla="*/ 423 w 644"/>
              <a:gd name="T69" fmla="*/ 950 h 1072"/>
              <a:gd name="T70" fmla="*/ 467 w 644"/>
              <a:gd name="T71" fmla="*/ 975 h 1072"/>
              <a:gd name="T72" fmla="*/ 511 w 644"/>
              <a:gd name="T73" fmla="*/ 999 h 1072"/>
              <a:gd name="T74" fmla="*/ 555 w 644"/>
              <a:gd name="T75" fmla="*/ 1023 h 1072"/>
              <a:gd name="T76" fmla="*/ 599 w 644"/>
              <a:gd name="T77" fmla="*/ 1048 h 1072"/>
              <a:gd name="T78" fmla="*/ 643 w 644"/>
              <a:gd name="T79" fmla="*/ 1072 h 1072"/>
              <a:gd name="T80" fmla="*/ 644 w 644"/>
              <a:gd name="T81" fmla="*/ 721 h 1072"/>
              <a:gd name="T82" fmla="*/ 644 w 644"/>
              <a:gd name="T83" fmla="*/ 684 h 1072"/>
              <a:gd name="T84" fmla="*/ 644 w 644"/>
              <a:gd name="T85" fmla="*/ 588 h 1072"/>
              <a:gd name="T86" fmla="*/ 644 w 644"/>
              <a:gd name="T87" fmla="*/ 538 h 1072"/>
              <a:gd name="T88" fmla="*/ 644 w 644"/>
              <a:gd name="T89" fmla="*/ 488 h 1072"/>
              <a:gd name="T90" fmla="*/ 644 w 644"/>
              <a:gd name="T91" fmla="*/ 392 h 1072"/>
              <a:gd name="T92" fmla="*/ 618 w 644"/>
              <a:gd name="T93" fmla="*/ 34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4" h="1072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3" name="그룹 82"/>
          <p:cNvGrpSpPr/>
          <p:nvPr userDrawn="1"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70" name="Rectangle 15"/>
            <p:cNvSpPr>
              <a:spLocks noChangeArrowheads="1"/>
            </p:cNvSpPr>
            <p:nvPr userDrawn="1"/>
          </p:nvSpPr>
          <p:spPr bwMode="auto">
            <a:xfrm>
              <a:off x="7232651" y="2170113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"/>
            <p:cNvSpPr>
              <a:spLocks/>
            </p:cNvSpPr>
            <p:nvPr userDrawn="1"/>
          </p:nvSpPr>
          <p:spPr bwMode="auto">
            <a:xfrm>
              <a:off x="6348413" y="1189038"/>
              <a:ext cx="1766888" cy="981075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"/>
            <p:cNvSpPr>
              <a:spLocks/>
            </p:cNvSpPr>
            <p:nvPr userDrawn="1"/>
          </p:nvSpPr>
          <p:spPr bwMode="auto">
            <a:xfrm>
              <a:off x="6348413" y="1681163"/>
              <a:ext cx="884238" cy="1471613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8"/>
            <p:cNvSpPr>
              <a:spLocks/>
            </p:cNvSpPr>
            <p:nvPr userDrawn="1"/>
          </p:nvSpPr>
          <p:spPr bwMode="auto">
            <a:xfrm>
              <a:off x="7232651" y="1679575"/>
              <a:ext cx="882650" cy="1473200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6465168" y="3930091"/>
            <a:ext cx="1765301" cy="1962151"/>
            <a:chOff x="6367463" y="4073525"/>
            <a:chExt cx="1765301" cy="1962151"/>
          </a:xfrm>
        </p:grpSpPr>
        <p:sp>
          <p:nvSpPr>
            <p:cNvPr id="74" name="Rectangle 19"/>
            <p:cNvSpPr>
              <a:spLocks noChangeArrowheads="1"/>
            </p:cNvSpPr>
            <p:nvPr userDrawn="1"/>
          </p:nvSpPr>
          <p:spPr bwMode="auto">
            <a:xfrm>
              <a:off x="7248526" y="50561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"/>
            <p:cNvSpPr>
              <a:spLocks/>
            </p:cNvSpPr>
            <p:nvPr userDrawn="1"/>
          </p:nvSpPr>
          <p:spPr bwMode="auto">
            <a:xfrm>
              <a:off x="6367463" y="4073525"/>
              <a:ext cx="1765300" cy="982663"/>
            </a:xfrm>
            <a:custGeom>
              <a:avLst/>
              <a:gdLst>
                <a:gd name="T0" fmla="*/ 1111 w 1112"/>
                <a:gd name="T1" fmla="*/ 309 h 619"/>
                <a:gd name="T2" fmla="*/ 1043 w 1112"/>
                <a:gd name="T3" fmla="*/ 271 h 619"/>
                <a:gd name="T4" fmla="*/ 1043 w 1112"/>
                <a:gd name="T5" fmla="*/ 271 h 619"/>
                <a:gd name="T6" fmla="*/ 1043 w 1112"/>
                <a:gd name="T7" fmla="*/ 271 h 619"/>
                <a:gd name="T8" fmla="*/ 973 w 1112"/>
                <a:gd name="T9" fmla="*/ 232 h 619"/>
                <a:gd name="T10" fmla="*/ 971 w 1112"/>
                <a:gd name="T11" fmla="*/ 232 h 619"/>
                <a:gd name="T12" fmla="*/ 903 w 1112"/>
                <a:gd name="T13" fmla="*/ 193 h 619"/>
                <a:gd name="T14" fmla="*/ 903 w 1112"/>
                <a:gd name="T15" fmla="*/ 193 h 619"/>
                <a:gd name="T16" fmla="*/ 903 w 1112"/>
                <a:gd name="T17" fmla="*/ 193 h 619"/>
                <a:gd name="T18" fmla="*/ 903 w 1112"/>
                <a:gd name="T19" fmla="*/ 193 h 619"/>
                <a:gd name="T20" fmla="*/ 834 w 1112"/>
                <a:gd name="T21" fmla="*/ 155 h 619"/>
                <a:gd name="T22" fmla="*/ 834 w 1112"/>
                <a:gd name="T23" fmla="*/ 155 h 619"/>
                <a:gd name="T24" fmla="*/ 834 w 1112"/>
                <a:gd name="T25" fmla="*/ 155 h 619"/>
                <a:gd name="T26" fmla="*/ 834 w 1112"/>
                <a:gd name="T27" fmla="*/ 155 h 619"/>
                <a:gd name="T28" fmla="*/ 764 w 1112"/>
                <a:gd name="T29" fmla="*/ 116 h 619"/>
                <a:gd name="T30" fmla="*/ 764 w 1112"/>
                <a:gd name="T31" fmla="*/ 116 h 619"/>
                <a:gd name="T32" fmla="*/ 695 w 1112"/>
                <a:gd name="T33" fmla="*/ 77 h 619"/>
                <a:gd name="T34" fmla="*/ 695 w 1112"/>
                <a:gd name="T35" fmla="*/ 77 h 619"/>
                <a:gd name="T36" fmla="*/ 625 w 1112"/>
                <a:gd name="T37" fmla="*/ 39 h 619"/>
                <a:gd name="T38" fmla="*/ 625 w 1112"/>
                <a:gd name="T39" fmla="*/ 39 h 619"/>
                <a:gd name="T40" fmla="*/ 555 w 1112"/>
                <a:gd name="T41" fmla="*/ 0 h 619"/>
                <a:gd name="T42" fmla="*/ 555 w 1112"/>
                <a:gd name="T43" fmla="*/ 0 h 619"/>
                <a:gd name="T44" fmla="*/ 555 w 1112"/>
                <a:gd name="T45" fmla="*/ 0 h 619"/>
                <a:gd name="T46" fmla="*/ 555 w 1112"/>
                <a:gd name="T47" fmla="*/ 0 h 619"/>
                <a:gd name="T48" fmla="*/ 555 w 1112"/>
                <a:gd name="T49" fmla="*/ 0 h 619"/>
                <a:gd name="T50" fmla="*/ 555 w 1112"/>
                <a:gd name="T51" fmla="*/ 0 h 619"/>
                <a:gd name="T52" fmla="*/ 486 w 1112"/>
                <a:gd name="T53" fmla="*/ 39 h 619"/>
                <a:gd name="T54" fmla="*/ 486 w 1112"/>
                <a:gd name="T55" fmla="*/ 39 h 619"/>
                <a:gd name="T56" fmla="*/ 416 w 1112"/>
                <a:gd name="T57" fmla="*/ 77 h 619"/>
                <a:gd name="T58" fmla="*/ 416 w 1112"/>
                <a:gd name="T59" fmla="*/ 77 h 619"/>
                <a:gd name="T60" fmla="*/ 347 w 1112"/>
                <a:gd name="T61" fmla="*/ 116 h 619"/>
                <a:gd name="T62" fmla="*/ 347 w 1112"/>
                <a:gd name="T63" fmla="*/ 116 h 619"/>
                <a:gd name="T64" fmla="*/ 347 w 1112"/>
                <a:gd name="T65" fmla="*/ 116 h 619"/>
                <a:gd name="T66" fmla="*/ 347 w 1112"/>
                <a:gd name="T67" fmla="*/ 116 h 619"/>
                <a:gd name="T68" fmla="*/ 279 w 1112"/>
                <a:gd name="T69" fmla="*/ 155 h 619"/>
                <a:gd name="T70" fmla="*/ 277 w 1112"/>
                <a:gd name="T71" fmla="*/ 155 h 619"/>
                <a:gd name="T72" fmla="*/ 277 w 1112"/>
                <a:gd name="T73" fmla="*/ 155 h 619"/>
                <a:gd name="T74" fmla="*/ 209 w 1112"/>
                <a:gd name="T75" fmla="*/ 193 h 619"/>
                <a:gd name="T76" fmla="*/ 209 w 1112"/>
                <a:gd name="T77" fmla="*/ 193 h 619"/>
                <a:gd name="T78" fmla="*/ 140 w 1112"/>
                <a:gd name="T79" fmla="*/ 232 h 619"/>
                <a:gd name="T80" fmla="*/ 140 w 1112"/>
                <a:gd name="T81" fmla="*/ 232 h 619"/>
                <a:gd name="T82" fmla="*/ 70 w 1112"/>
                <a:gd name="T83" fmla="*/ 271 h 619"/>
                <a:gd name="T84" fmla="*/ 70 w 1112"/>
                <a:gd name="T85" fmla="*/ 271 h 619"/>
                <a:gd name="T86" fmla="*/ 70 w 1112"/>
                <a:gd name="T87" fmla="*/ 271 h 619"/>
                <a:gd name="T88" fmla="*/ 0 w 1112"/>
                <a:gd name="T89" fmla="*/ 309 h 619"/>
                <a:gd name="T90" fmla="*/ 0 w 1112"/>
                <a:gd name="T91" fmla="*/ 309 h 619"/>
                <a:gd name="T92" fmla="*/ 0 w 1112"/>
                <a:gd name="T93" fmla="*/ 309 h 619"/>
                <a:gd name="T94" fmla="*/ 0 w 1112"/>
                <a:gd name="T95" fmla="*/ 309 h 619"/>
                <a:gd name="T96" fmla="*/ 0 w 1112"/>
                <a:gd name="T97" fmla="*/ 309 h 619"/>
                <a:gd name="T98" fmla="*/ 555 w 1112"/>
                <a:gd name="T99" fmla="*/ 619 h 619"/>
                <a:gd name="T100" fmla="*/ 555 w 1112"/>
                <a:gd name="T101" fmla="*/ 619 h 619"/>
                <a:gd name="T102" fmla="*/ 1112 w 1112"/>
                <a:gd name="T103" fmla="*/ 309 h 619"/>
                <a:gd name="T104" fmla="*/ 1112 w 1112"/>
                <a:gd name="T105" fmla="*/ 309 h 619"/>
                <a:gd name="T106" fmla="*/ 1112 w 1112"/>
                <a:gd name="T107" fmla="*/ 308 h 619"/>
                <a:gd name="T108" fmla="*/ 1111 w 1112"/>
                <a:gd name="T109" fmla="*/ 30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2" h="619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"/>
            <p:cNvSpPr>
              <a:spLocks/>
            </p:cNvSpPr>
            <p:nvPr userDrawn="1"/>
          </p:nvSpPr>
          <p:spPr bwMode="auto">
            <a:xfrm>
              <a:off x="6367463" y="4564063"/>
              <a:ext cx="881063" cy="1471613"/>
            </a:xfrm>
            <a:custGeom>
              <a:avLst/>
              <a:gdLst>
                <a:gd name="T0" fmla="*/ 555 w 555"/>
                <a:gd name="T1" fmla="*/ 310 h 927"/>
                <a:gd name="T2" fmla="*/ 0 w 555"/>
                <a:gd name="T3" fmla="*/ 0 h 927"/>
                <a:gd name="T4" fmla="*/ 0 w 555"/>
                <a:gd name="T5" fmla="*/ 78 h 927"/>
                <a:gd name="T6" fmla="*/ 0 w 555"/>
                <a:gd name="T7" fmla="*/ 78 h 927"/>
                <a:gd name="T8" fmla="*/ 0 w 555"/>
                <a:gd name="T9" fmla="*/ 78 h 927"/>
                <a:gd name="T10" fmla="*/ 0 w 555"/>
                <a:gd name="T11" fmla="*/ 155 h 927"/>
                <a:gd name="T12" fmla="*/ 0 w 555"/>
                <a:gd name="T13" fmla="*/ 155 h 927"/>
                <a:gd name="T14" fmla="*/ 0 w 555"/>
                <a:gd name="T15" fmla="*/ 155 h 927"/>
                <a:gd name="T16" fmla="*/ 0 w 555"/>
                <a:gd name="T17" fmla="*/ 231 h 927"/>
                <a:gd name="T18" fmla="*/ 0 w 555"/>
                <a:gd name="T19" fmla="*/ 232 h 927"/>
                <a:gd name="T20" fmla="*/ 0 w 555"/>
                <a:gd name="T21" fmla="*/ 232 h 927"/>
                <a:gd name="T22" fmla="*/ 0 w 555"/>
                <a:gd name="T23" fmla="*/ 232 h 927"/>
                <a:gd name="T24" fmla="*/ 0 w 555"/>
                <a:gd name="T25" fmla="*/ 308 h 927"/>
                <a:gd name="T26" fmla="*/ 0 w 555"/>
                <a:gd name="T27" fmla="*/ 308 h 927"/>
                <a:gd name="T28" fmla="*/ 0 w 555"/>
                <a:gd name="T29" fmla="*/ 310 h 927"/>
                <a:gd name="T30" fmla="*/ 0 w 555"/>
                <a:gd name="T31" fmla="*/ 310 h 927"/>
                <a:gd name="T32" fmla="*/ 0 w 555"/>
                <a:gd name="T33" fmla="*/ 310 h 927"/>
                <a:gd name="T34" fmla="*/ 0 w 555"/>
                <a:gd name="T35" fmla="*/ 385 h 927"/>
                <a:gd name="T36" fmla="*/ 0 w 555"/>
                <a:gd name="T37" fmla="*/ 385 h 927"/>
                <a:gd name="T38" fmla="*/ 0 w 555"/>
                <a:gd name="T39" fmla="*/ 385 h 927"/>
                <a:gd name="T40" fmla="*/ 0 w 555"/>
                <a:gd name="T41" fmla="*/ 387 h 927"/>
                <a:gd name="T42" fmla="*/ 0 w 555"/>
                <a:gd name="T43" fmla="*/ 463 h 927"/>
                <a:gd name="T44" fmla="*/ 0 w 555"/>
                <a:gd name="T45" fmla="*/ 463 h 927"/>
                <a:gd name="T46" fmla="*/ 0 w 555"/>
                <a:gd name="T47" fmla="*/ 463 h 927"/>
                <a:gd name="T48" fmla="*/ 0 w 555"/>
                <a:gd name="T49" fmla="*/ 540 h 927"/>
                <a:gd name="T50" fmla="*/ 0 w 555"/>
                <a:gd name="T51" fmla="*/ 540 h 927"/>
                <a:gd name="T52" fmla="*/ 0 w 555"/>
                <a:gd name="T53" fmla="*/ 540 h 927"/>
                <a:gd name="T54" fmla="*/ 0 w 555"/>
                <a:gd name="T55" fmla="*/ 540 h 927"/>
                <a:gd name="T56" fmla="*/ 0 w 555"/>
                <a:gd name="T57" fmla="*/ 617 h 927"/>
                <a:gd name="T58" fmla="*/ 0 w 555"/>
                <a:gd name="T59" fmla="*/ 617 h 927"/>
                <a:gd name="T60" fmla="*/ 0 w 555"/>
                <a:gd name="T61" fmla="*/ 617 h 927"/>
                <a:gd name="T62" fmla="*/ 0 w 555"/>
                <a:gd name="T63" fmla="*/ 617 h 927"/>
                <a:gd name="T64" fmla="*/ 0 w 555"/>
                <a:gd name="T65" fmla="*/ 617 h 927"/>
                <a:gd name="T66" fmla="*/ 0 w 555"/>
                <a:gd name="T67" fmla="*/ 619 h 927"/>
                <a:gd name="T68" fmla="*/ 70 w 555"/>
                <a:gd name="T69" fmla="*/ 656 h 927"/>
                <a:gd name="T70" fmla="*/ 70 w 555"/>
                <a:gd name="T71" fmla="*/ 656 h 927"/>
                <a:gd name="T72" fmla="*/ 70 w 555"/>
                <a:gd name="T73" fmla="*/ 656 h 927"/>
                <a:gd name="T74" fmla="*/ 140 w 555"/>
                <a:gd name="T75" fmla="*/ 695 h 927"/>
                <a:gd name="T76" fmla="*/ 140 w 555"/>
                <a:gd name="T77" fmla="*/ 696 h 927"/>
                <a:gd name="T78" fmla="*/ 209 w 555"/>
                <a:gd name="T79" fmla="*/ 733 h 927"/>
                <a:gd name="T80" fmla="*/ 209 w 555"/>
                <a:gd name="T81" fmla="*/ 735 h 927"/>
                <a:gd name="T82" fmla="*/ 277 w 555"/>
                <a:gd name="T83" fmla="*/ 772 h 927"/>
                <a:gd name="T84" fmla="*/ 277 w 555"/>
                <a:gd name="T85" fmla="*/ 772 h 927"/>
                <a:gd name="T86" fmla="*/ 279 w 555"/>
                <a:gd name="T87" fmla="*/ 774 h 927"/>
                <a:gd name="T88" fmla="*/ 347 w 555"/>
                <a:gd name="T89" fmla="*/ 811 h 927"/>
                <a:gd name="T90" fmla="*/ 347 w 555"/>
                <a:gd name="T91" fmla="*/ 811 h 927"/>
                <a:gd name="T92" fmla="*/ 416 w 555"/>
                <a:gd name="T93" fmla="*/ 849 h 927"/>
                <a:gd name="T94" fmla="*/ 416 w 555"/>
                <a:gd name="T95" fmla="*/ 849 h 927"/>
                <a:gd name="T96" fmla="*/ 486 w 555"/>
                <a:gd name="T97" fmla="*/ 888 h 927"/>
                <a:gd name="T98" fmla="*/ 486 w 555"/>
                <a:gd name="T99" fmla="*/ 888 h 927"/>
                <a:gd name="T100" fmla="*/ 555 w 555"/>
                <a:gd name="T101" fmla="*/ 927 h 927"/>
                <a:gd name="T102" fmla="*/ 555 w 555"/>
                <a:gd name="T103" fmla="*/ 927 h 927"/>
                <a:gd name="T104" fmla="*/ 555 w 555"/>
                <a:gd name="T105" fmla="*/ 927 h 927"/>
                <a:gd name="T106" fmla="*/ 555 w 555"/>
                <a:gd name="T107" fmla="*/ 927 h 927"/>
                <a:gd name="T108" fmla="*/ 555 w 555"/>
                <a:gd name="T109" fmla="*/ 927 h 927"/>
                <a:gd name="T110" fmla="*/ 555 w 555"/>
                <a:gd name="T111" fmla="*/ 310 h 927"/>
                <a:gd name="T112" fmla="*/ 555 w 555"/>
                <a:gd name="T113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5" h="927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"/>
            <p:cNvSpPr>
              <a:spLocks/>
            </p:cNvSpPr>
            <p:nvPr userDrawn="1"/>
          </p:nvSpPr>
          <p:spPr bwMode="auto">
            <a:xfrm>
              <a:off x="7248526" y="4564063"/>
              <a:ext cx="884238" cy="1471613"/>
            </a:xfrm>
            <a:custGeom>
              <a:avLst/>
              <a:gdLst>
                <a:gd name="T0" fmla="*/ 0 w 557"/>
                <a:gd name="T1" fmla="*/ 310 h 927"/>
                <a:gd name="T2" fmla="*/ 0 w 557"/>
                <a:gd name="T3" fmla="*/ 310 h 927"/>
                <a:gd name="T4" fmla="*/ 0 w 557"/>
                <a:gd name="T5" fmla="*/ 927 h 927"/>
                <a:gd name="T6" fmla="*/ 0 w 557"/>
                <a:gd name="T7" fmla="*/ 927 h 927"/>
                <a:gd name="T8" fmla="*/ 0 w 557"/>
                <a:gd name="T9" fmla="*/ 927 h 927"/>
                <a:gd name="T10" fmla="*/ 70 w 557"/>
                <a:gd name="T11" fmla="*/ 888 h 927"/>
                <a:gd name="T12" fmla="*/ 70 w 557"/>
                <a:gd name="T13" fmla="*/ 888 h 927"/>
                <a:gd name="T14" fmla="*/ 70 w 557"/>
                <a:gd name="T15" fmla="*/ 888 h 927"/>
                <a:gd name="T16" fmla="*/ 140 w 557"/>
                <a:gd name="T17" fmla="*/ 849 h 927"/>
                <a:gd name="T18" fmla="*/ 140 w 557"/>
                <a:gd name="T19" fmla="*/ 849 h 927"/>
                <a:gd name="T20" fmla="*/ 209 w 557"/>
                <a:gd name="T21" fmla="*/ 811 h 927"/>
                <a:gd name="T22" fmla="*/ 209 w 557"/>
                <a:gd name="T23" fmla="*/ 811 h 927"/>
                <a:gd name="T24" fmla="*/ 279 w 557"/>
                <a:gd name="T25" fmla="*/ 772 h 927"/>
                <a:gd name="T26" fmla="*/ 279 w 557"/>
                <a:gd name="T27" fmla="*/ 772 h 927"/>
                <a:gd name="T28" fmla="*/ 279 w 557"/>
                <a:gd name="T29" fmla="*/ 772 h 927"/>
                <a:gd name="T30" fmla="*/ 279 w 557"/>
                <a:gd name="T31" fmla="*/ 772 h 927"/>
                <a:gd name="T32" fmla="*/ 348 w 557"/>
                <a:gd name="T33" fmla="*/ 733 h 927"/>
                <a:gd name="T34" fmla="*/ 348 w 557"/>
                <a:gd name="T35" fmla="*/ 733 h 927"/>
                <a:gd name="T36" fmla="*/ 348 w 557"/>
                <a:gd name="T37" fmla="*/ 733 h 927"/>
                <a:gd name="T38" fmla="*/ 348 w 557"/>
                <a:gd name="T39" fmla="*/ 733 h 927"/>
                <a:gd name="T40" fmla="*/ 416 w 557"/>
                <a:gd name="T41" fmla="*/ 695 h 927"/>
                <a:gd name="T42" fmla="*/ 418 w 557"/>
                <a:gd name="T43" fmla="*/ 695 h 927"/>
                <a:gd name="T44" fmla="*/ 488 w 557"/>
                <a:gd name="T45" fmla="*/ 656 h 927"/>
                <a:gd name="T46" fmla="*/ 488 w 557"/>
                <a:gd name="T47" fmla="*/ 658 h 927"/>
                <a:gd name="T48" fmla="*/ 488 w 557"/>
                <a:gd name="T49" fmla="*/ 656 h 927"/>
                <a:gd name="T50" fmla="*/ 556 w 557"/>
                <a:gd name="T51" fmla="*/ 619 h 927"/>
                <a:gd name="T52" fmla="*/ 556 w 557"/>
                <a:gd name="T53" fmla="*/ 617 h 927"/>
                <a:gd name="T54" fmla="*/ 557 w 557"/>
                <a:gd name="T55" fmla="*/ 619 h 927"/>
                <a:gd name="T56" fmla="*/ 557 w 557"/>
                <a:gd name="T57" fmla="*/ 619 h 927"/>
                <a:gd name="T58" fmla="*/ 557 w 557"/>
                <a:gd name="T59" fmla="*/ 617 h 927"/>
                <a:gd name="T60" fmla="*/ 557 w 557"/>
                <a:gd name="T61" fmla="*/ 617 h 927"/>
                <a:gd name="T62" fmla="*/ 557 w 557"/>
                <a:gd name="T63" fmla="*/ 542 h 927"/>
                <a:gd name="T64" fmla="*/ 557 w 557"/>
                <a:gd name="T65" fmla="*/ 542 h 927"/>
                <a:gd name="T66" fmla="*/ 557 w 557"/>
                <a:gd name="T67" fmla="*/ 540 h 927"/>
                <a:gd name="T68" fmla="*/ 557 w 557"/>
                <a:gd name="T69" fmla="*/ 464 h 927"/>
                <a:gd name="T70" fmla="*/ 557 w 557"/>
                <a:gd name="T71" fmla="*/ 463 h 927"/>
                <a:gd name="T72" fmla="*/ 557 w 557"/>
                <a:gd name="T73" fmla="*/ 387 h 927"/>
                <a:gd name="T74" fmla="*/ 557 w 557"/>
                <a:gd name="T75" fmla="*/ 385 h 927"/>
                <a:gd name="T76" fmla="*/ 557 w 557"/>
                <a:gd name="T77" fmla="*/ 385 h 927"/>
                <a:gd name="T78" fmla="*/ 557 w 557"/>
                <a:gd name="T79" fmla="*/ 310 h 927"/>
                <a:gd name="T80" fmla="*/ 557 w 557"/>
                <a:gd name="T81" fmla="*/ 310 h 927"/>
                <a:gd name="T82" fmla="*/ 557 w 557"/>
                <a:gd name="T83" fmla="*/ 308 h 927"/>
                <a:gd name="T84" fmla="*/ 557 w 557"/>
                <a:gd name="T85" fmla="*/ 308 h 927"/>
                <a:gd name="T86" fmla="*/ 557 w 557"/>
                <a:gd name="T87" fmla="*/ 232 h 927"/>
                <a:gd name="T88" fmla="*/ 557 w 557"/>
                <a:gd name="T89" fmla="*/ 232 h 927"/>
                <a:gd name="T90" fmla="*/ 557 w 557"/>
                <a:gd name="T91" fmla="*/ 231 h 927"/>
                <a:gd name="T92" fmla="*/ 557 w 557"/>
                <a:gd name="T93" fmla="*/ 155 h 927"/>
                <a:gd name="T94" fmla="*/ 557 w 557"/>
                <a:gd name="T95" fmla="*/ 153 h 927"/>
                <a:gd name="T96" fmla="*/ 557 w 557"/>
                <a:gd name="T97" fmla="*/ 78 h 927"/>
                <a:gd name="T98" fmla="*/ 557 w 557"/>
                <a:gd name="T99" fmla="*/ 78 h 927"/>
                <a:gd name="T100" fmla="*/ 557 w 557"/>
                <a:gd name="T101" fmla="*/ 76 h 927"/>
                <a:gd name="T102" fmla="*/ 557 w 557"/>
                <a:gd name="T103" fmla="*/ 0 h 927"/>
                <a:gd name="T104" fmla="*/ 557 w 557"/>
                <a:gd name="T105" fmla="*/ 0 h 927"/>
                <a:gd name="T106" fmla="*/ 0 w 557"/>
                <a:gd name="T107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" h="92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78" name="Rectangle 23"/>
            <p:cNvSpPr>
              <a:spLocks noChangeArrowheads="1"/>
            </p:cNvSpPr>
            <p:nvPr userDrawn="1"/>
          </p:nvSpPr>
          <p:spPr bwMode="auto">
            <a:xfrm>
              <a:off x="8990013" y="505301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4"/>
            <p:cNvSpPr>
              <a:spLocks/>
            </p:cNvSpPr>
            <p:nvPr userDrawn="1"/>
          </p:nvSpPr>
          <p:spPr bwMode="auto">
            <a:xfrm>
              <a:off x="8105776" y="4070350"/>
              <a:ext cx="1766888" cy="982663"/>
            </a:xfrm>
            <a:custGeom>
              <a:avLst/>
              <a:gdLst>
                <a:gd name="T0" fmla="*/ 1112 w 1113"/>
                <a:gd name="T1" fmla="*/ 308 h 619"/>
                <a:gd name="T2" fmla="*/ 1044 w 1113"/>
                <a:gd name="T3" fmla="*/ 271 h 619"/>
                <a:gd name="T4" fmla="*/ 1044 w 1113"/>
                <a:gd name="T5" fmla="*/ 270 h 619"/>
                <a:gd name="T6" fmla="*/ 1042 w 1113"/>
                <a:gd name="T7" fmla="*/ 271 h 619"/>
                <a:gd name="T8" fmla="*/ 973 w 1113"/>
                <a:gd name="T9" fmla="*/ 232 h 619"/>
                <a:gd name="T10" fmla="*/ 973 w 1113"/>
                <a:gd name="T11" fmla="*/ 231 h 619"/>
                <a:gd name="T12" fmla="*/ 905 w 1113"/>
                <a:gd name="T13" fmla="*/ 194 h 619"/>
                <a:gd name="T14" fmla="*/ 905 w 1113"/>
                <a:gd name="T15" fmla="*/ 194 h 619"/>
                <a:gd name="T16" fmla="*/ 905 w 1113"/>
                <a:gd name="T17" fmla="*/ 192 h 619"/>
                <a:gd name="T18" fmla="*/ 903 w 1113"/>
                <a:gd name="T19" fmla="*/ 194 h 619"/>
                <a:gd name="T20" fmla="*/ 835 w 1113"/>
                <a:gd name="T21" fmla="*/ 155 h 619"/>
                <a:gd name="T22" fmla="*/ 835 w 1113"/>
                <a:gd name="T23" fmla="*/ 155 h 619"/>
                <a:gd name="T24" fmla="*/ 835 w 1113"/>
                <a:gd name="T25" fmla="*/ 154 h 619"/>
                <a:gd name="T26" fmla="*/ 833 w 1113"/>
                <a:gd name="T27" fmla="*/ 155 h 619"/>
                <a:gd name="T28" fmla="*/ 765 w 1113"/>
                <a:gd name="T29" fmla="*/ 116 h 619"/>
                <a:gd name="T30" fmla="*/ 765 w 1113"/>
                <a:gd name="T31" fmla="*/ 116 h 619"/>
                <a:gd name="T32" fmla="*/ 696 w 1113"/>
                <a:gd name="T33" fmla="*/ 78 h 619"/>
                <a:gd name="T34" fmla="*/ 696 w 1113"/>
                <a:gd name="T35" fmla="*/ 78 h 619"/>
                <a:gd name="T36" fmla="*/ 626 w 1113"/>
                <a:gd name="T37" fmla="*/ 39 h 619"/>
                <a:gd name="T38" fmla="*/ 626 w 1113"/>
                <a:gd name="T39" fmla="*/ 39 h 619"/>
                <a:gd name="T40" fmla="*/ 557 w 1113"/>
                <a:gd name="T41" fmla="*/ 0 h 619"/>
                <a:gd name="T42" fmla="*/ 557 w 1113"/>
                <a:gd name="T43" fmla="*/ 0 h 619"/>
                <a:gd name="T44" fmla="*/ 557 w 1113"/>
                <a:gd name="T45" fmla="*/ 0 h 619"/>
                <a:gd name="T46" fmla="*/ 557 w 1113"/>
                <a:gd name="T47" fmla="*/ 0 h 619"/>
                <a:gd name="T48" fmla="*/ 557 w 1113"/>
                <a:gd name="T49" fmla="*/ 0 h 619"/>
                <a:gd name="T50" fmla="*/ 557 w 1113"/>
                <a:gd name="T51" fmla="*/ 0 h 619"/>
                <a:gd name="T52" fmla="*/ 487 w 1113"/>
                <a:gd name="T53" fmla="*/ 39 h 619"/>
                <a:gd name="T54" fmla="*/ 487 w 1113"/>
                <a:gd name="T55" fmla="*/ 39 h 619"/>
                <a:gd name="T56" fmla="*/ 418 w 1113"/>
                <a:gd name="T57" fmla="*/ 78 h 619"/>
                <a:gd name="T58" fmla="*/ 418 w 1113"/>
                <a:gd name="T59" fmla="*/ 78 h 619"/>
                <a:gd name="T60" fmla="*/ 348 w 1113"/>
                <a:gd name="T61" fmla="*/ 116 h 619"/>
                <a:gd name="T62" fmla="*/ 348 w 1113"/>
                <a:gd name="T63" fmla="*/ 115 h 619"/>
                <a:gd name="T64" fmla="*/ 348 w 1113"/>
                <a:gd name="T65" fmla="*/ 116 h 619"/>
                <a:gd name="T66" fmla="*/ 348 w 1113"/>
                <a:gd name="T67" fmla="*/ 116 h 619"/>
                <a:gd name="T68" fmla="*/ 280 w 1113"/>
                <a:gd name="T69" fmla="*/ 154 h 619"/>
                <a:gd name="T70" fmla="*/ 278 w 1113"/>
                <a:gd name="T71" fmla="*/ 155 h 619"/>
                <a:gd name="T72" fmla="*/ 278 w 1113"/>
                <a:gd name="T73" fmla="*/ 155 h 619"/>
                <a:gd name="T74" fmla="*/ 210 w 1113"/>
                <a:gd name="T75" fmla="*/ 192 h 619"/>
                <a:gd name="T76" fmla="*/ 209 w 1113"/>
                <a:gd name="T77" fmla="*/ 194 h 619"/>
                <a:gd name="T78" fmla="*/ 141 w 1113"/>
                <a:gd name="T79" fmla="*/ 231 h 619"/>
                <a:gd name="T80" fmla="*/ 139 w 1113"/>
                <a:gd name="T81" fmla="*/ 232 h 619"/>
                <a:gd name="T82" fmla="*/ 71 w 1113"/>
                <a:gd name="T83" fmla="*/ 270 h 619"/>
                <a:gd name="T84" fmla="*/ 71 w 1113"/>
                <a:gd name="T85" fmla="*/ 270 h 619"/>
                <a:gd name="T86" fmla="*/ 70 w 1113"/>
                <a:gd name="T87" fmla="*/ 271 h 619"/>
                <a:gd name="T88" fmla="*/ 2 w 1113"/>
                <a:gd name="T89" fmla="*/ 308 h 619"/>
                <a:gd name="T90" fmla="*/ 2 w 1113"/>
                <a:gd name="T91" fmla="*/ 308 h 619"/>
                <a:gd name="T92" fmla="*/ 0 w 1113"/>
                <a:gd name="T93" fmla="*/ 310 h 619"/>
                <a:gd name="T94" fmla="*/ 2 w 1113"/>
                <a:gd name="T95" fmla="*/ 310 h 619"/>
                <a:gd name="T96" fmla="*/ 2 w 1113"/>
                <a:gd name="T97" fmla="*/ 310 h 619"/>
                <a:gd name="T98" fmla="*/ 557 w 1113"/>
                <a:gd name="T99" fmla="*/ 619 h 619"/>
                <a:gd name="T100" fmla="*/ 557 w 1113"/>
                <a:gd name="T101" fmla="*/ 619 h 619"/>
                <a:gd name="T102" fmla="*/ 1113 w 1113"/>
                <a:gd name="T103" fmla="*/ 310 h 619"/>
                <a:gd name="T104" fmla="*/ 1113 w 1113"/>
                <a:gd name="T105" fmla="*/ 308 h 619"/>
                <a:gd name="T106" fmla="*/ 1113 w 1113"/>
                <a:gd name="T107" fmla="*/ 308 h 619"/>
                <a:gd name="T108" fmla="*/ 1112 w 1113"/>
                <a:gd name="T109" fmla="*/ 30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9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"/>
            <p:cNvSpPr>
              <a:spLocks/>
            </p:cNvSpPr>
            <p:nvPr userDrawn="1"/>
          </p:nvSpPr>
          <p:spPr bwMode="auto">
            <a:xfrm>
              <a:off x="8105776" y="4562475"/>
              <a:ext cx="884238" cy="1470025"/>
            </a:xfrm>
            <a:custGeom>
              <a:avLst/>
              <a:gdLst>
                <a:gd name="T0" fmla="*/ 557 w 557"/>
                <a:gd name="T1" fmla="*/ 309 h 926"/>
                <a:gd name="T2" fmla="*/ 2 w 557"/>
                <a:gd name="T3" fmla="*/ 0 h 926"/>
                <a:gd name="T4" fmla="*/ 2 w 557"/>
                <a:gd name="T5" fmla="*/ 76 h 926"/>
                <a:gd name="T6" fmla="*/ 2 w 557"/>
                <a:gd name="T7" fmla="*/ 76 h 926"/>
                <a:gd name="T8" fmla="*/ 2 w 557"/>
                <a:gd name="T9" fmla="*/ 76 h 926"/>
                <a:gd name="T10" fmla="*/ 2 w 557"/>
                <a:gd name="T11" fmla="*/ 153 h 926"/>
                <a:gd name="T12" fmla="*/ 2 w 557"/>
                <a:gd name="T13" fmla="*/ 153 h 926"/>
                <a:gd name="T14" fmla="*/ 2 w 557"/>
                <a:gd name="T15" fmla="*/ 153 h 926"/>
                <a:gd name="T16" fmla="*/ 2 w 557"/>
                <a:gd name="T17" fmla="*/ 230 h 926"/>
                <a:gd name="T18" fmla="*/ 2 w 557"/>
                <a:gd name="T19" fmla="*/ 230 h 926"/>
                <a:gd name="T20" fmla="*/ 2 w 557"/>
                <a:gd name="T21" fmla="*/ 230 h 926"/>
                <a:gd name="T22" fmla="*/ 2 w 557"/>
                <a:gd name="T23" fmla="*/ 230 h 926"/>
                <a:gd name="T24" fmla="*/ 2 w 557"/>
                <a:gd name="T25" fmla="*/ 308 h 926"/>
                <a:gd name="T26" fmla="*/ 2 w 557"/>
                <a:gd name="T27" fmla="*/ 308 h 926"/>
                <a:gd name="T28" fmla="*/ 0 w 557"/>
                <a:gd name="T29" fmla="*/ 308 h 926"/>
                <a:gd name="T30" fmla="*/ 2 w 557"/>
                <a:gd name="T31" fmla="*/ 308 h 926"/>
                <a:gd name="T32" fmla="*/ 2 w 557"/>
                <a:gd name="T33" fmla="*/ 308 h 926"/>
                <a:gd name="T34" fmla="*/ 2 w 557"/>
                <a:gd name="T35" fmla="*/ 385 h 926"/>
                <a:gd name="T36" fmla="*/ 2 w 557"/>
                <a:gd name="T37" fmla="*/ 385 h 926"/>
                <a:gd name="T38" fmla="*/ 2 w 557"/>
                <a:gd name="T39" fmla="*/ 385 h 926"/>
                <a:gd name="T40" fmla="*/ 2 w 557"/>
                <a:gd name="T41" fmla="*/ 385 h 926"/>
                <a:gd name="T42" fmla="*/ 2 w 557"/>
                <a:gd name="T43" fmla="*/ 462 h 926"/>
                <a:gd name="T44" fmla="*/ 2 w 557"/>
                <a:gd name="T45" fmla="*/ 462 h 926"/>
                <a:gd name="T46" fmla="*/ 2 w 557"/>
                <a:gd name="T47" fmla="*/ 462 h 926"/>
                <a:gd name="T48" fmla="*/ 2 w 557"/>
                <a:gd name="T49" fmla="*/ 540 h 926"/>
                <a:gd name="T50" fmla="*/ 2 w 557"/>
                <a:gd name="T51" fmla="*/ 540 h 926"/>
                <a:gd name="T52" fmla="*/ 2 w 557"/>
                <a:gd name="T53" fmla="*/ 540 h 926"/>
                <a:gd name="T54" fmla="*/ 2 w 557"/>
                <a:gd name="T55" fmla="*/ 540 h 926"/>
                <a:gd name="T56" fmla="*/ 2 w 557"/>
                <a:gd name="T57" fmla="*/ 617 h 926"/>
                <a:gd name="T58" fmla="*/ 2 w 557"/>
                <a:gd name="T59" fmla="*/ 617 h 926"/>
                <a:gd name="T60" fmla="*/ 0 w 557"/>
                <a:gd name="T61" fmla="*/ 617 h 926"/>
                <a:gd name="T62" fmla="*/ 2 w 557"/>
                <a:gd name="T63" fmla="*/ 617 h 926"/>
                <a:gd name="T64" fmla="*/ 2 w 557"/>
                <a:gd name="T65" fmla="*/ 617 h 926"/>
                <a:gd name="T66" fmla="*/ 2 w 557"/>
                <a:gd name="T67" fmla="*/ 617 h 926"/>
                <a:gd name="T68" fmla="*/ 70 w 557"/>
                <a:gd name="T69" fmla="*/ 656 h 926"/>
                <a:gd name="T70" fmla="*/ 71 w 557"/>
                <a:gd name="T71" fmla="*/ 656 h 926"/>
                <a:gd name="T72" fmla="*/ 71 w 557"/>
                <a:gd name="T73" fmla="*/ 656 h 926"/>
                <a:gd name="T74" fmla="*/ 139 w 557"/>
                <a:gd name="T75" fmla="*/ 694 h 926"/>
                <a:gd name="T76" fmla="*/ 141 w 557"/>
                <a:gd name="T77" fmla="*/ 694 h 926"/>
                <a:gd name="T78" fmla="*/ 209 w 557"/>
                <a:gd name="T79" fmla="*/ 733 h 926"/>
                <a:gd name="T80" fmla="*/ 210 w 557"/>
                <a:gd name="T81" fmla="*/ 733 h 926"/>
                <a:gd name="T82" fmla="*/ 278 w 557"/>
                <a:gd name="T83" fmla="*/ 772 h 926"/>
                <a:gd name="T84" fmla="*/ 278 w 557"/>
                <a:gd name="T85" fmla="*/ 772 h 926"/>
                <a:gd name="T86" fmla="*/ 280 w 557"/>
                <a:gd name="T87" fmla="*/ 772 h 926"/>
                <a:gd name="T88" fmla="*/ 348 w 557"/>
                <a:gd name="T89" fmla="*/ 810 h 926"/>
                <a:gd name="T90" fmla="*/ 348 w 557"/>
                <a:gd name="T91" fmla="*/ 810 h 926"/>
                <a:gd name="T92" fmla="*/ 418 w 557"/>
                <a:gd name="T93" fmla="*/ 849 h 926"/>
                <a:gd name="T94" fmla="*/ 418 w 557"/>
                <a:gd name="T95" fmla="*/ 849 h 926"/>
                <a:gd name="T96" fmla="*/ 487 w 557"/>
                <a:gd name="T97" fmla="*/ 888 h 926"/>
                <a:gd name="T98" fmla="*/ 487 w 557"/>
                <a:gd name="T99" fmla="*/ 888 h 926"/>
                <a:gd name="T100" fmla="*/ 557 w 557"/>
                <a:gd name="T101" fmla="*/ 926 h 926"/>
                <a:gd name="T102" fmla="*/ 557 w 557"/>
                <a:gd name="T103" fmla="*/ 926 h 926"/>
                <a:gd name="T104" fmla="*/ 557 w 557"/>
                <a:gd name="T105" fmla="*/ 926 h 926"/>
                <a:gd name="T106" fmla="*/ 557 w 557"/>
                <a:gd name="T107" fmla="*/ 926 h 926"/>
                <a:gd name="T108" fmla="*/ 557 w 557"/>
                <a:gd name="T109" fmla="*/ 926 h 926"/>
                <a:gd name="T110" fmla="*/ 557 w 557"/>
                <a:gd name="T111" fmla="*/ 309 h 926"/>
                <a:gd name="T112" fmla="*/ 557 w 557"/>
                <a:gd name="T113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6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/>
            <p:cNvSpPr>
              <a:spLocks/>
            </p:cNvSpPr>
            <p:nvPr userDrawn="1"/>
          </p:nvSpPr>
          <p:spPr bwMode="auto">
            <a:xfrm>
              <a:off x="8990013" y="4562475"/>
              <a:ext cx="882650" cy="1470025"/>
            </a:xfrm>
            <a:custGeom>
              <a:avLst/>
              <a:gdLst>
                <a:gd name="T0" fmla="*/ 0 w 556"/>
                <a:gd name="T1" fmla="*/ 309 h 926"/>
                <a:gd name="T2" fmla="*/ 0 w 556"/>
                <a:gd name="T3" fmla="*/ 309 h 926"/>
                <a:gd name="T4" fmla="*/ 0 w 556"/>
                <a:gd name="T5" fmla="*/ 926 h 926"/>
                <a:gd name="T6" fmla="*/ 0 w 556"/>
                <a:gd name="T7" fmla="*/ 926 h 926"/>
                <a:gd name="T8" fmla="*/ 0 w 556"/>
                <a:gd name="T9" fmla="*/ 926 h 926"/>
                <a:gd name="T10" fmla="*/ 69 w 556"/>
                <a:gd name="T11" fmla="*/ 888 h 926"/>
                <a:gd name="T12" fmla="*/ 69 w 556"/>
                <a:gd name="T13" fmla="*/ 888 h 926"/>
                <a:gd name="T14" fmla="*/ 69 w 556"/>
                <a:gd name="T15" fmla="*/ 888 h 926"/>
                <a:gd name="T16" fmla="*/ 139 w 556"/>
                <a:gd name="T17" fmla="*/ 849 h 926"/>
                <a:gd name="T18" fmla="*/ 139 w 556"/>
                <a:gd name="T19" fmla="*/ 849 h 926"/>
                <a:gd name="T20" fmla="*/ 208 w 556"/>
                <a:gd name="T21" fmla="*/ 810 h 926"/>
                <a:gd name="T22" fmla="*/ 208 w 556"/>
                <a:gd name="T23" fmla="*/ 810 h 926"/>
                <a:gd name="T24" fmla="*/ 276 w 556"/>
                <a:gd name="T25" fmla="*/ 772 h 926"/>
                <a:gd name="T26" fmla="*/ 278 w 556"/>
                <a:gd name="T27" fmla="*/ 772 h 926"/>
                <a:gd name="T28" fmla="*/ 278 w 556"/>
                <a:gd name="T29" fmla="*/ 772 h 926"/>
                <a:gd name="T30" fmla="*/ 278 w 556"/>
                <a:gd name="T31" fmla="*/ 772 h 926"/>
                <a:gd name="T32" fmla="*/ 346 w 556"/>
                <a:gd name="T33" fmla="*/ 733 h 926"/>
                <a:gd name="T34" fmla="*/ 348 w 556"/>
                <a:gd name="T35" fmla="*/ 733 h 926"/>
                <a:gd name="T36" fmla="*/ 348 w 556"/>
                <a:gd name="T37" fmla="*/ 733 h 926"/>
                <a:gd name="T38" fmla="*/ 348 w 556"/>
                <a:gd name="T39" fmla="*/ 733 h 926"/>
                <a:gd name="T40" fmla="*/ 416 w 556"/>
                <a:gd name="T41" fmla="*/ 694 h 926"/>
                <a:gd name="T42" fmla="*/ 416 w 556"/>
                <a:gd name="T43" fmla="*/ 694 h 926"/>
                <a:gd name="T44" fmla="*/ 485 w 556"/>
                <a:gd name="T45" fmla="*/ 656 h 926"/>
                <a:gd name="T46" fmla="*/ 487 w 556"/>
                <a:gd name="T47" fmla="*/ 656 h 926"/>
                <a:gd name="T48" fmla="*/ 487 w 556"/>
                <a:gd name="T49" fmla="*/ 656 h 926"/>
                <a:gd name="T50" fmla="*/ 553 w 556"/>
                <a:gd name="T51" fmla="*/ 618 h 926"/>
                <a:gd name="T52" fmla="*/ 555 w 556"/>
                <a:gd name="T53" fmla="*/ 617 h 926"/>
                <a:gd name="T54" fmla="*/ 556 w 556"/>
                <a:gd name="T55" fmla="*/ 617 h 926"/>
                <a:gd name="T56" fmla="*/ 556 w 556"/>
                <a:gd name="T57" fmla="*/ 617 h 926"/>
                <a:gd name="T58" fmla="*/ 556 w 556"/>
                <a:gd name="T59" fmla="*/ 617 h 926"/>
                <a:gd name="T60" fmla="*/ 556 w 556"/>
                <a:gd name="T61" fmla="*/ 617 h 926"/>
                <a:gd name="T62" fmla="*/ 556 w 556"/>
                <a:gd name="T63" fmla="*/ 540 h 926"/>
                <a:gd name="T64" fmla="*/ 556 w 556"/>
                <a:gd name="T65" fmla="*/ 540 h 926"/>
                <a:gd name="T66" fmla="*/ 556 w 556"/>
                <a:gd name="T67" fmla="*/ 540 h 926"/>
                <a:gd name="T68" fmla="*/ 556 w 556"/>
                <a:gd name="T69" fmla="*/ 462 h 926"/>
                <a:gd name="T70" fmla="*/ 556 w 556"/>
                <a:gd name="T71" fmla="*/ 462 h 926"/>
                <a:gd name="T72" fmla="*/ 556 w 556"/>
                <a:gd name="T73" fmla="*/ 385 h 926"/>
                <a:gd name="T74" fmla="*/ 556 w 556"/>
                <a:gd name="T75" fmla="*/ 385 h 926"/>
                <a:gd name="T76" fmla="*/ 556 w 556"/>
                <a:gd name="T77" fmla="*/ 385 h 926"/>
                <a:gd name="T78" fmla="*/ 556 w 556"/>
                <a:gd name="T79" fmla="*/ 309 h 926"/>
                <a:gd name="T80" fmla="*/ 556 w 556"/>
                <a:gd name="T81" fmla="*/ 308 h 926"/>
                <a:gd name="T82" fmla="*/ 556 w 556"/>
                <a:gd name="T83" fmla="*/ 308 h 926"/>
                <a:gd name="T84" fmla="*/ 556 w 556"/>
                <a:gd name="T85" fmla="*/ 308 h 926"/>
                <a:gd name="T86" fmla="*/ 556 w 556"/>
                <a:gd name="T87" fmla="*/ 232 h 926"/>
                <a:gd name="T88" fmla="*/ 556 w 556"/>
                <a:gd name="T89" fmla="*/ 230 h 926"/>
                <a:gd name="T90" fmla="*/ 556 w 556"/>
                <a:gd name="T91" fmla="*/ 230 h 926"/>
                <a:gd name="T92" fmla="*/ 556 w 556"/>
                <a:gd name="T93" fmla="*/ 154 h 926"/>
                <a:gd name="T94" fmla="*/ 556 w 556"/>
                <a:gd name="T95" fmla="*/ 153 h 926"/>
                <a:gd name="T96" fmla="*/ 556 w 556"/>
                <a:gd name="T97" fmla="*/ 77 h 926"/>
                <a:gd name="T98" fmla="*/ 556 w 556"/>
                <a:gd name="T99" fmla="*/ 76 h 926"/>
                <a:gd name="T100" fmla="*/ 556 w 556"/>
                <a:gd name="T101" fmla="*/ 76 h 926"/>
                <a:gd name="T102" fmla="*/ 556 w 556"/>
                <a:gd name="T103" fmla="*/ 0 h 926"/>
                <a:gd name="T104" fmla="*/ 556 w 556"/>
                <a:gd name="T105" fmla="*/ 0 h 926"/>
                <a:gd name="T106" fmla="*/ 0 w 556"/>
                <a:gd name="T107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Freeform 31"/>
          <p:cNvSpPr>
            <a:spLocks/>
          </p:cNvSpPr>
          <p:nvPr userDrawn="1"/>
        </p:nvSpPr>
        <p:spPr bwMode="auto">
          <a:xfrm>
            <a:off x="6810945" y="1426232"/>
            <a:ext cx="1073150" cy="1193800"/>
          </a:xfrm>
          <a:custGeom>
            <a:avLst/>
            <a:gdLst>
              <a:gd name="T0" fmla="*/ 85 w 676"/>
              <a:gd name="T1" fmla="*/ 611 h 752"/>
              <a:gd name="T2" fmla="*/ 127 w 676"/>
              <a:gd name="T3" fmla="*/ 634 h 752"/>
              <a:gd name="T4" fmla="*/ 170 w 676"/>
              <a:gd name="T5" fmla="*/ 659 h 752"/>
              <a:gd name="T6" fmla="*/ 254 w 676"/>
              <a:gd name="T7" fmla="*/ 705 h 752"/>
              <a:gd name="T8" fmla="*/ 295 w 676"/>
              <a:gd name="T9" fmla="*/ 728 h 752"/>
              <a:gd name="T10" fmla="*/ 339 w 676"/>
              <a:gd name="T11" fmla="*/ 752 h 752"/>
              <a:gd name="T12" fmla="*/ 339 w 676"/>
              <a:gd name="T13" fmla="*/ 752 h 752"/>
              <a:gd name="T14" fmla="*/ 380 w 676"/>
              <a:gd name="T15" fmla="*/ 728 h 752"/>
              <a:gd name="T16" fmla="*/ 422 w 676"/>
              <a:gd name="T17" fmla="*/ 705 h 752"/>
              <a:gd name="T18" fmla="*/ 507 w 676"/>
              <a:gd name="T19" fmla="*/ 657 h 752"/>
              <a:gd name="T20" fmla="*/ 507 w 676"/>
              <a:gd name="T21" fmla="*/ 657 h 752"/>
              <a:gd name="T22" fmla="*/ 549 w 676"/>
              <a:gd name="T23" fmla="*/ 634 h 752"/>
              <a:gd name="T24" fmla="*/ 592 w 676"/>
              <a:gd name="T25" fmla="*/ 611 h 752"/>
              <a:gd name="T26" fmla="*/ 634 w 676"/>
              <a:gd name="T27" fmla="*/ 588 h 752"/>
              <a:gd name="T28" fmla="*/ 676 w 676"/>
              <a:gd name="T29" fmla="*/ 565 h 752"/>
              <a:gd name="T30" fmla="*/ 676 w 676"/>
              <a:gd name="T31" fmla="*/ 563 h 752"/>
              <a:gd name="T32" fmla="*/ 676 w 676"/>
              <a:gd name="T33" fmla="*/ 517 h 752"/>
              <a:gd name="T34" fmla="*/ 676 w 676"/>
              <a:gd name="T35" fmla="*/ 424 h 752"/>
              <a:gd name="T36" fmla="*/ 676 w 676"/>
              <a:gd name="T37" fmla="*/ 376 h 752"/>
              <a:gd name="T38" fmla="*/ 676 w 676"/>
              <a:gd name="T39" fmla="*/ 376 h 752"/>
              <a:gd name="T40" fmla="*/ 676 w 676"/>
              <a:gd name="T41" fmla="*/ 329 h 752"/>
              <a:gd name="T42" fmla="*/ 676 w 676"/>
              <a:gd name="T43" fmla="*/ 235 h 752"/>
              <a:gd name="T44" fmla="*/ 676 w 676"/>
              <a:gd name="T45" fmla="*/ 189 h 752"/>
              <a:gd name="T46" fmla="*/ 676 w 676"/>
              <a:gd name="T47" fmla="*/ 187 h 752"/>
              <a:gd name="T48" fmla="*/ 634 w 676"/>
              <a:gd name="T49" fmla="*/ 164 h 752"/>
              <a:gd name="T50" fmla="*/ 591 w 676"/>
              <a:gd name="T51" fmla="*/ 141 h 752"/>
              <a:gd name="T52" fmla="*/ 549 w 676"/>
              <a:gd name="T53" fmla="*/ 118 h 752"/>
              <a:gd name="T54" fmla="*/ 507 w 676"/>
              <a:gd name="T55" fmla="*/ 94 h 752"/>
              <a:gd name="T56" fmla="*/ 465 w 676"/>
              <a:gd name="T57" fmla="*/ 71 h 752"/>
              <a:gd name="T58" fmla="*/ 422 w 676"/>
              <a:gd name="T59" fmla="*/ 46 h 752"/>
              <a:gd name="T60" fmla="*/ 339 w 676"/>
              <a:gd name="T61" fmla="*/ 0 h 752"/>
              <a:gd name="T62" fmla="*/ 339 w 676"/>
              <a:gd name="T63" fmla="*/ 0 h 752"/>
              <a:gd name="T64" fmla="*/ 295 w 676"/>
              <a:gd name="T65" fmla="*/ 23 h 752"/>
              <a:gd name="T66" fmla="*/ 254 w 676"/>
              <a:gd name="T67" fmla="*/ 46 h 752"/>
              <a:gd name="T68" fmla="*/ 212 w 676"/>
              <a:gd name="T69" fmla="*/ 71 h 752"/>
              <a:gd name="T70" fmla="*/ 169 w 676"/>
              <a:gd name="T71" fmla="*/ 94 h 752"/>
              <a:gd name="T72" fmla="*/ 127 w 676"/>
              <a:gd name="T73" fmla="*/ 118 h 752"/>
              <a:gd name="T74" fmla="*/ 42 w 676"/>
              <a:gd name="T75" fmla="*/ 164 h 752"/>
              <a:gd name="T76" fmla="*/ 0 w 676"/>
              <a:gd name="T77" fmla="*/ 187 h 752"/>
              <a:gd name="T78" fmla="*/ 0 w 676"/>
              <a:gd name="T79" fmla="*/ 189 h 752"/>
              <a:gd name="T80" fmla="*/ 0 w 676"/>
              <a:gd name="T81" fmla="*/ 235 h 752"/>
              <a:gd name="T82" fmla="*/ 0 w 676"/>
              <a:gd name="T83" fmla="*/ 281 h 752"/>
              <a:gd name="T84" fmla="*/ 0 w 676"/>
              <a:gd name="T85" fmla="*/ 329 h 752"/>
              <a:gd name="T86" fmla="*/ 0 w 676"/>
              <a:gd name="T87" fmla="*/ 376 h 752"/>
              <a:gd name="T88" fmla="*/ 0 w 676"/>
              <a:gd name="T89" fmla="*/ 376 h 752"/>
              <a:gd name="T90" fmla="*/ 0 w 676"/>
              <a:gd name="T91" fmla="*/ 422 h 752"/>
              <a:gd name="T92" fmla="*/ 0 w 676"/>
              <a:gd name="T93" fmla="*/ 470 h 752"/>
              <a:gd name="T94" fmla="*/ 0 w 676"/>
              <a:gd name="T95" fmla="*/ 517 h 752"/>
              <a:gd name="T96" fmla="*/ 0 w 676"/>
              <a:gd name="T97" fmla="*/ 517 h 752"/>
              <a:gd name="T98" fmla="*/ 0 w 676"/>
              <a:gd name="T99" fmla="*/ 565 h 752"/>
              <a:gd name="T100" fmla="*/ 0 w 676"/>
              <a:gd name="T101" fmla="*/ 56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2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32"/>
          <p:cNvSpPr>
            <a:spLocks/>
          </p:cNvSpPr>
          <p:nvPr userDrawn="1"/>
        </p:nvSpPr>
        <p:spPr bwMode="auto">
          <a:xfrm>
            <a:off x="8560370" y="4318657"/>
            <a:ext cx="1073150" cy="1195388"/>
          </a:xfrm>
          <a:custGeom>
            <a:avLst/>
            <a:gdLst>
              <a:gd name="T0" fmla="*/ 634 w 676"/>
              <a:gd name="T1" fmla="*/ 164 h 753"/>
              <a:gd name="T2" fmla="*/ 591 w 676"/>
              <a:gd name="T3" fmla="*/ 141 h 753"/>
              <a:gd name="T4" fmla="*/ 549 w 676"/>
              <a:gd name="T5" fmla="*/ 118 h 753"/>
              <a:gd name="T6" fmla="*/ 508 w 676"/>
              <a:gd name="T7" fmla="*/ 94 h 753"/>
              <a:gd name="T8" fmla="*/ 466 w 676"/>
              <a:gd name="T9" fmla="*/ 71 h 753"/>
              <a:gd name="T10" fmla="*/ 423 w 676"/>
              <a:gd name="T11" fmla="*/ 48 h 753"/>
              <a:gd name="T12" fmla="*/ 339 w 676"/>
              <a:gd name="T13" fmla="*/ 0 h 753"/>
              <a:gd name="T14" fmla="*/ 339 w 676"/>
              <a:gd name="T15" fmla="*/ 0 h 753"/>
              <a:gd name="T16" fmla="*/ 296 w 676"/>
              <a:gd name="T17" fmla="*/ 23 h 753"/>
              <a:gd name="T18" fmla="*/ 254 w 676"/>
              <a:gd name="T19" fmla="*/ 48 h 753"/>
              <a:gd name="T20" fmla="*/ 212 w 676"/>
              <a:gd name="T21" fmla="*/ 71 h 753"/>
              <a:gd name="T22" fmla="*/ 169 w 676"/>
              <a:gd name="T23" fmla="*/ 94 h 753"/>
              <a:gd name="T24" fmla="*/ 127 w 676"/>
              <a:gd name="T25" fmla="*/ 118 h 753"/>
              <a:gd name="T26" fmla="*/ 42 w 676"/>
              <a:gd name="T27" fmla="*/ 166 h 753"/>
              <a:gd name="T28" fmla="*/ 0 w 676"/>
              <a:gd name="T29" fmla="*/ 189 h 753"/>
              <a:gd name="T30" fmla="*/ 0 w 676"/>
              <a:gd name="T31" fmla="*/ 189 h 753"/>
              <a:gd name="T32" fmla="*/ 0 w 676"/>
              <a:gd name="T33" fmla="*/ 235 h 753"/>
              <a:gd name="T34" fmla="*/ 0 w 676"/>
              <a:gd name="T35" fmla="*/ 283 h 753"/>
              <a:gd name="T36" fmla="*/ 0 w 676"/>
              <a:gd name="T37" fmla="*/ 329 h 753"/>
              <a:gd name="T38" fmla="*/ 0 w 676"/>
              <a:gd name="T39" fmla="*/ 376 h 753"/>
              <a:gd name="T40" fmla="*/ 0 w 676"/>
              <a:gd name="T41" fmla="*/ 376 h 753"/>
              <a:gd name="T42" fmla="*/ 0 w 676"/>
              <a:gd name="T43" fmla="*/ 424 h 753"/>
              <a:gd name="T44" fmla="*/ 0 w 676"/>
              <a:gd name="T45" fmla="*/ 470 h 753"/>
              <a:gd name="T46" fmla="*/ 0 w 676"/>
              <a:gd name="T47" fmla="*/ 517 h 753"/>
              <a:gd name="T48" fmla="*/ 0 w 676"/>
              <a:gd name="T49" fmla="*/ 518 h 753"/>
              <a:gd name="T50" fmla="*/ 0 w 676"/>
              <a:gd name="T51" fmla="*/ 565 h 753"/>
              <a:gd name="T52" fmla="*/ 0 w 676"/>
              <a:gd name="T53" fmla="*/ 565 h 753"/>
              <a:gd name="T54" fmla="*/ 42 w 676"/>
              <a:gd name="T55" fmla="*/ 588 h 753"/>
              <a:gd name="T56" fmla="*/ 127 w 676"/>
              <a:gd name="T57" fmla="*/ 634 h 753"/>
              <a:gd name="T58" fmla="*/ 169 w 676"/>
              <a:gd name="T59" fmla="*/ 659 h 753"/>
              <a:gd name="T60" fmla="*/ 212 w 676"/>
              <a:gd name="T61" fmla="*/ 682 h 753"/>
              <a:gd name="T62" fmla="*/ 296 w 676"/>
              <a:gd name="T63" fmla="*/ 729 h 753"/>
              <a:gd name="T64" fmla="*/ 339 w 676"/>
              <a:gd name="T65" fmla="*/ 752 h 753"/>
              <a:gd name="T66" fmla="*/ 339 w 676"/>
              <a:gd name="T67" fmla="*/ 753 h 753"/>
              <a:gd name="T68" fmla="*/ 381 w 676"/>
              <a:gd name="T69" fmla="*/ 729 h 753"/>
              <a:gd name="T70" fmla="*/ 423 w 676"/>
              <a:gd name="T71" fmla="*/ 705 h 753"/>
              <a:gd name="T72" fmla="*/ 466 w 676"/>
              <a:gd name="T73" fmla="*/ 682 h 753"/>
              <a:gd name="T74" fmla="*/ 508 w 676"/>
              <a:gd name="T75" fmla="*/ 659 h 753"/>
              <a:gd name="T76" fmla="*/ 549 w 676"/>
              <a:gd name="T77" fmla="*/ 636 h 753"/>
              <a:gd name="T78" fmla="*/ 591 w 676"/>
              <a:gd name="T79" fmla="*/ 611 h 753"/>
              <a:gd name="T80" fmla="*/ 634 w 676"/>
              <a:gd name="T81" fmla="*/ 588 h 753"/>
              <a:gd name="T82" fmla="*/ 676 w 676"/>
              <a:gd name="T83" fmla="*/ 565 h 753"/>
              <a:gd name="T84" fmla="*/ 676 w 676"/>
              <a:gd name="T85" fmla="*/ 565 h 753"/>
              <a:gd name="T86" fmla="*/ 676 w 676"/>
              <a:gd name="T87" fmla="*/ 518 h 753"/>
              <a:gd name="T88" fmla="*/ 676 w 676"/>
              <a:gd name="T89" fmla="*/ 470 h 753"/>
              <a:gd name="T90" fmla="*/ 676 w 676"/>
              <a:gd name="T91" fmla="*/ 424 h 753"/>
              <a:gd name="T92" fmla="*/ 676 w 676"/>
              <a:gd name="T93" fmla="*/ 376 h 753"/>
              <a:gd name="T94" fmla="*/ 676 w 676"/>
              <a:gd name="T95" fmla="*/ 329 h 753"/>
              <a:gd name="T96" fmla="*/ 676 w 676"/>
              <a:gd name="T97" fmla="*/ 282 h 753"/>
              <a:gd name="T98" fmla="*/ 676 w 676"/>
              <a:gd name="T99" fmla="*/ 235 h 753"/>
              <a:gd name="T100" fmla="*/ 676 w 676"/>
              <a:gd name="T101" fmla="*/ 18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3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Freeform 33"/>
          <p:cNvSpPr>
            <a:spLocks/>
          </p:cNvSpPr>
          <p:nvPr userDrawn="1"/>
        </p:nvSpPr>
        <p:spPr bwMode="auto">
          <a:xfrm>
            <a:off x="6823645" y="4294844"/>
            <a:ext cx="1074738" cy="1192213"/>
          </a:xfrm>
          <a:custGeom>
            <a:avLst/>
            <a:gdLst>
              <a:gd name="T0" fmla="*/ 634 w 677"/>
              <a:gd name="T1" fmla="*/ 163 h 751"/>
              <a:gd name="T2" fmla="*/ 550 w 677"/>
              <a:gd name="T3" fmla="*/ 117 h 751"/>
              <a:gd name="T4" fmla="*/ 549 w 677"/>
              <a:gd name="T5" fmla="*/ 117 h 751"/>
              <a:gd name="T6" fmla="*/ 507 w 677"/>
              <a:gd name="T7" fmla="*/ 92 h 751"/>
              <a:gd name="T8" fmla="*/ 465 w 677"/>
              <a:gd name="T9" fmla="*/ 69 h 751"/>
              <a:gd name="T10" fmla="*/ 380 w 677"/>
              <a:gd name="T11" fmla="*/ 23 h 751"/>
              <a:gd name="T12" fmla="*/ 338 w 677"/>
              <a:gd name="T13" fmla="*/ 0 h 751"/>
              <a:gd name="T14" fmla="*/ 338 w 677"/>
              <a:gd name="T15" fmla="*/ 0 h 751"/>
              <a:gd name="T16" fmla="*/ 295 w 677"/>
              <a:gd name="T17" fmla="*/ 23 h 751"/>
              <a:gd name="T18" fmla="*/ 212 w 677"/>
              <a:gd name="T19" fmla="*/ 69 h 751"/>
              <a:gd name="T20" fmla="*/ 212 w 677"/>
              <a:gd name="T21" fmla="*/ 69 h 751"/>
              <a:gd name="T22" fmla="*/ 168 w 677"/>
              <a:gd name="T23" fmla="*/ 92 h 751"/>
              <a:gd name="T24" fmla="*/ 85 w 677"/>
              <a:gd name="T25" fmla="*/ 140 h 751"/>
              <a:gd name="T26" fmla="*/ 43 w 677"/>
              <a:gd name="T27" fmla="*/ 163 h 751"/>
              <a:gd name="T28" fmla="*/ 0 w 677"/>
              <a:gd name="T29" fmla="*/ 187 h 751"/>
              <a:gd name="T30" fmla="*/ 0 w 677"/>
              <a:gd name="T31" fmla="*/ 187 h 751"/>
              <a:gd name="T32" fmla="*/ 0 w 677"/>
              <a:gd name="T33" fmla="*/ 235 h 751"/>
              <a:gd name="T34" fmla="*/ 0 w 677"/>
              <a:gd name="T35" fmla="*/ 281 h 751"/>
              <a:gd name="T36" fmla="*/ 0 w 677"/>
              <a:gd name="T37" fmla="*/ 327 h 751"/>
              <a:gd name="T38" fmla="*/ 0 w 677"/>
              <a:gd name="T39" fmla="*/ 375 h 751"/>
              <a:gd name="T40" fmla="*/ 0 w 677"/>
              <a:gd name="T41" fmla="*/ 375 h 751"/>
              <a:gd name="T42" fmla="*/ 0 w 677"/>
              <a:gd name="T43" fmla="*/ 422 h 751"/>
              <a:gd name="T44" fmla="*/ 0 w 677"/>
              <a:gd name="T45" fmla="*/ 470 h 751"/>
              <a:gd name="T46" fmla="*/ 0 w 677"/>
              <a:gd name="T47" fmla="*/ 516 h 751"/>
              <a:gd name="T48" fmla="*/ 0 w 677"/>
              <a:gd name="T49" fmla="*/ 563 h 751"/>
              <a:gd name="T50" fmla="*/ 0 w 677"/>
              <a:gd name="T51" fmla="*/ 563 h 751"/>
              <a:gd name="T52" fmla="*/ 41 w 677"/>
              <a:gd name="T53" fmla="*/ 586 h 751"/>
              <a:gd name="T54" fmla="*/ 85 w 677"/>
              <a:gd name="T55" fmla="*/ 610 h 751"/>
              <a:gd name="T56" fmla="*/ 127 w 677"/>
              <a:gd name="T57" fmla="*/ 634 h 751"/>
              <a:gd name="T58" fmla="*/ 170 w 677"/>
              <a:gd name="T59" fmla="*/ 657 h 751"/>
              <a:gd name="T60" fmla="*/ 253 w 677"/>
              <a:gd name="T61" fmla="*/ 703 h 751"/>
              <a:gd name="T62" fmla="*/ 297 w 677"/>
              <a:gd name="T63" fmla="*/ 728 h 751"/>
              <a:gd name="T64" fmla="*/ 338 w 677"/>
              <a:gd name="T65" fmla="*/ 751 h 751"/>
              <a:gd name="T66" fmla="*/ 338 w 677"/>
              <a:gd name="T67" fmla="*/ 751 h 751"/>
              <a:gd name="T68" fmla="*/ 380 w 677"/>
              <a:gd name="T69" fmla="*/ 728 h 751"/>
              <a:gd name="T70" fmla="*/ 423 w 677"/>
              <a:gd name="T71" fmla="*/ 703 h 751"/>
              <a:gd name="T72" fmla="*/ 507 w 677"/>
              <a:gd name="T73" fmla="*/ 657 h 751"/>
              <a:gd name="T74" fmla="*/ 507 w 677"/>
              <a:gd name="T75" fmla="*/ 657 h 751"/>
              <a:gd name="T76" fmla="*/ 550 w 677"/>
              <a:gd name="T77" fmla="*/ 634 h 751"/>
              <a:gd name="T78" fmla="*/ 592 w 677"/>
              <a:gd name="T79" fmla="*/ 610 h 751"/>
              <a:gd name="T80" fmla="*/ 634 w 677"/>
              <a:gd name="T81" fmla="*/ 586 h 751"/>
              <a:gd name="T82" fmla="*/ 677 w 677"/>
              <a:gd name="T83" fmla="*/ 564 h 751"/>
              <a:gd name="T84" fmla="*/ 677 w 677"/>
              <a:gd name="T85" fmla="*/ 563 h 751"/>
              <a:gd name="T86" fmla="*/ 677 w 677"/>
              <a:gd name="T87" fmla="*/ 516 h 751"/>
              <a:gd name="T88" fmla="*/ 677 w 677"/>
              <a:gd name="T89" fmla="*/ 422 h 751"/>
              <a:gd name="T90" fmla="*/ 677 w 677"/>
              <a:gd name="T91" fmla="*/ 375 h 751"/>
              <a:gd name="T92" fmla="*/ 677 w 677"/>
              <a:gd name="T93" fmla="*/ 375 h 751"/>
              <a:gd name="T94" fmla="*/ 677 w 677"/>
              <a:gd name="T95" fmla="*/ 327 h 751"/>
              <a:gd name="T96" fmla="*/ 677 w 677"/>
              <a:gd name="T97" fmla="*/ 235 h 751"/>
              <a:gd name="T98" fmla="*/ 677 w 677"/>
              <a:gd name="T99" fmla="*/ 187 h 751"/>
              <a:gd name="T100" fmla="*/ 677 w 677"/>
              <a:gd name="T101" fmla="*/ 18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7" h="751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4" name="그룹 183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FFFFFF">
              <a:alpha val="30196"/>
            </a:srgbClr>
          </a:solidFill>
        </p:grpSpPr>
        <p:sp>
          <p:nvSpPr>
            <p:cNvPr id="97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6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187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</p:spTree>
    <p:extLst>
      <p:ext uri="{BB962C8B-B14F-4D97-AF65-F5344CB8AC3E}">
        <p14:creationId xmlns:p14="http://schemas.microsoft.com/office/powerpoint/2010/main" val="139947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03" name="그룹 302"/>
          <p:cNvGrpSpPr/>
          <p:nvPr userDrawn="1"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73" name="그룹 272"/>
            <p:cNvGrpSpPr/>
            <p:nvPr userDrawn="1"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  <a:solidFill>
              <a:srgbClr val="DE829A">
                <a:alpha val="10196"/>
              </a:srgbClr>
            </a:solidFill>
          </p:grpSpPr>
          <p:sp>
            <p:nvSpPr>
              <p:cNvPr id="200" name="Freeform 75"/>
              <p:cNvSpPr>
                <a:spLocks/>
              </p:cNvSpPr>
              <p:nvPr userDrawn="1"/>
            </p:nvSpPr>
            <p:spPr bwMode="auto">
              <a:xfrm>
                <a:off x="14471650" y="47752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76"/>
              <p:cNvSpPr>
                <a:spLocks/>
              </p:cNvSpPr>
              <p:nvPr userDrawn="1"/>
            </p:nvSpPr>
            <p:spPr bwMode="auto">
              <a:xfrm>
                <a:off x="13706475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77"/>
              <p:cNvSpPr>
                <a:spLocks/>
              </p:cNvSpPr>
              <p:nvPr userDrawn="1"/>
            </p:nvSpPr>
            <p:spPr bwMode="auto">
              <a:xfrm>
                <a:off x="12941300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78"/>
              <p:cNvSpPr>
                <a:spLocks/>
              </p:cNvSpPr>
              <p:nvPr userDrawn="1"/>
            </p:nvSpPr>
            <p:spPr bwMode="auto">
              <a:xfrm>
                <a:off x="11417300" y="22145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79"/>
              <p:cNvSpPr>
                <a:spLocks/>
              </p:cNvSpPr>
              <p:nvPr userDrawn="1"/>
            </p:nvSpPr>
            <p:spPr bwMode="auto">
              <a:xfrm>
                <a:off x="1294130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80"/>
              <p:cNvSpPr>
                <a:spLocks/>
              </p:cNvSpPr>
              <p:nvPr userDrawn="1"/>
            </p:nvSpPr>
            <p:spPr bwMode="auto">
              <a:xfrm>
                <a:off x="12941300" y="306863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81"/>
              <p:cNvSpPr>
                <a:spLocks/>
              </p:cNvSpPr>
              <p:nvPr userDrawn="1"/>
            </p:nvSpPr>
            <p:spPr bwMode="auto">
              <a:xfrm>
                <a:off x="12941300" y="39211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82"/>
              <p:cNvSpPr>
                <a:spLocks/>
              </p:cNvSpPr>
              <p:nvPr userDrawn="1"/>
            </p:nvSpPr>
            <p:spPr bwMode="auto">
              <a:xfrm>
                <a:off x="14481175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83"/>
              <p:cNvSpPr>
                <a:spLocks/>
              </p:cNvSpPr>
              <p:nvPr userDrawn="1"/>
            </p:nvSpPr>
            <p:spPr bwMode="auto">
              <a:xfrm>
                <a:off x="1447165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86"/>
              <p:cNvSpPr>
                <a:spLocks noChangeShapeType="1"/>
              </p:cNvSpPr>
              <p:nvPr userDrawn="1"/>
            </p:nvSpPr>
            <p:spPr bwMode="auto">
              <a:xfrm flipV="1">
                <a:off x="14463713" y="4343400"/>
                <a:ext cx="774700" cy="43180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87"/>
              <p:cNvSpPr>
                <a:spLocks/>
              </p:cNvSpPr>
              <p:nvPr userDrawn="1"/>
            </p:nvSpPr>
            <p:spPr bwMode="auto">
              <a:xfrm>
                <a:off x="12174538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176579" y="2639106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13710109" y="4343400"/>
              <a:ext cx="774700" cy="431800"/>
            </a:xfrm>
            <a:custGeom>
              <a:avLst/>
              <a:gdLst>
                <a:gd name="T0" fmla="*/ 0 w 488"/>
                <a:gd name="T1" fmla="*/ 272 h 272"/>
                <a:gd name="T2" fmla="*/ 488 w 488"/>
                <a:gd name="T3" fmla="*/ 0 h 272"/>
                <a:gd name="T4" fmla="*/ 0 w 488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272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12178171" y="92868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1065575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12952871" y="1787525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2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12178171" y="26384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12952871" y="3497263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12178171" y="52070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13718046" y="3068638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11412996" y="4784725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12944934" y="4784725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  <a:gd name="T6" fmla="*/ 0 w 487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2" name="그룹 301"/>
            <p:cNvGrpSpPr/>
            <p:nvPr userDrawn="1"/>
          </p:nvGrpSpPr>
          <p:grpSpPr>
            <a:xfrm>
              <a:off x="10655759" y="928688"/>
              <a:ext cx="3062287" cy="5140325"/>
              <a:chOff x="5684613" y="928688"/>
              <a:chExt cx="3062287" cy="5140325"/>
            </a:xfrm>
            <a:solidFill>
              <a:srgbClr val="D9718C">
                <a:alpha val="10196"/>
              </a:srgbClr>
            </a:solidFill>
          </p:grpSpPr>
          <p:sp>
            <p:nvSpPr>
              <p:cNvPr id="214" name="Freeform 89"/>
              <p:cNvSpPr>
                <a:spLocks/>
              </p:cNvSpPr>
              <p:nvPr userDrawn="1"/>
            </p:nvSpPr>
            <p:spPr bwMode="auto">
              <a:xfrm>
                <a:off x="7207025" y="928688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91"/>
              <p:cNvSpPr>
                <a:spLocks/>
              </p:cNvSpPr>
              <p:nvPr userDrawn="1"/>
            </p:nvSpPr>
            <p:spPr bwMode="auto">
              <a:xfrm>
                <a:off x="56846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95"/>
              <p:cNvSpPr>
                <a:spLocks/>
              </p:cNvSpPr>
              <p:nvPr userDrawn="1"/>
            </p:nvSpPr>
            <p:spPr bwMode="auto">
              <a:xfrm>
                <a:off x="7207025" y="2638425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98"/>
              <p:cNvSpPr>
                <a:spLocks/>
              </p:cNvSpPr>
              <p:nvPr userDrawn="1"/>
            </p:nvSpPr>
            <p:spPr bwMode="auto">
              <a:xfrm>
                <a:off x="7207025" y="52070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 userDrawn="1"/>
            </p:nvSpPr>
            <p:spPr bwMode="auto">
              <a:xfrm>
                <a:off x="6441850" y="4784725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 userDrawn="1"/>
            </p:nvSpPr>
            <p:spPr bwMode="auto">
              <a:xfrm>
                <a:off x="7973788" y="4784725"/>
                <a:ext cx="773112" cy="862013"/>
              </a:xfrm>
              <a:custGeom>
                <a:avLst/>
                <a:gdLst>
                  <a:gd name="T0" fmla="*/ 0 w 487"/>
                  <a:gd name="T1" fmla="*/ 271 h 543"/>
                  <a:gd name="T2" fmla="*/ 487 w 487"/>
                  <a:gd name="T3" fmla="*/ 0 h 543"/>
                  <a:gd name="T4" fmla="*/ 487 w 487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7" h="543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11420934" y="3494088"/>
              <a:ext cx="774700" cy="863600"/>
            </a:xfrm>
            <a:custGeom>
              <a:avLst/>
              <a:gdLst>
                <a:gd name="T0" fmla="*/ 0 w 488"/>
                <a:gd name="T1" fmla="*/ 0 h 544"/>
                <a:gd name="T2" fmla="*/ 0 w 488"/>
                <a:gd name="T3" fmla="*/ 544 h 544"/>
                <a:gd name="T4" fmla="*/ 488 w 488"/>
                <a:gd name="T5" fmla="*/ 272 h 544"/>
                <a:gd name="T6" fmla="*/ 0 w 488"/>
                <a:gd name="T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12178171" y="435768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11412996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9888996" y="22145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1412996" y="220503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1412996" y="306863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11412996" y="39211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2952871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12944934" y="2205038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12944934" y="3068638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12944934" y="3921125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13710109" y="263683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14484809" y="4343400"/>
              <a:ext cx="0" cy="863600"/>
            </a:xfrm>
            <a:custGeom>
              <a:avLst/>
              <a:gdLst>
                <a:gd name="T0" fmla="*/ 0 h 544"/>
                <a:gd name="T1" fmla="*/ 544 h 544"/>
                <a:gd name="T2" fmla="*/ 0 h 5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4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Line 128"/>
            <p:cNvSpPr>
              <a:spLocks noChangeShapeType="1"/>
            </p:cNvSpPr>
            <p:nvPr userDrawn="1"/>
          </p:nvSpPr>
          <p:spPr bwMode="auto">
            <a:xfrm>
              <a:off x="14484809" y="4343400"/>
              <a:ext cx="0" cy="863600"/>
            </a:xfrm>
            <a:prstGeom prst="line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12178171" y="1787525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10646234" y="26416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12178171" y="34972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13710109" y="3498850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43"/>
            <p:cNvSpPr>
              <a:spLocks/>
            </p:cNvSpPr>
            <p:nvPr userDrawn="1"/>
          </p:nvSpPr>
          <p:spPr bwMode="auto">
            <a:xfrm>
              <a:off x="1371010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75" name="그룹 274"/>
            <p:cNvGrpSpPr/>
            <p:nvPr userDrawn="1"/>
          </p:nvGrpSpPr>
          <p:grpSpPr>
            <a:xfrm>
              <a:off x="10646234" y="928688"/>
              <a:ext cx="3838575" cy="5140325"/>
              <a:chOff x="11399838" y="928688"/>
              <a:chExt cx="3838575" cy="5140325"/>
            </a:xfrm>
            <a:solidFill>
              <a:srgbClr val="E7A6B7">
                <a:alpha val="10196"/>
              </a:srgbClr>
            </a:solidFill>
          </p:grpSpPr>
          <p:sp>
            <p:nvSpPr>
              <p:cNvPr id="276" name="Freeform 129"/>
              <p:cNvSpPr>
                <a:spLocks/>
              </p:cNvSpPr>
              <p:nvPr userDrawn="1"/>
            </p:nvSpPr>
            <p:spPr bwMode="auto">
              <a:xfrm>
                <a:off x="13706475" y="92868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30"/>
              <p:cNvSpPr>
                <a:spLocks/>
              </p:cNvSpPr>
              <p:nvPr userDrawn="1"/>
            </p:nvSpPr>
            <p:spPr bwMode="auto">
              <a:xfrm>
                <a:off x="12184063" y="17827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31"/>
              <p:cNvSpPr>
                <a:spLocks/>
              </p:cNvSpPr>
              <p:nvPr userDrawn="1"/>
            </p:nvSpPr>
            <p:spPr bwMode="auto">
              <a:xfrm>
                <a:off x="12931775" y="1787525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33"/>
              <p:cNvSpPr>
                <a:spLocks/>
              </p:cNvSpPr>
              <p:nvPr userDrawn="1"/>
            </p:nvSpPr>
            <p:spPr bwMode="auto">
              <a:xfrm>
                <a:off x="11399838" y="26416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35"/>
              <p:cNvSpPr>
                <a:spLocks/>
              </p:cNvSpPr>
              <p:nvPr userDrawn="1"/>
            </p:nvSpPr>
            <p:spPr bwMode="auto">
              <a:xfrm>
                <a:off x="13706475" y="26384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36"/>
              <p:cNvSpPr>
                <a:spLocks/>
              </p:cNvSpPr>
              <p:nvPr userDrawn="1"/>
            </p:nvSpPr>
            <p:spPr bwMode="auto">
              <a:xfrm>
                <a:off x="12931775" y="3497263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38"/>
              <p:cNvSpPr>
                <a:spLocks/>
              </p:cNvSpPr>
              <p:nvPr userDrawn="1"/>
            </p:nvSpPr>
            <p:spPr bwMode="auto">
              <a:xfrm>
                <a:off x="13706475" y="52070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39"/>
              <p:cNvSpPr>
                <a:spLocks/>
              </p:cNvSpPr>
              <p:nvPr userDrawn="1"/>
            </p:nvSpPr>
            <p:spPr bwMode="auto">
              <a:xfrm>
                <a:off x="12941300" y="4784725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40"/>
              <p:cNvSpPr>
                <a:spLocks/>
              </p:cNvSpPr>
              <p:nvPr userDrawn="1"/>
            </p:nvSpPr>
            <p:spPr bwMode="auto">
              <a:xfrm>
                <a:off x="14463713" y="3498850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42"/>
              <p:cNvSpPr>
                <a:spLocks/>
              </p:cNvSpPr>
              <p:nvPr userDrawn="1"/>
            </p:nvSpPr>
            <p:spPr bwMode="auto">
              <a:xfrm>
                <a:off x="144637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37" name="그룹 436"/>
          <p:cNvGrpSpPr/>
          <p:nvPr userDrawn="1"/>
        </p:nvGrpSpPr>
        <p:grpSpPr>
          <a:xfrm>
            <a:off x="6448337" y="1238250"/>
            <a:ext cx="1532353" cy="1703074"/>
            <a:chOff x="10533620" y="3490358"/>
            <a:chExt cx="1537296" cy="1708568"/>
          </a:xfrm>
        </p:grpSpPr>
        <p:sp>
          <p:nvSpPr>
            <p:cNvPr id="432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0" name="그룹 449"/>
          <p:cNvGrpSpPr/>
          <p:nvPr userDrawn="1"/>
        </p:nvGrpSpPr>
        <p:grpSpPr>
          <a:xfrm>
            <a:off x="4916996" y="2514327"/>
            <a:ext cx="1557338" cy="2595563"/>
            <a:chOff x="10966450" y="2647950"/>
            <a:chExt cx="1557338" cy="2595563"/>
          </a:xfrm>
        </p:grpSpPr>
        <p:sp>
          <p:nvSpPr>
            <p:cNvPr id="451" name="Freeform 267"/>
            <p:cNvSpPr>
              <a:spLocks/>
            </p:cNvSpPr>
            <p:nvPr/>
          </p:nvSpPr>
          <p:spPr bwMode="auto">
            <a:xfrm>
              <a:off x="10966450" y="2647950"/>
              <a:ext cx="1557338" cy="2595563"/>
            </a:xfrm>
            <a:custGeom>
              <a:avLst/>
              <a:gdLst>
                <a:gd name="T0" fmla="*/ 978 w 981"/>
                <a:gd name="T1" fmla="*/ 550 h 1635"/>
                <a:gd name="T2" fmla="*/ 674 w 981"/>
                <a:gd name="T3" fmla="*/ 376 h 1635"/>
                <a:gd name="T4" fmla="*/ 490 w 981"/>
                <a:gd name="T5" fmla="*/ 275 h 1635"/>
                <a:gd name="T6" fmla="*/ 0 w 981"/>
                <a:gd name="T7" fmla="*/ 67 h 1635"/>
                <a:gd name="T8" fmla="*/ 0 w 981"/>
                <a:gd name="T9" fmla="*/ 136 h 1635"/>
                <a:gd name="T10" fmla="*/ 0 w 981"/>
                <a:gd name="T11" fmla="*/ 203 h 1635"/>
                <a:gd name="T12" fmla="*/ 0 w 981"/>
                <a:gd name="T13" fmla="*/ 204 h 1635"/>
                <a:gd name="T14" fmla="*/ 0 w 981"/>
                <a:gd name="T15" fmla="*/ 272 h 1635"/>
                <a:gd name="T16" fmla="*/ 0 w 981"/>
                <a:gd name="T17" fmla="*/ 340 h 1635"/>
                <a:gd name="T18" fmla="*/ 0 w 981"/>
                <a:gd name="T19" fmla="*/ 408 h 1635"/>
                <a:gd name="T20" fmla="*/ 0 w 981"/>
                <a:gd name="T21" fmla="*/ 476 h 1635"/>
                <a:gd name="T22" fmla="*/ 0 w 981"/>
                <a:gd name="T23" fmla="*/ 476 h 1635"/>
                <a:gd name="T24" fmla="*/ 0 w 981"/>
                <a:gd name="T25" fmla="*/ 544 h 1635"/>
                <a:gd name="T26" fmla="*/ 3 w 981"/>
                <a:gd name="T27" fmla="*/ 545 h 1635"/>
                <a:gd name="T28" fmla="*/ 0 w 981"/>
                <a:gd name="T29" fmla="*/ 547 h 1635"/>
                <a:gd name="T30" fmla="*/ 0 w 981"/>
                <a:gd name="T31" fmla="*/ 615 h 1635"/>
                <a:gd name="T32" fmla="*/ 0 w 981"/>
                <a:gd name="T33" fmla="*/ 683 h 1635"/>
                <a:gd name="T34" fmla="*/ 0 w 981"/>
                <a:gd name="T35" fmla="*/ 751 h 1635"/>
                <a:gd name="T36" fmla="*/ 0 w 981"/>
                <a:gd name="T37" fmla="*/ 751 h 1635"/>
                <a:gd name="T38" fmla="*/ 0 w 981"/>
                <a:gd name="T39" fmla="*/ 820 h 1635"/>
                <a:gd name="T40" fmla="*/ 0 w 981"/>
                <a:gd name="T41" fmla="*/ 888 h 1635"/>
                <a:gd name="T42" fmla="*/ 0 w 981"/>
                <a:gd name="T43" fmla="*/ 956 h 1635"/>
                <a:gd name="T44" fmla="*/ 0 w 981"/>
                <a:gd name="T45" fmla="*/ 1024 h 1635"/>
                <a:gd name="T46" fmla="*/ 0 w 981"/>
                <a:gd name="T47" fmla="*/ 1024 h 1635"/>
                <a:gd name="T48" fmla="*/ 0 w 981"/>
                <a:gd name="T49" fmla="*/ 1092 h 1635"/>
                <a:gd name="T50" fmla="*/ 61 w 981"/>
                <a:gd name="T51" fmla="*/ 1125 h 1635"/>
                <a:gd name="T52" fmla="*/ 62 w 981"/>
                <a:gd name="T53" fmla="*/ 1127 h 1635"/>
                <a:gd name="T54" fmla="*/ 123 w 981"/>
                <a:gd name="T55" fmla="*/ 1160 h 1635"/>
                <a:gd name="T56" fmla="*/ 185 w 981"/>
                <a:gd name="T57" fmla="*/ 1195 h 1635"/>
                <a:gd name="T58" fmla="*/ 246 w 981"/>
                <a:gd name="T59" fmla="*/ 1228 h 1635"/>
                <a:gd name="T60" fmla="*/ 300 w 981"/>
                <a:gd name="T61" fmla="*/ 1259 h 1635"/>
                <a:gd name="T62" fmla="*/ 491 w 981"/>
                <a:gd name="T63" fmla="*/ 1364 h 1635"/>
                <a:gd name="T64" fmla="*/ 549 w 981"/>
                <a:gd name="T65" fmla="*/ 1396 h 1635"/>
                <a:gd name="T66" fmla="*/ 549 w 981"/>
                <a:gd name="T67" fmla="*/ 1396 h 1635"/>
                <a:gd name="T68" fmla="*/ 610 w 981"/>
                <a:gd name="T69" fmla="*/ 1429 h 1635"/>
                <a:gd name="T70" fmla="*/ 673 w 981"/>
                <a:gd name="T71" fmla="*/ 1464 h 1635"/>
                <a:gd name="T72" fmla="*/ 734 w 981"/>
                <a:gd name="T73" fmla="*/ 1497 h 1635"/>
                <a:gd name="T74" fmla="*/ 795 w 981"/>
                <a:gd name="T75" fmla="*/ 1532 h 1635"/>
                <a:gd name="T76" fmla="*/ 856 w 981"/>
                <a:gd name="T77" fmla="*/ 1567 h 1635"/>
                <a:gd name="T78" fmla="*/ 884 w 981"/>
                <a:gd name="T79" fmla="*/ 1582 h 1635"/>
                <a:gd name="T80" fmla="*/ 978 w 981"/>
                <a:gd name="T81" fmla="*/ 1635 h 1635"/>
                <a:gd name="T82" fmla="*/ 978 w 981"/>
                <a:gd name="T83" fmla="*/ 759 h 1635"/>
                <a:gd name="T84" fmla="*/ 978 w 981"/>
                <a:gd name="T85" fmla="*/ 55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1" h="1635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268"/>
            <p:cNvSpPr>
              <a:spLocks/>
            </p:cNvSpPr>
            <p:nvPr/>
          </p:nvSpPr>
          <p:spPr bwMode="auto">
            <a:xfrm>
              <a:off x="11044238" y="2776538"/>
              <a:ext cx="1400175" cy="2336800"/>
            </a:xfrm>
            <a:custGeom>
              <a:avLst/>
              <a:gdLst>
                <a:gd name="T0" fmla="*/ 881 w 882"/>
                <a:gd name="T1" fmla="*/ 498 h 1472"/>
                <a:gd name="T2" fmla="*/ 881 w 882"/>
                <a:gd name="T3" fmla="*/ 498 h 1472"/>
                <a:gd name="T4" fmla="*/ 881 w 882"/>
                <a:gd name="T5" fmla="*/ 498 h 1472"/>
                <a:gd name="T6" fmla="*/ 881 w 882"/>
                <a:gd name="T7" fmla="*/ 496 h 1472"/>
                <a:gd name="T8" fmla="*/ 881 w 882"/>
                <a:gd name="T9" fmla="*/ 496 h 1472"/>
                <a:gd name="T10" fmla="*/ 881 w 882"/>
                <a:gd name="T11" fmla="*/ 495 h 1472"/>
                <a:gd name="T12" fmla="*/ 878 w 882"/>
                <a:gd name="T13" fmla="*/ 492 h 1472"/>
                <a:gd name="T14" fmla="*/ 804 w 882"/>
                <a:gd name="T15" fmla="*/ 452 h 1472"/>
                <a:gd name="T16" fmla="*/ 777 w 882"/>
                <a:gd name="T17" fmla="*/ 435 h 1472"/>
                <a:gd name="T18" fmla="*/ 721 w 882"/>
                <a:gd name="T19" fmla="*/ 403 h 1472"/>
                <a:gd name="T20" fmla="*/ 720 w 882"/>
                <a:gd name="T21" fmla="*/ 403 h 1472"/>
                <a:gd name="T22" fmla="*/ 442 w 882"/>
                <a:gd name="T23" fmla="*/ 248 h 1472"/>
                <a:gd name="T24" fmla="*/ 392 w 882"/>
                <a:gd name="T25" fmla="*/ 220 h 1472"/>
                <a:gd name="T26" fmla="*/ 0 w 882"/>
                <a:gd name="T27" fmla="*/ 0 h 1472"/>
                <a:gd name="T28" fmla="*/ 0 w 882"/>
                <a:gd name="T29" fmla="*/ 438 h 1472"/>
                <a:gd name="T30" fmla="*/ 0 w 882"/>
                <a:gd name="T31" fmla="*/ 495 h 1472"/>
                <a:gd name="T32" fmla="*/ 0 w 882"/>
                <a:gd name="T33" fmla="*/ 981 h 1472"/>
                <a:gd name="T34" fmla="*/ 0 w 882"/>
                <a:gd name="T35" fmla="*/ 985 h 1472"/>
                <a:gd name="T36" fmla="*/ 442 w 882"/>
                <a:gd name="T37" fmla="*/ 1229 h 1472"/>
                <a:gd name="T38" fmla="*/ 491 w 882"/>
                <a:gd name="T39" fmla="*/ 1257 h 1472"/>
                <a:gd name="T40" fmla="*/ 881 w 882"/>
                <a:gd name="T41" fmla="*/ 1472 h 1472"/>
                <a:gd name="T42" fmla="*/ 881 w 882"/>
                <a:gd name="T43" fmla="*/ 1039 h 1472"/>
                <a:gd name="T44" fmla="*/ 881 w 882"/>
                <a:gd name="T45" fmla="*/ 982 h 1472"/>
                <a:gd name="T46" fmla="*/ 881 w 882"/>
                <a:gd name="T47" fmla="*/ 519 h 1472"/>
                <a:gd name="T48" fmla="*/ 882 w 882"/>
                <a:gd name="T49" fmla="*/ 498 h 1472"/>
                <a:gd name="T50" fmla="*/ 881 w 882"/>
                <a:gd name="T51" fmla="*/ 49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2" h="147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3" name="그룹 452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D04D6F">
              <a:alpha val="29804"/>
            </a:srgbClr>
          </a:solidFill>
        </p:grpSpPr>
        <p:sp>
          <p:nvSpPr>
            <p:cNvPr id="454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5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7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9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355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2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579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54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41579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rgbClr val="999999">
                    <a:alpha val="50000"/>
                  </a:srgb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grpSp>
        <p:nvGrpSpPr>
          <p:cNvPr id="544" name="그룹 543"/>
          <p:cNvGrpSpPr/>
          <p:nvPr userDrawn="1"/>
        </p:nvGrpSpPr>
        <p:grpSpPr>
          <a:xfrm>
            <a:off x="6448337" y="3801740"/>
            <a:ext cx="1532353" cy="1703074"/>
            <a:chOff x="10533620" y="3490358"/>
            <a:chExt cx="1537296" cy="1708568"/>
          </a:xfrm>
        </p:grpSpPr>
        <p:sp>
          <p:nvSpPr>
            <p:cNvPr id="545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0" name="그룹 549"/>
          <p:cNvGrpSpPr/>
          <p:nvPr userDrawn="1"/>
        </p:nvGrpSpPr>
        <p:grpSpPr>
          <a:xfrm>
            <a:off x="7978687" y="3801740"/>
            <a:ext cx="1532353" cy="1703074"/>
            <a:chOff x="10533620" y="3490358"/>
            <a:chExt cx="1537296" cy="1708568"/>
          </a:xfrm>
        </p:grpSpPr>
        <p:sp>
          <p:nvSpPr>
            <p:cNvPr id="551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56" name="그림 5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80" y="5835009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5552" y="-65113"/>
            <a:ext cx="10007278" cy="6923113"/>
            <a:chOff x="-15552" y="-65113"/>
            <a:chExt cx="10007278" cy="692311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gradFill flip="none" rotWithShape="1">
              <a:gsLst>
                <a:gs pos="51000">
                  <a:srgbClr val="D04D6F"/>
                </a:gs>
                <a:gs pos="100000">
                  <a:srgbClr val="453C5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-7620" y="2011387"/>
              <a:ext cx="9999346" cy="4846613"/>
              <a:chOff x="-1588" y="1030288"/>
              <a:chExt cx="9904413" cy="4800600"/>
            </a:xfrm>
          </p:grpSpPr>
          <p:sp>
            <p:nvSpPr>
              <p:cNvPr id="47" name="Freeform 122"/>
              <p:cNvSpPr>
                <a:spLocks noEditPoints="1"/>
              </p:cNvSpPr>
              <p:nvPr/>
            </p:nvSpPr>
            <p:spPr bwMode="auto">
              <a:xfrm>
                <a:off x="-1588" y="1392238"/>
                <a:ext cx="9904413" cy="4438650"/>
              </a:xfrm>
              <a:custGeom>
                <a:avLst/>
                <a:gdLst>
                  <a:gd name="T0" fmla="*/ 3998 w 3999"/>
                  <a:gd name="T1" fmla="*/ 1004 h 1791"/>
                  <a:gd name="T2" fmla="*/ 3607 w 3999"/>
                  <a:gd name="T3" fmla="*/ 1004 h 1791"/>
                  <a:gd name="T4" fmla="*/ 3629 w 3999"/>
                  <a:gd name="T5" fmla="*/ 816 h 1791"/>
                  <a:gd name="T6" fmla="*/ 2812 w 3999"/>
                  <a:gd name="T7" fmla="*/ 0 h 1791"/>
                  <a:gd name="T8" fmla="*/ 1995 w 3999"/>
                  <a:gd name="T9" fmla="*/ 816 h 1791"/>
                  <a:gd name="T10" fmla="*/ 2017 w 3999"/>
                  <a:gd name="T11" fmla="*/ 1004 h 1791"/>
                  <a:gd name="T12" fmla="*/ 0 w 3999"/>
                  <a:gd name="T13" fmla="*/ 1004 h 1791"/>
                  <a:gd name="T14" fmla="*/ 0 w 3999"/>
                  <a:gd name="T15" fmla="*/ 1791 h 1791"/>
                  <a:gd name="T16" fmla="*/ 3998 w 3999"/>
                  <a:gd name="T17" fmla="*/ 1791 h 1791"/>
                  <a:gd name="T18" fmla="*/ 3999 w 3999"/>
                  <a:gd name="T19" fmla="*/ 1791 h 1791"/>
                  <a:gd name="T20" fmla="*/ 3999 w 3999"/>
                  <a:gd name="T21" fmla="*/ 1004 h 1791"/>
                  <a:gd name="T22" fmla="*/ 3998 w 3999"/>
                  <a:gd name="T23" fmla="*/ 1004 h 1791"/>
                  <a:gd name="T24" fmla="*/ 2003 w 3999"/>
                  <a:gd name="T25" fmla="*/ 816 h 1791"/>
                  <a:gd name="T26" fmla="*/ 2240 w 3999"/>
                  <a:gd name="T27" fmla="*/ 244 h 1791"/>
                  <a:gd name="T28" fmla="*/ 2812 w 3999"/>
                  <a:gd name="T29" fmla="*/ 7 h 1791"/>
                  <a:gd name="T30" fmla="*/ 3384 w 3999"/>
                  <a:gd name="T31" fmla="*/ 244 h 1791"/>
                  <a:gd name="T32" fmla="*/ 3621 w 3999"/>
                  <a:gd name="T33" fmla="*/ 816 h 1791"/>
                  <a:gd name="T34" fmla="*/ 3599 w 3999"/>
                  <a:gd name="T35" fmla="*/ 1004 h 1791"/>
                  <a:gd name="T36" fmla="*/ 3516 w 3999"/>
                  <a:gd name="T37" fmla="*/ 1004 h 1791"/>
                  <a:gd name="T38" fmla="*/ 3540 w 3999"/>
                  <a:gd name="T39" fmla="*/ 816 h 1791"/>
                  <a:gd name="T40" fmla="*/ 2812 w 3999"/>
                  <a:gd name="T41" fmla="*/ 88 h 1791"/>
                  <a:gd name="T42" fmla="*/ 2084 w 3999"/>
                  <a:gd name="T43" fmla="*/ 816 h 1791"/>
                  <a:gd name="T44" fmla="*/ 2108 w 3999"/>
                  <a:gd name="T45" fmla="*/ 1004 h 1791"/>
                  <a:gd name="T46" fmla="*/ 2025 w 3999"/>
                  <a:gd name="T47" fmla="*/ 1004 h 1791"/>
                  <a:gd name="T48" fmla="*/ 2003 w 3999"/>
                  <a:gd name="T49" fmla="*/ 816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9" h="1791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3"/>
              <p:cNvSpPr>
                <a:spLocks/>
              </p:cNvSpPr>
              <p:nvPr/>
            </p:nvSpPr>
            <p:spPr bwMode="auto">
              <a:xfrm>
                <a:off x="6962775" y="1030288"/>
                <a:ext cx="2382838" cy="2384425"/>
              </a:xfrm>
              <a:custGeom>
                <a:avLst/>
                <a:gdLst>
                  <a:gd name="T0" fmla="*/ 732 w 962"/>
                  <a:gd name="T1" fmla="*/ 469 h 962"/>
                  <a:gd name="T2" fmla="*/ 843 w 962"/>
                  <a:gd name="T3" fmla="*/ 700 h 962"/>
                  <a:gd name="T4" fmla="*/ 883 w 962"/>
                  <a:gd name="T5" fmla="*/ 962 h 962"/>
                  <a:gd name="T6" fmla="*/ 883 w 962"/>
                  <a:gd name="T7" fmla="*/ 962 h 962"/>
                  <a:gd name="T8" fmla="*/ 962 w 962"/>
                  <a:gd name="T9" fmla="*/ 962 h 962"/>
                  <a:gd name="T10" fmla="*/ 962 w 962"/>
                  <a:gd name="T11" fmla="*/ 962 h 962"/>
                  <a:gd name="T12" fmla="*/ 886 w 962"/>
                  <a:gd name="T13" fmla="*/ 588 h 962"/>
                  <a:gd name="T14" fmla="*/ 538 w 962"/>
                  <a:gd name="T15" fmla="*/ 165 h 962"/>
                  <a:gd name="T16" fmla="*/ 286 w 962"/>
                  <a:gd name="T17" fmla="*/ 44 h 962"/>
                  <a:gd name="T18" fmla="*/ 0 w 962"/>
                  <a:gd name="T19" fmla="*/ 0 h 962"/>
                  <a:gd name="T20" fmla="*/ 0 w 962"/>
                  <a:gd name="T21" fmla="*/ 79 h 962"/>
                  <a:gd name="T22" fmla="*/ 344 w 962"/>
                  <a:gd name="T23" fmla="*/ 148 h 962"/>
                  <a:gd name="T24" fmla="*/ 732 w 962"/>
                  <a:gd name="T25" fmla="*/ 4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277048" y="18256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11748" y="3746475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15552" y="836712"/>
              <a:ext cx="1624013" cy="1620838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24508" y="-11658"/>
              <a:ext cx="1568450" cy="1568450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Copyrightⓒ2020 by SK Cloud Group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700808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>
                <a:solidFill>
                  <a:schemeClr val="tx1"/>
                </a:solidFill>
              </a:rPr>
              <a:t>제목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684543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220251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Copyrightⓒ2020 by SK Cloud Group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2" y="6087037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D5F1-BC29-4BDB-853A-83B86D7A75D6}" type="datetime1">
              <a:rPr lang="ko-KR" altLang="en-US" smtClean="0"/>
              <a:t>2021. 2. 8.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762" r:id="rId2"/>
    <p:sldLayoutId id="2147483867" r:id="rId3"/>
    <p:sldLayoutId id="2147483918" r:id="rId4"/>
    <p:sldLayoutId id="2147483920" r:id="rId5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708D-2AE4-43A8-9882-694B2FB0FA6A}" type="datetime1">
              <a:rPr lang="ko-KR" altLang="en-US" smtClean="0"/>
              <a:t>2021. 2. 8.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22" r:id="rId3"/>
    <p:sldLayoutId id="2147483923" r:id="rId4"/>
    <p:sldLayoutId id="2147483928" r:id="rId5"/>
    <p:sldLayoutId id="2147483929" r:id="rId6"/>
    <p:sldLayoutId id="2147483935" r:id="rId7"/>
    <p:sldLayoutId id="2147483938" r:id="rId8"/>
    <p:sldLayoutId id="2147483936" r:id="rId9"/>
    <p:sldLayoutId id="2147483937" r:id="rId10"/>
    <p:sldLayoutId id="2147483925" r:id="rId11"/>
    <p:sldLayoutId id="2147483926" r:id="rId12"/>
    <p:sldLayoutId id="2147483932" r:id="rId13"/>
    <p:sldLayoutId id="2147483933" r:id="rId14"/>
    <p:sldLayoutId id="2147483934" r:id="rId15"/>
    <p:sldLayoutId id="2147483927" r:id="rId16"/>
    <p:sldLayoutId id="2147483924" r:id="rId17"/>
    <p:sldLayoutId id="2147483939" r:id="rId18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png"/><Relationship Id="rId9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sf-git.cloudzcp.io/cloud-labs/appl-modern-sample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69.56.162.115:8080/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169.56.xxx.xx:8080/shoping-cart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tiff"/><Relationship Id="rId4" Type="http://schemas.openxmlformats.org/officeDocument/2006/relationships/image" Target="../media/image5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Pattern Based Microservices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Hands-On</a:t>
            </a:r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xfrm>
            <a:off x="641578" y="3008000"/>
            <a:ext cx="6687685" cy="4168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마이크로서비스 쇼핑몰 개발 및 배포</a:t>
            </a:r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xfrm>
            <a:off x="641578" y="3969060"/>
            <a:ext cx="6687685" cy="31317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2021.02</a:t>
            </a:r>
            <a:endParaRPr lang="ko-KR" altLang="en-US" dirty="0"/>
          </a:p>
        </p:txBody>
      </p:sp>
      <p:sp>
        <p:nvSpPr>
          <p:cNvPr id="341" name="TextBox 340"/>
          <p:cNvSpPr txBox="1"/>
          <p:nvPr/>
        </p:nvSpPr>
        <p:spPr>
          <a:xfrm>
            <a:off x="740532" y="5985284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Copyrightⓒ2020 by SK Cloud Group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91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55941-0911-BA4C-908A-F6E7447C559A}"/>
              </a:ext>
            </a:extLst>
          </p:cNvPr>
          <p:cNvSpPr txBox="1"/>
          <p:nvPr/>
        </p:nvSpPr>
        <p:spPr>
          <a:xfrm>
            <a:off x="446580" y="1183032"/>
            <a:ext cx="91454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TA/AA </a:t>
            </a:r>
            <a:r>
              <a:rPr kumimoji="1" lang="ko-KR" altLang="en-US" b="1" dirty="0"/>
              <a:t>와 개발자 영역을 구분하기 위한 폴더 체계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git repo </a:t>
            </a:r>
            <a:r>
              <a:rPr kumimoji="1" lang="ko-KR" altLang="en-US" b="1" dirty="0"/>
              <a:t>수준에서도 분리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0261C-CB10-524C-9506-EDF52768270C}"/>
              </a:ext>
            </a:extLst>
          </p:cNvPr>
          <p:cNvSpPr txBox="1"/>
          <p:nvPr/>
        </p:nvSpPr>
        <p:spPr>
          <a:xfrm>
            <a:off x="4603714" y="4944070"/>
            <a:ext cx="371998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개발자 영역</a:t>
            </a:r>
            <a:endParaRPr kumimoji="1"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/>
              <a:t>Appl.</a:t>
            </a:r>
            <a:r>
              <a:rPr kumimoji="1" lang="ko-KR" altLang="en-US" sz="1400" b="1" dirty="0"/>
              <a:t> 용 설정 구간</a:t>
            </a:r>
            <a:endParaRPr kumimoji="1" lang="en-US" altLang="ko-KR" sz="1400" b="1" dirty="0"/>
          </a:p>
          <a:p>
            <a:r>
              <a:rPr kumimoji="1" lang="en-US" altLang="ko-KR" sz="1100" b="1" dirty="0"/>
              <a:t>(</a:t>
            </a:r>
            <a:r>
              <a:rPr kumimoji="1" lang="ko-KR" altLang="en-US" sz="1100" b="1" dirty="0"/>
              <a:t>로컬</a:t>
            </a:r>
            <a:r>
              <a:rPr kumimoji="1" lang="en-US" altLang="ko-KR" sz="1100" b="1" dirty="0"/>
              <a:t>/</a:t>
            </a:r>
            <a:r>
              <a:rPr kumimoji="1" lang="ko-KR" altLang="en-US" sz="1100" b="1" dirty="0"/>
              <a:t>클러스터 필요 설정 속성</a:t>
            </a:r>
            <a:r>
              <a:rPr kumimoji="1" lang="en-US" altLang="ko-KR" sz="1100" b="1" dirty="0"/>
              <a:t>,</a:t>
            </a:r>
            <a:r>
              <a:rPr kumimoji="1" lang="ko-KR" altLang="en-US" sz="1100" b="1" dirty="0"/>
              <a:t> 애플리케이션 개별 환경 설정 등</a:t>
            </a:r>
            <a:r>
              <a:rPr kumimoji="1" lang="en-US" altLang="ko-KR" sz="1100" b="1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5D54D-F364-3343-B3A8-B1DC33E2CEC8}"/>
              </a:ext>
            </a:extLst>
          </p:cNvPr>
          <p:cNvSpPr txBox="1"/>
          <p:nvPr/>
        </p:nvSpPr>
        <p:spPr>
          <a:xfrm>
            <a:off x="4603714" y="2090539"/>
            <a:ext cx="36474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/>
              <a:t>Base Manifest</a:t>
            </a:r>
          </a:p>
          <a:p>
            <a:r>
              <a:rPr kumimoji="1" lang="ko-KR" altLang="en-US" sz="1100" b="1" dirty="0"/>
              <a:t>프로젝트 환경에 맞게 기본 </a:t>
            </a:r>
            <a:r>
              <a:rPr kumimoji="1" lang="ko-KR" altLang="en-US" sz="1100" b="1" dirty="0" err="1"/>
              <a:t>형상정보</a:t>
            </a:r>
            <a:r>
              <a:rPr kumimoji="1" lang="ko-KR" altLang="en-US" sz="1100" b="1" dirty="0"/>
              <a:t> 구축</a:t>
            </a:r>
            <a:endParaRPr kumimoji="1" lang="en-US" altLang="ko-KR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AAE4A4-D876-A04F-9EE1-90915D7BF9A4}"/>
              </a:ext>
            </a:extLst>
          </p:cNvPr>
          <p:cNvSpPr txBox="1"/>
          <p:nvPr/>
        </p:nvSpPr>
        <p:spPr>
          <a:xfrm>
            <a:off x="4587820" y="3104964"/>
            <a:ext cx="3863485" cy="11849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TA/AA </a:t>
            </a:r>
            <a:r>
              <a:rPr kumimoji="1"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영역</a:t>
            </a:r>
            <a:endParaRPr kumimoji="1"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ko-KR" altLang="en-US" sz="1400" b="1" dirty="0"/>
              <a:t>패턴 사용을 위한 공통 설정 및 마이크로서비스 개별 설정</a:t>
            </a:r>
            <a:endParaRPr kumimoji="1" lang="en-US" altLang="ko-KR" sz="1400" b="1" dirty="0"/>
          </a:p>
          <a:p>
            <a:r>
              <a:rPr kumimoji="1" lang="en-US" altLang="ko-KR" sz="1100" b="1" dirty="0"/>
              <a:t>(Dev </a:t>
            </a:r>
            <a:r>
              <a:rPr kumimoji="1" lang="ko-KR" altLang="en-US" sz="1100" b="1" dirty="0"/>
              <a:t>환경</a:t>
            </a:r>
            <a:r>
              <a:rPr kumimoji="1" lang="en-US" altLang="ko-KR" sz="1100" b="1" dirty="0"/>
              <a:t>,Prod </a:t>
            </a:r>
            <a:r>
              <a:rPr kumimoji="1" lang="ko-KR" altLang="en-US" sz="1100" b="1" dirty="0"/>
              <a:t>환경에 맞는 </a:t>
            </a:r>
            <a:r>
              <a:rPr kumimoji="1" lang="ko-KR" altLang="en-US" sz="1100" b="1" dirty="0" err="1"/>
              <a:t>백엔드</a:t>
            </a:r>
            <a:r>
              <a:rPr kumimoji="1" lang="ko-KR" altLang="en-US" sz="1100" b="1" dirty="0"/>
              <a:t> 및 마이크로서비스 패턴을 위해 필요 리소스</a:t>
            </a:r>
            <a:r>
              <a:rPr kumimoji="1" lang="en-US" altLang="ko-KR" sz="1100" b="1" dirty="0"/>
              <a:t>, </a:t>
            </a:r>
            <a:r>
              <a:rPr kumimoji="1" lang="ko-KR" altLang="en-US" sz="1100" b="1" dirty="0"/>
              <a:t>패치</a:t>
            </a:r>
            <a:r>
              <a:rPr kumimoji="1" lang="en-US" altLang="ko-KR" sz="1100" b="1" dirty="0"/>
              <a:t>)</a:t>
            </a:r>
            <a:endParaRPr kumimoji="1"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D2D6A-D949-5F46-A8B5-7D29A2B9AF1E}"/>
              </a:ext>
            </a:extLst>
          </p:cNvPr>
          <p:cNvSpPr txBox="1"/>
          <p:nvPr/>
        </p:nvSpPr>
        <p:spPr>
          <a:xfrm>
            <a:off x="1790665" y="1680389"/>
            <a:ext cx="264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/config-base-chaining</a:t>
            </a:r>
            <a:endParaRPr lang="en-KR" dirty="0"/>
          </a:p>
        </p:txBody>
      </p:sp>
      <p:sp>
        <p:nvSpPr>
          <p:cNvPr id="16" name="Shape 140">
            <a:extLst>
              <a:ext uri="{FF2B5EF4-FFF2-40B4-BE49-F238E27FC236}">
                <a16:creationId xmlns:a16="http://schemas.microsoft.com/office/drawing/2014/main" id="{61B31D92-9F84-DD4C-A51B-39CAB474B857}"/>
              </a:ext>
            </a:extLst>
          </p:cNvPr>
          <p:cNvSpPr/>
          <p:nvPr/>
        </p:nvSpPr>
        <p:spPr>
          <a:xfrm>
            <a:off x="1784648" y="2051899"/>
            <a:ext cx="2642959" cy="3969389"/>
          </a:xfrm>
          <a:prstGeom prst="rect">
            <a:avLst/>
          </a:prstGeom>
          <a:noFill/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400" rIns="50800" bIns="50800" anchor="t">
            <a:noAutofit/>
          </a:bodyPr>
          <a:lstStyle/>
          <a:p>
            <a:pPr fontAlgn="base"/>
            <a:r>
              <a:rPr lang="en-US" altLang="ko-KR" sz="1050" b="1" dirty="0"/>
              <a:t>/base/v1</a:t>
            </a:r>
          </a:p>
          <a:p>
            <a:pPr fontAlgn="base"/>
            <a:r>
              <a:rPr lang="pl-PL" altLang="ko-KR" sz="1050" dirty="0">
                <a:solidFill>
                  <a:srgbClr val="FF0000"/>
                </a:solidFill>
              </a:rPr>
              <a:t>├ </a:t>
            </a:r>
            <a:r>
              <a:rPr lang="pl-PL" altLang="ko-KR" sz="1050" dirty="0" err="1">
                <a:solidFill>
                  <a:srgbClr val="FF0000"/>
                </a:solidFill>
              </a:rPr>
              <a:t>kustomization.yaml</a:t>
            </a:r>
            <a:endParaRPr lang="pl-PL" altLang="ko-KR" sz="1050" dirty="0">
              <a:solidFill>
                <a:srgbClr val="FF0000"/>
              </a:solidFill>
            </a:endParaRPr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deployment.yaml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service.yaml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application.properties</a:t>
            </a:r>
            <a:endParaRPr lang="en-US" altLang="ko-KR" sz="1050" b="1" dirty="0"/>
          </a:p>
          <a:p>
            <a:pPr fontAlgn="base"/>
            <a:endParaRPr lang="en-US" altLang="ko-KR" sz="1050" b="1" dirty="0"/>
          </a:p>
          <a:p>
            <a:pPr fontAlgn="base"/>
            <a:endParaRPr lang="en-US" altLang="ko-KR" sz="1050" b="1" dirty="0"/>
          </a:p>
          <a:p>
            <a:pPr fontAlgn="base"/>
            <a:r>
              <a:rPr lang="en-US" altLang="ko-KR" sz="1050" b="1" dirty="0"/>
              <a:t>/overlay/common/v1/dev/shared</a:t>
            </a:r>
          </a:p>
          <a:p>
            <a:pPr fontAlgn="base"/>
            <a:r>
              <a:rPr lang="pl-PL" altLang="ko-KR" sz="1050" dirty="0">
                <a:solidFill>
                  <a:srgbClr val="FF0000"/>
                </a:solidFill>
              </a:rPr>
              <a:t>├ </a:t>
            </a:r>
            <a:r>
              <a:rPr lang="pl-PL" altLang="ko-KR" sz="1050" dirty="0" err="1">
                <a:solidFill>
                  <a:srgbClr val="FF0000"/>
                </a:solidFill>
              </a:rPr>
              <a:t>kustomization.yaml</a:t>
            </a:r>
            <a:endParaRPr lang="pl-PL" altLang="ko-KR" sz="1050" dirty="0">
              <a:solidFill>
                <a:srgbClr val="FF0000"/>
              </a:solidFill>
            </a:endParaRPr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application-dev.yaml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active</a:t>
            </a:r>
            <a:r>
              <a:rPr lang="pl-PL" altLang="ko-KR" sz="1050" dirty="0"/>
              <a:t>-profile-</a:t>
            </a:r>
            <a:r>
              <a:rPr lang="pl-PL" altLang="ko-KR" sz="1050" dirty="0" err="1"/>
              <a:t>patch.yaml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role.yaml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serviceaccount.yaml</a:t>
            </a:r>
            <a:endParaRPr lang="en-US" altLang="ko-KR" sz="1050" dirty="0"/>
          </a:p>
          <a:p>
            <a:pPr fontAlgn="base"/>
            <a:r>
              <a:rPr lang="en-US" altLang="ko-KR" sz="1050" b="1" dirty="0"/>
              <a:t>/overlay/common/v1/dev/{service}</a:t>
            </a:r>
          </a:p>
          <a:p>
            <a:pPr fontAlgn="base"/>
            <a:r>
              <a:rPr lang="pl-PL" altLang="ko-KR" sz="1050" dirty="0">
                <a:solidFill>
                  <a:srgbClr val="FF0000"/>
                </a:solidFill>
              </a:rPr>
              <a:t>├ </a:t>
            </a:r>
            <a:r>
              <a:rPr lang="pl-PL" altLang="ko-KR" sz="1050" dirty="0" err="1">
                <a:solidFill>
                  <a:srgbClr val="FF0000"/>
                </a:solidFill>
              </a:rPr>
              <a:t>kustomization.yaml</a:t>
            </a:r>
            <a:endParaRPr lang="pl-PL" altLang="ko-KR" sz="1050" dirty="0">
              <a:solidFill>
                <a:srgbClr val="FF0000"/>
              </a:solidFill>
            </a:endParaRPr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application-dev-custom.yaml</a:t>
            </a:r>
            <a:endParaRPr lang="en-US" altLang="ko-KR" sz="1050" b="1" dirty="0"/>
          </a:p>
          <a:p>
            <a:pPr fontAlgn="base"/>
            <a:endParaRPr lang="en-US" altLang="ko-KR" sz="1050" b="1" dirty="0"/>
          </a:p>
          <a:p>
            <a:pPr fontAlgn="base"/>
            <a:endParaRPr lang="en-US" altLang="ko-KR" sz="1050" b="1" dirty="0"/>
          </a:p>
          <a:p>
            <a:pPr fontAlgn="base"/>
            <a:r>
              <a:rPr lang="en-US" altLang="ko-KR" sz="1050" b="1" dirty="0"/>
              <a:t>/overlay/v1/dev/account</a:t>
            </a:r>
          </a:p>
          <a:p>
            <a:pPr fontAlgn="base"/>
            <a:r>
              <a:rPr lang="pl-PL" altLang="ko-KR" sz="1050" dirty="0">
                <a:solidFill>
                  <a:srgbClr val="FF0000"/>
                </a:solidFill>
              </a:rPr>
              <a:t>├ </a:t>
            </a:r>
            <a:r>
              <a:rPr lang="pl-PL" altLang="ko-KR" sz="1050" dirty="0" err="1">
                <a:solidFill>
                  <a:srgbClr val="FF0000"/>
                </a:solidFill>
              </a:rPr>
              <a:t>kustomization.yaml</a:t>
            </a:r>
            <a:endParaRPr lang="pl-PL" altLang="ko-KR" sz="1050" dirty="0">
              <a:solidFill>
                <a:srgbClr val="FF0000"/>
              </a:solidFill>
            </a:endParaRPr>
          </a:p>
          <a:p>
            <a:pPr fontAlgn="base"/>
            <a:r>
              <a:rPr lang="pl-PL" altLang="ko-KR" sz="1050" dirty="0"/>
              <a:t>├ </a:t>
            </a:r>
            <a:r>
              <a:rPr lang="pl-PL" altLang="ko-KR" sz="1050" dirty="0" err="1"/>
              <a:t>application.yaml</a:t>
            </a:r>
            <a:endParaRPr lang="pl-PL" altLang="ko-KR" sz="1050" dirty="0"/>
          </a:p>
          <a:p>
            <a:pPr fontAlgn="base"/>
            <a:r>
              <a:rPr lang="pl-PL" altLang="ko-KR" sz="1050" dirty="0"/>
              <a:t>├ spec-</a:t>
            </a:r>
            <a:r>
              <a:rPr lang="pl-PL" altLang="ko-KR" sz="1050" dirty="0" err="1"/>
              <a:t>patch.yaml</a:t>
            </a:r>
            <a:endParaRPr lang="en-US" altLang="ko-KR" sz="1050" dirty="0"/>
          </a:p>
          <a:p>
            <a:pPr fontAlgn="base"/>
            <a:r>
              <a:rPr lang="en-US" altLang="ko-KR" sz="1050" dirty="0"/>
              <a:t>/overlay/v1/dev/</a:t>
            </a:r>
            <a:r>
              <a:rPr lang="en-US" altLang="ko-KR" sz="1050" dirty="0" err="1"/>
              <a:t>bff</a:t>
            </a:r>
            <a:endParaRPr lang="en-US" altLang="ko-KR" sz="1050" dirty="0"/>
          </a:p>
          <a:p>
            <a:pPr fontAlgn="base"/>
            <a:r>
              <a:rPr lang="en-US" altLang="ko-KR" sz="1050" dirty="0"/>
              <a:t>/overlay/v1/dev/...</a:t>
            </a:r>
          </a:p>
          <a:p>
            <a:pPr fontAlgn="base"/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8651228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1639476" y="1556792"/>
            <a:ext cx="2051673" cy="1802923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164468" y="531904"/>
            <a:ext cx="8712968" cy="416832"/>
          </a:xfrm>
        </p:spPr>
        <p:txBody>
          <a:bodyPr/>
          <a:lstStyle/>
          <a:p>
            <a:r>
              <a:rPr lang="en-US" altLang="ko-KR" dirty="0"/>
              <a:t>PART 04.</a:t>
            </a:r>
            <a:r>
              <a:rPr lang="ko-KR" altLang="en-US" dirty="0"/>
              <a:t> </a:t>
            </a:r>
            <a:r>
              <a:rPr lang="en-US" altLang="ko-KR" dirty="0"/>
              <a:t>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4547568" y="2854272"/>
            <a:ext cx="2051673" cy="1802923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930153" y="2053028"/>
            <a:ext cx="677541" cy="783129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0" name="TextBox 79"/>
          <p:cNvSpPr txBox="1"/>
          <p:nvPr/>
        </p:nvSpPr>
        <p:spPr>
          <a:xfrm>
            <a:off x="888879" y="2287054"/>
            <a:ext cx="76008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3841545" y="3359163"/>
            <a:ext cx="677541" cy="783129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2" name="TextBox 81"/>
          <p:cNvSpPr txBox="1"/>
          <p:nvPr/>
        </p:nvSpPr>
        <p:spPr>
          <a:xfrm>
            <a:off x="3800271" y="3593189"/>
            <a:ext cx="76008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43088" y="3581582"/>
            <a:ext cx="2156657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ZDB</a:t>
            </a:r>
            <a:endParaRPr lang="ko-KR" altLang="en-US" sz="1625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2969" y="2275447"/>
            <a:ext cx="1550422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모니터링</a:t>
            </a:r>
          </a:p>
        </p:txBody>
      </p:sp>
      <p:sp>
        <p:nvSpPr>
          <p:cNvPr id="32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BEBAC6D-45F0-6C4A-BB67-A3D9CE9BE16F}"/>
              </a:ext>
            </a:extLst>
          </p:cNvPr>
          <p:cNvSpPr>
            <a:spLocks/>
          </p:cNvSpPr>
          <p:nvPr/>
        </p:nvSpPr>
        <p:spPr bwMode="auto">
          <a:xfrm rot="10800000">
            <a:off x="7169173" y="4365104"/>
            <a:ext cx="2051673" cy="1802923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13" name="Freeform 765">
            <a:extLst>
              <a:ext uri="{FF2B5EF4-FFF2-40B4-BE49-F238E27FC236}">
                <a16:creationId xmlns:a16="http://schemas.microsoft.com/office/drawing/2014/main" id="{6F2692EF-BBC5-D945-B546-6FC27A7210F9}"/>
              </a:ext>
            </a:extLst>
          </p:cNvPr>
          <p:cNvSpPr>
            <a:spLocks noEditPoints="1"/>
          </p:cNvSpPr>
          <p:nvPr/>
        </p:nvSpPr>
        <p:spPr bwMode="auto">
          <a:xfrm rot="1800000">
            <a:off x="6463150" y="4869995"/>
            <a:ext cx="677541" cy="783129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93384-F175-D940-989E-E10839C179DF}"/>
              </a:ext>
            </a:extLst>
          </p:cNvPr>
          <p:cNvSpPr txBox="1"/>
          <p:nvPr/>
        </p:nvSpPr>
        <p:spPr>
          <a:xfrm>
            <a:off x="6421876" y="5104021"/>
            <a:ext cx="76008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968EB-0DAF-0342-B1DF-8D128C425239}"/>
              </a:ext>
            </a:extLst>
          </p:cNvPr>
          <p:cNvSpPr txBox="1"/>
          <p:nvPr/>
        </p:nvSpPr>
        <p:spPr>
          <a:xfrm>
            <a:off x="7264693" y="5092414"/>
            <a:ext cx="2156657" cy="36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로깅</a:t>
            </a:r>
          </a:p>
        </p:txBody>
      </p:sp>
    </p:spTree>
    <p:extLst>
      <p:ext uri="{BB962C8B-B14F-4D97-AF65-F5344CB8AC3E}">
        <p14:creationId xmlns:p14="http://schemas.microsoft.com/office/powerpoint/2010/main" val="32174336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Prometheus</a:t>
            </a:r>
            <a:r>
              <a:rPr lang="ko-KR" altLang="en-US" dirty="0"/>
              <a:t>와 </a:t>
            </a:r>
            <a:r>
              <a:rPr lang="en-US" altLang="ko-KR" dirty="0"/>
              <a:t>Grafana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모니터링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7E6B4-3FE5-B24B-94F4-A9B4CD82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1" y="1642661"/>
            <a:ext cx="8445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63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ZDB Console </a:t>
            </a:r>
            <a:r>
              <a:rPr lang="ko-KR" altLang="en-US" dirty="0"/>
              <a:t>통한 인스턴스 상태 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모니터링</a:t>
            </a:r>
            <a:r>
              <a:rPr lang="en-US" altLang="ko-KR" dirty="0"/>
              <a:t> - ZDB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8E848-5659-6444-AA8A-888A966B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56" y="1611007"/>
            <a:ext cx="7461348" cy="42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66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ELF </a:t>
            </a:r>
            <a:r>
              <a:rPr lang="ko-KR" altLang="en-US" dirty="0"/>
              <a:t>스택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로깅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3F65C-8B28-0D4F-AEA6-8D029340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1" y="1384860"/>
            <a:ext cx="8373380" cy="5081191"/>
          </a:xfrm>
          <a:prstGeom prst="rect">
            <a:avLst/>
          </a:prstGeom>
        </p:spPr>
      </p:pic>
      <p:sp>
        <p:nvSpPr>
          <p:cNvPr id="9" name="직사각형 21">
            <a:extLst>
              <a:ext uri="{FF2B5EF4-FFF2-40B4-BE49-F238E27FC236}">
                <a16:creationId xmlns:a16="http://schemas.microsoft.com/office/drawing/2014/main" id="{73FD5FF9-BF25-3740-8AE6-E580AD385AB6}"/>
              </a:ext>
            </a:extLst>
          </p:cNvPr>
          <p:cNvSpPr/>
          <p:nvPr/>
        </p:nvSpPr>
        <p:spPr>
          <a:xfrm>
            <a:off x="3091000" y="5899481"/>
            <a:ext cx="3770212" cy="566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06750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ELF </a:t>
            </a:r>
            <a:r>
              <a:rPr lang="ko-KR" altLang="en-US" dirty="0"/>
              <a:t>스택의 기본 로그에 추가된 </a:t>
            </a:r>
            <a:r>
              <a:rPr lang="en-US" altLang="ko-KR" dirty="0"/>
              <a:t>Tracing </a:t>
            </a:r>
            <a:r>
              <a:rPr lang="ko-KR" altLang="en-US" dirty="0"/>
              <a:t>정보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 </a:t>
            </a:r>
            <a:r>
              <a:rPr lang="ko-KR" altLang="en-US" dirty="0"/>
              <a:t>로깅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E814D5-CEC7-514B-A870-A8F3D9C9C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383679"/>
            <a:ext cx="8928992" cy="50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27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Zipkin </a:t>
            </a:r>
            <a:r>
              <a:rPr lang="ko-KR" altLang="en-US" dirty="0"/>
              <a:t>기반의 </a:t>
            </a:r>
            <a:r>
              <a:rPr lang="en-US" altLang="ko-KR" dirty="0"/>
              <a:t>Tracing – </a:t>
            </a:r>
            <a:r>
              <a:rPr lang="ko-KR" altLang="en-US" dirty="0"/>
              <a:t>서비스별 </a:t>
            </a:r>
            <a:r>
              <a:rPr lang="en-US" altLang="ko-KR" dirty="0"/>
              <a:t>Trace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4D964B-2B57-5940-B896-20334E589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0" y="1373704"/>
            <a:ext cx="8820980" cy="50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02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Zipkin </a:t>
            </a:r>
            <a:r>
              <a:rPr lang="ko-KR" altLang="en-US" dirty="0"/>
              <a:t>기반의 </a:t>
            </a:r>
            <a:r>
              <a:rPr lang="en-US" altLang="ko-KR" dirty="0"/>
              <a:t>Tracing – Trace </a:t>
            </a:r>
            <a:r>
              <a:rPr lang="ko-KR" altLang="en-US" dirty="0"/>
              <a:t>별 상세보기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04. awesome-shopping </a:t>
            </a:r>
            <a:r>
              <a:rPr lang="ko-KR" altLang="en-US" dirty="0"/>
              <a:t>쇼핑몰 운영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F228DF-C103-EB42-BDDA-EC9154C7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611927"/>
            <a:ext cx="9221230" cy="43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01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64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1084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55941-0911-BA4C-908A-F6E7447C559A}"/>
              </a:ext>
            </a:extLst>
          </p:cNvPr>
          <p:cNvSpPr txBox="1"/>
          <p:nvPr/>
        </p:nvSpPr>
        <p:spPr>
          <a:xfrm>
            <a:off x="446580" y="1183032"/>
            <a:ext cx="91454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공통 오버레이에서 마이크로서비스 패턴과 </a:t>
            </a:r>
            <a:r>
              <a:rPr kumimoji="1" lang="ko-KR" altLang="en-US" b="1" dirty="0" err="1"/>
              <a:t>공통패치를</a:t>
            </a:r>
            <a:r>
              <a:rPr kumimoji="1" lang="ko-KR" altLang="en-US" b="1" dirty="0"/>
              <a:t> 지정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6D18F-72E8-6C42-B82C-3FBDB1C5192D}"/>
              </a:ext>
            </a:extLst>
          </p:cNvPr>
          <p:cNvSpPr/>
          <p:nvPr/>
        </p:nvSpPr>
        <p:spPr>
          <a:xfrm>
            <a:off x="596517" y="2024844"/>
            <a:ext cx="1575238" cy="158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ConfigMap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  <a:endParaRPr lang="en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458C4-295A-2C44-8BFD-E9608899FBC1}"/>
              </a:ext>
            </a:extLst>
          </p:cNvPr>
          <p:cNvSpPr/>
          <p:nvPr/>
        </p:nvSpPr>
        <p:spPr>
          <a:xfrm>
            <a:off x="5487373" y="1812758"/>
            <a:ext cx="4341199" cy="471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KR" dirty="0"/>
              <a:t>Overlay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D7548B-27B8-1D45-A0D8-032F2A7ECC7F}"/>
              </a:ext>
            </a:extLst>
          </p:cNvPr>
          <p:cNvSpPr/>
          <p:nvPr/>
        </p:nvSpPr>
        <p:spPr>
          <a:xfrm>
            <a:off x="6039808" y="5396409"/>
            <a:ext cx="3619602" cy="3352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KR" sz="1400" dirty="0"/>
              <a:t>Stg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51F9A-B9D8-B742-AC41-E33903163A33}"/>
              </a:ext>
            </a:extLst>
          </p:cNvPr>
          <p:cNvSpPr/>
          <p:nvPr/>
        </p:nvSpPr>
        <p:spPr>
          <a:xfrm>
            <a:off x="6023006" y="5902036"/>
            <a:ext cx="3619602" cy="3352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KR" sz="1400" dirty="0"/>
              <a:t>Prod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E5AF747-317A-4543-99F2-5F3C142F8422}"/>
              </a:ext>
            </a:extLst>
          </p:cNvPr>
          <p:cNvSpPr/>
          <p:nvPr/>
        </p:nvSpPr>
        <p:spPr>
          <a:xfrm>
            <a:off x="2696531" y="2090870"/>
            <a:ext cx="2356023" cy="1057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Overlay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application properties(microservice patterns, </a:t>
            </a:r>
            <a:r>
              <a:rPr lang="en-US" sz="1050" dirty="0" err="1"/>
              <a:t>etc</a:t>
            </a:r>
            <a:r>
              <a:rPr lang="en-US" sz="105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legacy </a:t>
            </a:r>
            <a:r>
              <a:rPr lang="en-US" sz="1050" dirty="0" err="1"/>
              <a:t>url</a:t>
            </a:r>
            <a:r>
              <a:rPr lang="en-US" sz="1050" dirty="0"/>
              <a:t> patch</a:t>
            </a:r>
            <a:endParaRPr lang="en-KR" sz="105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12DE8E-BD23-E142-9A25-810E181762BD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 flipV="1">
            <a:off x="2171755" y="2619471"/>
            <a:ext cx="524776" cy="198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8BC12A-5042-AB44-81A2-64FD2A7DEC88}"/>
              </a:ext>
            </a:extLst>
          </p:cNvPr>
          <p:cNvCxnSpPr>
            <a:cxnSpLocks/>
            <a:stCxn id="20" idx="3"/>
            <a:endCxn id="47" idx="1"/>
          </p:cNvCxnSpPr>
          <p:nvPr/>
        </p:nvCxnSpPr>
        <p:spPr>
          <a:xfrm>
            <a:off x="2171755" y="2817993"/>
            <a:ext cx="513646" cy="1245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Up Arrow 51">
            <a:extLst>
              <a:ext uri="{FF2B5EF4-FFF2-40B4-BE49-F238E27FC236}">
                <a16:creationId xmlns:a16="http://schemas.microsoft.com/office/drawing/2014/main" id="{F755EF9A-56FB-C844-A726-370F8EFF1C7A}"/>
              </a:ext>
            </a:extLst>
          </p:cNvPr>
          <p:cNvSpPr/>
          <p:nvPr/>
        </p:nvSpPr>
        <p:spPr>
          <a:xfrm>
            <a:off x="4052900" y="4630411"/>
            <a:ext cx="180020" cy="1033555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937C1B5C-A0AB-914C-8AA4-ADCF011574DB}"/>
              </a:ext>
            </a:extLst>
          </p:cNvPr>
          <p:cNvSpPr/>
          <p:nvPr/>
        </p:nvSpPr>
        <p:spPr>
          <a:xfrm>
            <a:off x="4450299" y="3212977"/>
            <a:ext cx="180020" cy="1957882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302C5E-F72D-6046-8553-2876BF3411CB}"/>
              </a:ext>
            </a:extLst>
          </p:cNvPr>
          <p:cNvSpPr/>
          <p:nvPr/>
        </p:nvSpPr>
        <p:spPr>
          <a:xfrm>
            <a:off x="4304927" y="4979874"/>
            <a:ext cx="1013283" cy="5012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database</a:t>
            </a:r>
          </a:p>
          <a:p>
            <a:pPr algn="ctr"/>
            <a:r>
              <a:rPr lang="en-KR" sz="1200" dirty="0"/>
              <a:t>pattern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91B53E-E165-4C4C-A30F-92DE0AB4ECE2}"/>
              </a:ext>
            </a:extLst>
          </p:cNvPr>
          <p:cNvSpPr/>
          <p:nvPr/>
        </p:nvSpPr>
        <p:spPr>
          <a:xfrm>
            <a:off x="3806043" y="5663966"/>
            <a:ext cx="1512168" cy="31023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session pattern</a:t>
            </a:r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CF3D6668-27C6-814F-9D01-A36B059160B5}"/>
              </a:ext>
            </a:extLst>
          </p:cNvPr>
          <p:cNvSpPr/>
          <p:nvPr/>
        </p:nvSpPr>
        <p:spPr>
          <a:xfrm>
            <a:off x="2938333" y="4592573"/>
            <a:ext cx="193726" cy="563165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7315E6ED-8EFD-7241-B2C7-F4DEFB2A0906}"/>
              </a:ext>
            </a:extLst>
          </p:cNvPr>
          <p:cNvSpPr/>
          <p:nvPr/>
        </p:nvSpPr>
        <p:spPr>
          <a:xfrm>
            <a:off x="3349438" y="3212976"/>
            <a:ext cx="180020" cy="191975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38C2FA-5982-6F4F-A93A-EE6D44FBFF4C}"/>
              </a:ext>
            </a:extLst>
          </p:cNvPr>
          <p:cNvSpPr/>
          <p:nvPr/>
        </p:nvSpPr>
        <p:spPr>
          <a:xfrm>
            <a:off x="2685401" y="5173102"/>
            <a:ext cx="998522" cy="47667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common</a:t>
            </a:r>
          </a:p>
          <a:p>
            <a:pPr algn="ctr"/>
            <a:r>
              <a:rPr lang="en-KR" sz="1200" dirty="0"/>
              <a:t>patch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928072-988F-F44C-9F84-D4F78FCE3DA1}"/>
              </a:ext>
            </a:extLst>
          </p:cNvPr>
          <p:cNvSpPr/>
          <p:nvPr/>
        </p:nvSpPr>
        <p:spPr>
          <a:xfrm>
            <a:off x="2685401" y="3535372"/>
            <a:ext cx="2356023" cy="1057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Overlay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application properties(microservice patterns, </a:t>
            </a:r>
            <a:r>
              <a:rPr lang="en-US" sz="1050" dirty="0" err="1"/>
              <a:t>etc</a:t>
            </a:r>
            <a:r>
              <a:rPr lang="en-US" sz="105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legacy </a:t>
            </a:r>
            <a:r>
              <a:rPr lang="en-US" sz="1050" dirty="0" err="1"/>
              <a:t>url</a:t>
            </a:r>
            <a:r>
              <a:rPr lang="en-US" sz="1050" dirty="0"/>
              <a:t> patch</a:t>
            </a:r>
            <a:endParaRPr lang="en-KR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6F50CD-4FB9-864F-B29A-FAC4FA8B1B14}"/>
              </a:ext>
            </a:extLst>
          </p:cNvPr>
          <p:cNvSpPr/>
          <p:nvPr/>
        </p:nvSpPr>
        <p:spPr>
          <a:xfrm>
            <a:off x="3784225" y="6130716"/>
            <a:ext cx="1512168" cy="4572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microservice</a:t>
            </a:r>
          </a:p>
          <a:p>
            <a:pPr algn="ctr"/>
            <a:r>
              <a:rPr lang="en-KR" sz="1200" dirty="0"/>
              <a:t>pattern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F268E4-DD1E-B743-8816-8A227E834F71}"/>
              </a:ext>
            </a:extLst>
          </p:cNvPr>
          <p:cNvSpPr/>
          <p:nvPr/>
        </p:nvSpPr>
        <p:spPr>
          <a:xfrm>
            <a:off x="5817096" y="2145569"/>
            <a:ext cx="3943799" cy="3075405"/>
          </a:xfrm>
          <a:prstGeom prst="rect">
            <a:avLst/>
          </a:prstGeom>
          <a:solidFill>
            <a:srgbClr val="FFFFFF">
              <a:alpha val="69412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개발자 영역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1F60D3-96BB-9F4E-B15A-175D1399A7BC}"/>
              </a:ext>
            </a:extLst>
          </p:cNvPr>
          <p:cNvSpPr/>
          <p:nvPr/>
        </p:nvSpPr>
        <p:spPr>
          <a:xfrm>
            <a:off x="6012149" y="2244538"/>
            <a:ext cx="3619602" cy="25166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KR" sz="1400" dirty="0"/>
              <a:t>Dev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F589B8-A16A-D34B-A135-77F9F544CA64}"/>
              </a:ext>
            </a:extLst>
          </p:cNvPr>
          <p:cNvSpPr/>
          <p:nvPr/>
        </p:nvSpPr>
        <p:spPr>
          <a:xfrm>
            <a:off x="7546237" y="2352551"/>
            <a:ext cx="1955013" cy="53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Account</a:t>
            </a:r>
          </a:p>
          <a:p>
            <a:pPr algn="ctr"/>
            <a:r>
              <a:rPr lang="en-KR" sz="1200" dirty="0"/>
              <a:t>overlay/v1/dev/account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41940B-A290-574F-8F73-B493E6887D9C}"/>
              </a:ext>
            </a:extLst>
          </p:cNvPr>
          <p:cNvSpPr/>
          <p:nvPr/>
        </p:nvSpPr>
        <p:spPr>
          <a:xfrm>
            <a:off x="7546237" y="2996316"/>
            <a:ext cx="1968916" cy="655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Bff</a:t>
            </a:r>
          </a:p>
          <a:p>
            <a:pPr algn="ctr"/>
            <a:r>
              <a:rPr lang="en-KR" sz="1200" dirty="0"/>
              <a:t>overlay/v1/dev/bff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29F8DC-30B6-3347-AAA4-D0A09152DAA5}"/>
              </a:ext>
            </a:extLst>
          </p:cNvPr>
          <p:cNvSpPr/>
          <p:nvPr/>
        </p:nvSpPr>
        <p:spPr>
          <a:xfrm>
            <a:off x="7546238" y="3899913"/>
            <a:ext cx="926158" cy="290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6285FA-E440-5D4D-8C04-1441BA74F70A}"/>
              </a:ext>
            </a:extLst>
          </p:cNvPr>
          <p:cNvSpPr/>
          <p:nvPr/>
        </p:nvSpPr>
        <p:spPr>
          <a:xfrm>
            <a:off x="7546237" y="4348747"/>
            <a:ext cx="926159" cy="290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Order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E81311-77CE-E44C-82C5-688E2AC64309}"/>
              </a:ext>
            </a:extLst>
          </p:cNvPr>
          <p:cNvSpPr/>
          <p:nvPr/>
        </p:nvSpPr>
        <p:spPr>
          <a:xfrm>
            <a:off x="8575091" y="3918739"/>
            <a:ext cx="926159" cy="290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Payment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F5829F-004A-5A42-9810-E1C5B309C9B1}"/>
              </a:ext>
            </a:extLst>
          </p:cNvPr>
          <p:cNvSpPr/>
          <p:nvPr/>
        </p:nvSpPr>
        <p:spPr>
          <a:xfrm>
            <a:off x="8588994" y="4339943"/>
            <a:ext cx="926159" cy="2904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Product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204D4C8-969C-FB47-909C-F94B5392F644}"/>
              </a:ext>
            </a:extLst>
          </p:cNvPr>
          <p:cNvCxnSpPr>
            <a:cxnSpLocks/>
            <a:stCxn id="45" idx="3"/>
            <a:endCxn id="25" idx="1"/>
          </p:cNvCxnSpPr>
          <p:nvPr/>
        </p:nvCxnSpPr>
        <p:spPr>
          <a:xfrm>
            <a:off x="5052554" y="2619471"/>
            <a:ext cx="24936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50F7EE-0AE7-DC4F-959C-D42548E836A5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5041424" y="3324047"/>
            <a:ext cx="2504813" cy="739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51A24A-1FE7-DD41-AA1F-348BF6DFE202}"/>
              </a:ext>
            </a:extLst>
          </p:cNvPr>
          <p:cNvSpPr txBox="1"/>
          <p:nvPr/>
        </p:nvSpPr>
        <p:spPr>
          <a:xfrm>
            <a:off x="110490" y="3913459"/>
            <a:ext cx="2356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개발자는 마이크로서비스 패턴이나 </a:t>
            </a:r>
            <a:r>
              <a:rPr lang="ko-KR" altLang="en-US" sz="1200" dirty="0" err="1"/>
              <a:t>공통사항에</a:t>
            </a:r>
            <a:r>
              <a:rPr lang="ko-KR" altLang="en-US" sz="1200" dirty="0"/>
              <a:t> 대한 </a:t>
            </a:r>
            <a:r>
              <a:rPr lang="ko-KR" altLang="en-US" sz="1200" dirty="0" err="1"/>
              <a:t>선택권한이</a:t>
            </a:r>
            <a:r>
              <a:rPr lang="ko-KR" altLang="en-US" sz="1200" dirty="0"/>
              <a:t> 없다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TA/AA</a:t>
            </a:r>
            <a:r>
              <a:rPr lang="ko-KR" altLang="en-US" sz="1200" dirty="0"/>
              <a:t>에 의해 결정된 형상 바탕으로 개발을 진행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각기 다른 마이크로서비스 패턴을 요구할 경우 복수의 공통 오버레이가 필요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분리된 권한을 바탕으로 </a:t>
            </a:r>
            <a:r>
              <a:rPr lang="en-US" altLang="ko-KR" sz="1200" dirty="0"/>
              <a:t>SI</a:t>
            </a:r>
            <a:r>
              <a:rPr lang="ko-KR" altLang="en-US" sz="1200" dirty="0"/>
              <a:t>프로젝트 상황에서 </a:t>
            </a:r>
            <a:r>
              <a:rPr lang="en-US" altLang="ko-KR" sz="1200" dirty="0"/>
              <a:t>human error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줄일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다만 </a:t>
            </a:r>
            <a:r>
              <a:rPr lang="en-US" altLang="ko-KR" sz="1200" dirty="0"/>
              <a:t>TA/AA</a:t>
            </a:r>
            <a:r>
              <a:rPr lang="ko-KR" altLang="en-US" sz="1200" dirty="0"/>
              <a:t>영역 복잡도가 올라가고 구조가 복잡해질 수 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85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(TA/AA)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C3691-82B3-314F-9436-7DF8C867EEAA}"/>
              </a:ext>
            </a:extLst>
          </p:cNvPr>
          <p:cNvSpPr txBox="1"/>
          <p:nvPr/>
        </p:nvSpPr>
        <p:spPr>
          <a:xfrm>
            <a:off x="225044" y="1357912"/>
            <a:ext cx="889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/overlay/common/v1/dev/shared </a:t>
            </a:r>
            <a:r>
              <a:rPr kumimoji="1" lang="ko-KR" altLang="en-US" b="1" dirty="0"/>
              <a:t>에서는 </a:t>
            </a:r>
            <a:r>
              <a:rPr kumimoji="1" lang="ko-KR" altLang="en-US" b="1" dirty="0" err="1"/>
              <a:t>전체공통</a:t>
            </a:r>
            <a:r>
              <a:rPr kumimoji="1" lang="ko-KR" altLang="en-US" b="1" dirty="0"/>
              <a:t> 패치 및 리소스 제공</a:t>
            </a:r>
            <a:endParaRPr kumimoji="1"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1FAED4-EC61-A141-B5DD-84D75689EE95}"/>
              </a:ext>
            </a:extLst>
          </p:cNvPr>
          <p:cNvSpPr/>
          <p:nvPr/>
        </p:nvSpPr>
        <p:spPr>
          <a:xfrm>
            <a:off x="3375681" y="3436976"/>
            <a:ext cx="2196244" cy="1061829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readinessProbe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httpGet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port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8080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livenessProbe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httpGet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port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8080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DCB442-C4C2-5443-A9C9-F86440A23BB2}"/>
              </a:ext>
            </a:extLst>
          </p:cNvPr>
          <p:cNvSpPr/>
          <p:nvPr/>
        </p:nvSpPr>
        <p:spPr>
          <a:xfrm>
            <a:off x="351345" y="3436976"/>
            <a:ext cx="22076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spec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ports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ko-KR" sz="105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port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8080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targetPort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8080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9268EB-3912-CE48-B3CA-8F7812D5CA9B}"/>
              </a:ext>
            </a:extLst>
          </p:cNvPr>
          <p:cNvSpPr/>
          <p:nvPr/>
        </p:nvSpPr>
        <p:spPr>
          <a:xfrm>
            <a:off x="6831787" y="5944841"/>
            <a:ext cx="2207676" cy="4308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spec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replicas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1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EEEF08-95E6-8040-9E0E-E3947371E2A1}"/>
              </a:ext>
            </a:extLst>
          </p:cNvPr>
          <p:cNvSpPr/>
          <p:nvPr/>
        </p:nvSpPr>
        <p:spPr>
          <a:xfrm>
            <a:off x="351345" y="4841132"/>
            <a:ext cx="2207676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spec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containers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-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name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microservice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resources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requests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memory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128Mi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limits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memory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256Mi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F31DA-5DB8-B148-8B89-D59D6E9A4D74}"/>
              </a:ext>
            </a:extLst>
          </p:cNvPr>
          <p:cNvSpPr/>
          <p:nvPr/>
        </p:nvSpPr>
        <p:spPr>
          <a:xfrm>
            <a:off x="3375681" y="5184218"/>
            <a:ext cx="2927756" cy="122341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op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add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path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  <a:effectLst/>
              </a:rPr>
              <a:t>"/spec/type"</a:t>
            </a:r>
            <a:br>
              <a:rPr lang="en" altLang="ko-KR" sz="1050" dirty="0">
                <a:solidFill>
                  <a:srgbClr val="FFC000"/>
                </a:solidFill>
                <a:effectLst/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 value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ko-KR" sz="1050" dirty="0">
                <a:solidFill>
                  <a:srgbClr val="FFC000"/>
                </a:solidFill>
              </a:rPr>
              <a:t>{</a:t>
            </a:r>
            <a:r>
              <a:rPr lang="en-US" altLang="ko-KR" sz="1050" dirty="0" err="1">
                <a:solidFill>
                  <a:srgbClr val="FFC000"/>
                </a:solidFill>
              </a:rPr>
              <a:t>ClusterIP</a:t>
            </a:r>
            <a:r>
              <a:rPr lang="en-US" altLang="ko-KR" sz="1050" dirty="0">
                <a:solidFill>
                  <a:srgbClr val="FFC000"/>
                </a:solidFill>
              </a:rPr>
              <a:t> | </a:t>
            </a:r>
            <a:r>
              <a:rPr lang="en-US" altLang="ko-KR" sz="1050" dirty="0" err="1">
                <a:solidFill>
                  <a:srgbClr val="FFC000"/>
                </a:solidFill>
              </a:rPr>
              <a:t>NodePort</a:t>
            </a:r>
            <a:r>
              <a:rPr lang="en-US" altLang="ko-KR" sz="1050" dirty="0">
                <a:solidFill>
                  <a:srgbClr val="FFC000"/>
                </a:solidFill>
              </a:rPr>
              <a:t> | </a:t>
            </a:r>
            <a:r>
              <a:rPr lang="en-US" altLang="ko-KR" sz="1050" dirty="0" err="1">
                <a:solidFill>
                  <a:srgbClr val="FFC000"/>
                </a:solidFill>
              </a:rPr>
              <a:t>ExternalName</a:t>
            </a:r>
            <a:r>
              <a:rPr lang="en-US" altLang="ko-KR" sz="1050" dirty="0">
                <a:solidFill>
                  <a:srgbClr val="FFC000"/>
                </a:solidFill>
              </a:rPr>
              <a:t>}</a:t>
            </a:r>
            <a:br>
              <a:rPr lang="en" altLang="ko-KR" sz="1050" dirty="0">
                <a:solidFill>
                  <a:srgbClr val="FFC000"/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op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replace</a:t>
            </a:r>
            <a:b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path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  <a:effectLst/>
              </a:rPr>
              <a:t>"/spec/ports/0/port"</a:t>
            </a:r>
            <a:br>
              <a:rPr lang="en" altLang="ko-KR" sz="1050" dirty="0">
                <a:solidFill>
                  <a:srgbClr val="FFC000"/>
                </a:solidFill>
                <a:effectLst/>
              </a:rPr>
            </a:b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 value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" altLang="ko-KR" sz="1050" dirty="0">
                <a:solidFill>
                  <a:srgbClr val="FFC000"/>
                </a:solidFill>
              </a:rPr>
              <a:t>8080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D23587F-2BC0-9645-8384-373B82BBEF85}"/>
              </a:ext>
            </a:extLst>
          </p:cNvPr>
          <p:cNvGrpSpPr/>
          <p:nvPr/>
        </p:nvGrpSpPr>
        <p:grpSpPr>
          <a:xfrm>
            <a:off x="3375681" y="3117876"/>
            <a:ext cx="2036923" cy="307777"/>
            <a:chOff x="416496" y="1988840"/>
            <a:chExt cx="2036923" cy="30777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F4CACC-509A-D547-AFCA-398F32A28A3D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probe-</a:t>
              </a:r>
              <a:r>
                <a:rPr lang="en-US" altLang="ko-KR" sz="1400" b="1" dirty="0" err="1"/>
                <a:t>patch.yaml</a:t>
              </a:r>
              <a:endParaRPr lang="en" altLang="ko-KR" sz="1400" b="1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738299-56ED-CB41-B0F9-E0B722A3CAF6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22464B-13BF-7840-9E38-21EB1F7E9032}"/>
              </a:ext>
            </a:extLst>
          </p:cNvPr>
          <p:cNvGrpSpPr/>
          <p:nvPr/>
        </p:nvGrpSpPr>
        <p:grpSpPr>
          <a:xfrm>
            <a:off x="351345" y="3117876"/>
            <a:ext cx="2412429" cy="523220"/>
            <a:chOff x="416496" y="1988840"/>
            <a:chExt cx="2036923" cy="52322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FB3CC7-4E9F-424E-8736-07C1C3EA0420}"/>
                </a:ext>
              </a:extLst>
            </p:cNvPr>
            <p:cNvSpPr/>
            <p:nvPr/>
          </p:nvSpPr>
          <p:spPr>
            <a:xfrm>
              <a:off x="452500" y="1988840"/>
              <a:ext cx="2000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 err="1"/>
                <a:t>serviceport-patch.yaml</a:t>
              </a:r>
              <a:endParaRPr lang="en" altLang="ko-KR" sz="1400" b="1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2FE7356-7033-7E42-B4CC-8DCAA41F9BA8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67957E-B362-E245-9ABA-BCBE6A4927F0}"/>
              </a:ext>
            </a:extLst>
          </p:cNvPr>
          <p:cNvGrpSpPr/>
          <p:nvPr/>
        </p:nvGrpSpPr>
        <p:grpSpPr>
          <a:xfrm>
            <a:off x="351345" y="4481663"/>
            <a:ext cx="2412429" cy="307777"/>
            <a:chOff x="416496" y="1988840"/>
            <a:chExt cx="2036923" cy="30777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B532155-2AE5-E543-9E27-C5D51590B026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spec-</a:t>
              </a:r>
              <a:r>
                <a:rPr lang="en-US" altLang="ko-KR" sz="1400" b="1" dirty="0" err="1"/>
                <a:t>patch.yaml</a:t>
              </a:r>
              <a:endParaRPr lang="en" altLang="ko-KR" sz="1400" b="1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1688195-131F-DA49-B796-B7DC639D2131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14E7AAD-ACCA-834D-A87D-D74DE6C3CA10}"/>
              </a:ext>
            </a:extLst>
          </p:cNvPr>
          <p:cNvGrpSpPr/>
          <p:nvPr/>
        </p:nvGrpSpPr>
        <p:grpSpPr>
          <a:xfrm>
            <a:off x="6841312" y="5590544"/>
            <a:ext cx="2412429" cy="307777"/>
            <a:chOff x="416496" y="1988840"/>
            <a:chExt cx="2036923" cy="30777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461076-13CF-4C4A-B661-894FC4919E73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replicas-</a:t>
              </a:r>
              <a:r>
                <a:rPr lang="en-US" altLang="ko-KR" sz="1400" b="1" dirty="0" err="1"/>
                <a:t>patch.yaml</a:t>
              </a:r>
              <a:endParaRPr lang="en" altLang="ko-KR" sz="1400" b="1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DC12E0-A9AE-7F4D-856C-8A328A8F3375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6918F9-8463-9E49-AA52-BF0CAC01A4F1}"/>
              </a:ext>
            </a:extLst>
          </p:cNvPr>
          <p:cNvGrpSpPr/>
          <p:nvPr/>
        </p:nvGrpSpPr>
        <p:grpSpPr>
          <a:xfrm>
            <a:off x="3385206" y="4846490"/>
            <a:ext cx="2036923" cy="307777"/>
            <a:chOff x="416496" y="1988840"/>
            <a:chExt cx="2036923" cy="30777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510CF7-32E9-2145-9017-8E9309423D03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service-</a:t>
              </a:r>
              <a:r>
                <a:rPr lang="en-US" altLang="ko-KR" sz="1400" b="1" dirty="0" err="1"/>
                <a:t>patch.yaml</a:t>
              </a:r>
              <a:endParaRPr lang="en" altLang="ko-KR" sz="1400" b="1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F813DBE-B1E8-0946-9970-7220FD5786A3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C9FBE0-EF25-8B48-A69B-D272AD6539AB}"/>
              </a:ext>
            </a:extLst>
          </p:cNvPr>
          <p:cNvSpPr/>
          <p:nvPr/>
        </p:nvSpPr>
        <p:spPr>
          <a:xfrm>
            <a:off x="6832065" y="3436976"/>
            <a:ext cx="2567716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apiVersion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apps/v1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kind: Deployment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metadata: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name: app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spec: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template: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metadata: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annotations:</a:t>
            </a:r>
          </a:p>
          <a:p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prometheus.io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/scrape: </a:t>
            </a:r>
            <a:r>
              <a:rPr lang="en" altLang="ko-KR" sz="1050" dirty="0">
                <a:solidFill>
                  <a:srgbClr val="FFC000"/>
                </a:solidFill>
              </a:rPr>
              <a:t>'true</a:t>
            </a:r>
            <a:r>
              <a:rPr lang="ko-KR" altLang="en" sz="1050" dirty="0">
                <a:solidFill>
                  <a:srgbClr val="FFC000"/>
                </a:solidFill>
              </a:rPr>
              <a:t>＇</a:t>
            </a:r>
          </a:p>
          <a:p>
            <a:r>
              <a:rPr lang="ko-KR" altLang="en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prometheus.io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/path: </a:t>
            </a:r>
            <a:r>
              <a:rPr lang="en" altLang="ko-KR" sz="1050" dirty="0">
                <a:solidFill>
                  <a:srgbClr val="FFC000"/>
                </a:solidFill>
              </a:rPr>
              <a:t>'/actuator/</a:t>
            </a:r>
            <a:r>
              <a:rPr lang="en" altLang="ko-KR" sz="1050" dirty="0" err="1">
                <a:solidFill>
                  <a:srgbClr val="FFC000"/>
                </a:solidFill>
              </a:rPr>
              <a:t>prometheus</a:t>
            </a:r>
            <a:r>
              <a:rPr lang="ko-KR" altLang="en" sz="1050" dirty="0">
                <a:solidFill>
                  <a:srgbClr val="FFC000"/>
                </a:solidFill>
              </a:rPr>
              <a:t>＇</a:t>
            </a:r>
          </a:p>
          <a:p>
            <a:r>
              <a:rPr lang="ko-KR" altLang="en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" altLang="ko-KR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prometheus.io</a:t>
            </a:r>
            <a:r>
              <a:rPr lang="en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/port: </a:t>
            </a:r>
            <a:r>
              <a:rPr lang="en" altLang="ko-KR" sz="1050" dirty="0">
                <a:solidFill>
                  <a:srgbClr val="FFC000"/>
                </a:solidFill>
              </a:rPr>
              <a:t>'8080</a:t>
            </a:r>
            <a:r>
              <a:rPr lang="ko-KR" altLang="en" sz="1050" dirty="0">
                <a:solidFill>
                  <a:srgbClr val="FFC000"/>
                </a:solidFill>
              </a:rPr>
              <a:t>＇</a:t>
            </a:r>
            <a:endParaRPr lang="ko-KR" altLang="en-US" sz="1050" dirty="0">
              <a:solidFill>
                <a:srgbClr val="FFC000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199C39D-8CD6-384C-8D70-D029C3179D64}"/>
              </a:ext>
            </a:extLst>
          </p:cNvPr>
          <p:cNvGrpSpPr/>
          <p:nvPr/>
        </p:nvGrpSpPr>
        <p:grpSpPr>
          <a:xfrm>
            <a:off x="6842781" y="3060726"/>
            <a:ext cx="2036923" cy="307777"/>
            <a:chOff x="416496" y="1988840"/>
            <a:chExt cx="2036923" cy="30777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5AC882C-CBA3-A945-A030-80C6569D4E27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metric-</a:t>
              </a:r>
              <a:r>
                <a:rPr lang="en-US" altLang="ko-KR" sz="1400" b="1" dirty="0" err="1"/>
                <a:t>patch.yaml</a:t>
              </a:r>
              <a:endParaRPr lang="en" altLang="ko-KR" sz="1400" b="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6B2EFF7-08B8-8F4A-A700-3D5652C114DD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0" name="그룹 36">
            <a:extLst>
              <a:ext uri="{FF2B5EF4-FFF2-40B4-BE49-F238E27FC236}">
                <a16:creationId xmlns:a16="http://schemas.microsoft.com/office/drawing/2014/main" id="{F37C1782-2AA9-E541-B666-ACD6FBED20F5}"/>
              </a:ext>
            </a:extLst>
          </p:cNvPr>
          <p:cNvGrpSpPr/>
          <p:nvPr/>
        </p:nvGrpSpPr>
        <p:grpSpPr>
          <a:xfrm>
            <a:off x="3849162" y="1811103"/>
            <a:ext cx="2412429" cy="307777"/>
            <a:chOff x="416496" y="1988840"/>
            <a:chExt cx="2036923" cy="307777"/>
          </a:xfrm>
        </p:grpSpPr>
        <p:sp>
          <p:nvSpPr>
            <p:cNvPr id="61" name="직사각형 37">
              <a:extLst>
                <a:ext uri="{FF2B5EF4-FFF2-40B4-BE49-F238E27FC236}">
                  <a16:creationId xmlns:a16="http://schemas.microsoft.com/office/drawing/2014/main" id="{2516A2E1-8228-AB4B-8AED-D93C09533677}"/>
                </a:ext>
              </a:extLst>
            </p:cNvPr>
            <p:cNvSpPr/>
            <p:nvPr/>
          </p:nvSpPr>
          <p:spPr>
            <a:xfrm>
              <a:off x="452500" y="1988840"/>
              <a:ext cx="20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application-</a:t>
              </a:r>
              <a:r>
                <a:rPr lang="en-US" altLang="ko-KR" sz="1400" b="1" dirty="0" err="1"/>
                <a:t>dev.yaml</a:t>
              </a:r>
              <a:endParaRPr lang="en" altLang="ko-KR" sz="1400" b="1" dirty="0"/>
            </a:p>
          </p:txBody>
        </p:sp>
        <p:sp>
          <p:nvSpPr>
            <p:cNvPr id="62" name="직사각형 38">
              <a:extLst>
                <a:ext uri="{FF2B5EF4-FFF2-40B4-BE49-F238E27FC236}">
                  <a16:creationId xmlns:a16="http://schemas.microsoft.com/office/drawing/2014/main" id="{706F1425-0598-E54C-9E1F-709336ADC522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4CE1BBB-B6D9-0D4F-966E-FA4685ACCF01}"/>
              </a:ext>
            </a:extLst>
          </p:cNvPr>
          <p:cNvSpPr/>
          <p:nvPr/>
        </p:nvSpPr>
        <p:spPr>
          <a:xfrm>
            <a:off x="3849162" y="2129646"/>
            <a:ext cx="2567716" cy="9002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spring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profiles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include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dev-custom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redis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...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datasource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...</a:t>
            </a:r>
            <a:endParaRPr lang="en-US" sz="105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76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(TA/AA)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BE143-DE95-164F-95FF-53724A4EB453}"/>
              </a:ext>
            </a:extLst>
          </p:cNvPr>
          <p:cNvSpPr txBox="1"/>
          <p:nvPr/>
        </p:nvSpPr>
        <p:spPr>
          <a:xfrm>
            <a:off x="289624" y="1221324"/>
            <a:ext cx="939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전체 공통 </a:t>
            </a:r>
            <a:r>
              <a:rPr kumimoji="1" lang="ko-KR" altLang="en-US" b="1" dirty="0" err="1"/>
              <a:t>속성포함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마이크로서비스에 특화된 내용을 지정하기 위해 </a:t>
            </a:r>
            <a:r>
              <a:rPr kumimoji="1" lang="en-US" altLang="ko-KR" b="1" dirty="0"/>
              <a:t>TA/AA</a:t>
            </a:r>
            <a:r>
              <a:rPr kumimoji="1" lang="ko-KR" altLang="en-US" b="1" dirty="0"/>
              <a:t>는 특정 마이크로서비스를 위한 개별 공통오버레이를 작성</a:t>
            </a:r>
            <a:endParaRPr kumimoji="1" lang="en-US" altLang="ko-KR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47125C-942D-9048-B8FA-235CB44137D9}"/>
              </a:ext>
            </a:extLst>
          </p:cNvPr>
          <p:cNvGrpSpPr/>
          <p:nvPr/>
        </p:nvGrpSpPr>
        <p:grpSpPr>
          <a:xfrm>
            <a:off x="285040" y="2060848"/>
            <a:ext cx="5172015" cy="523220"/>
            <a:chOff x="416496" y="1988840"/>
            <a:chExt cx="4176464" cy="52322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74526-B0E1-BF4F-A1AC-C3BF405B1E90}"/>
                </a:ext>
              </a:extLst>
            </p:cNvPr>
            <p:cNvSpPr/>
            <p:nvPr/>
          </p:nvSpPr>
          <p:spPr>
            <a:xfrm>
              <a:off x="452500" y="1988840"/>
              <a:ext cx="41404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R" sz="1400" b="1" dirty="0"/>
                <a:t>/overlay/</a:t>
              </a:r>
              <a:r>
                <a:rPr lang="en-US" altLang="ko-KR" sz="1400" b="1" dirty="0"/>
                <a:t>common/</a:t>
              </a:r>
              <a:r>
                <a:rPr lang="en" altLang="ko-KR" sz="1400" b="1" dirty="0"/>
                <a:t>v1/dev/{service}/</a:t>
              </a:r>
              <a:r>
                <a:rPr lang="en" altLang="ko-KR" sz="1400" b="1" dirty="0" err="1"/>
                <a:t>kustomization.yaml</a:t>
              </a:r>
              <a:endParaRPr lang="en" altLang="ko-KR" sz="14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4B1CCB-57A8-6044-B362-4CC87DC4FF5B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A54AA0D-CDA6-ED49-8580-7BA4F3EDC530}"/>
              </a:ext>
            </a:extLst>
          </p:cNvPr>
          <p:cNvSpPr/>
          <p:nvPr/>
        </p:nvSpPr>
        <p:spPr>
          <a:xfrm>
            <a:off x="292347" y="2542073"/>
            <a:ext cx="4932008" cy="3000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kustomize.config.k8s.io/v1beta1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Kustomization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../../../../base/v1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../shared/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role.yaml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../shared/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sa.yaml</a:t>
            </a:r>
            <a:r>
              <a:rPr lang="en-US" altLang="ko-KR" sz="105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endParaRPr lang="ko-KR" alt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commonLabels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cluster-tier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dev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nameSuffix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-dev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configMapGenerator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app-config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behavior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merge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files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../shared/application-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dev.yaml</a:t>
            </a:r>
            <a:endParaRPr lang="en-US" sz="105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application-dev-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custom.yaml</a:t>
            </a:r>
            <a:endParaRPr lang="ko-KR" alt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patchesStrategicMerge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../shared/backend-cred-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patch.yaml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../shared/active-profile-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patch.yaml</a:t>
            </a:r>
            <a:endParaRPr lang="en-US" sz="105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AF832-8E65-A04C-82F3-E6AA0ECD697F}"/>
              </a:ext>
            </a:extLst>
          </p:cNvPr>
          <p:cNvSpPr/>
          <p:nvPr/>
        </p:nvSpPr>
        <p:spPr>
          <a:xfrm>
            <a:off x="148331" y="4647145"/>
            <a:ext cx="359318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D1044-FAFB-FA4A-BA1F-76436A84A0A4}"/>
              </a:ext>
            </a:extLst>
          </p:cNvPr>
          <p:cNvSpPr txBox="1"/>
          <p:nvPr/>
        </p:nvSpPr>
        <p:spPr>
          <a:xfrm>
            <a:off x="2878221" y="3145974"/>
            <a:ext cx="2844316" cy="646331"/>
          </a:xfrm>
          <a:prstGeom prst="rect">
            <a:avLst/>
          </a:prstGeom>
          <a:solidFill>
            <a:srgbClr val="FFFFFF">
              <a:alpha val="48627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마이크로서비스 패턴을 위한 새로운 리소스</a:t>
            </a:r>
            <a:endParaRPr lang="en-K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623D0-CF49-6E43-89A7-781432F439BE}"/>
              </a:ext>
            </a:extLst>
          </p:cNvPr>
          <p:cNvSpPr/>
          <p:nvPr/>
        </p:nvSpPr>
        <p:spPr>
          <a:xfrm>
            <a:off x="274102" y="3175207"/>
            <a:ext cx="2307103" cy="458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8A557-6ACF-C547-9934-682B7A7E87E2}"/>
              </a:ext>
            </a:extLst>
          </p:cNvPr>
          <p:cNvSpPr txBox="1"/>
          <p:nvPr/>
        </p:nvSpPr>
        <p:spPr>
          <a:xfrm>
            <a:off x="148331" y="5645026"/>
            <a:ext cx="8909125" cy="646331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마이크로서비스에 특화된 패턴 선정을 위한 </a:t>
            </a:r>
            <a:r>
              <a:rPr lang="en-US" altLang="ko-KR" dirty="0"/>
              <a:t>application-dev-</a:t>
            </a:r>
            <a:r>
              <a:rPr lang="en-US" altLang="ko-KR" dirty="0" err="1"/>
              <a:t>custom.yaml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r>
              <a:rPr lang="ko-KR" altLang="en-US" dirty="0"/>
              <a:t>마이크로서비스 패턴을 위한 리소스 패치 및 애플리케이션 </a:t>
            </a:r>
            <a:r>
              <a:rPr lang="ko-KR" altLang="en-US" dirty="0" err="1"/>
              <a:t>프로퍼티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grpSp>
        <p:nvGrpSpPr>
          <p:cNvPr id="21" name="그룹 36">
            <a:extLst>
              <a:ext uri="{FF2B5EF4-FFF2-40B4-BE49-F238E27FC236}">
                <a16:creationId xmlns:a16="http://schemas.microsoft.com/office/drawing/2014/main" id="{281DFD6E-D5B5-7B49-98D9-6B9112A715B4}"/>
              </a:ext>
            </a:extLst>
          </p:cNvPr>
          <p:cNvGrpSpPr/>
          <p:nvPr/>
        </p:nvGrpSpPr>
        <p:grpSpPr>
          <a:xfrm>
            <a:off x="5584395" y="1952836"/>
            <a:ext cx="4121132" cy="523220"/>
            <a:chOff x="416496" y="1883135"/>
            <a:chExt cx="2054875" cy="523220"/>
          </a:xfrm>
        </p:grpSpPr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1221F00C-C38F-B84C-B545-4DDA33ABC57A}"/>
                </a:ext>
              </a:extLst>
            </p:cNvPr>
            <p:cNvSpPr/>
            <p:nvPr/>
          </p:nvSpPr>
          <p:spPr>
            <a:xfrm>
              <a:off x="470452" y="1883135"/>
              <a:ext cx="2000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 </a:t>
              </a:r>
              <a:r>
                <a:rPr lang="en" altLang="ko-KR" sz="1400" b="1" dirty="0"/>
                <a:t>/overlay/</a:t>
              </a:r>
              <a:r>
                <a:rPr lang="en-US" altLang="ko-KR" sz="1400" b="1" dirty="0"/>
                <a:t>common/</a:t>
              </a:r>
              <a:r>
                <a:rPr lang="en" altLang="ko-KR" sz="1400" b="1" dirty="0"/>
                <a:t>v1/dev/{service}/</a:t>
              </a:r>
            </a:p>
            <a:p>
              <a:r>
                <a:rPr lang="ko-KR" altLang="en-US" sz="1400" b="1" dirty="0"/>
                <a:t>   </a:t>
              </a:r>
              <a:r>
                <a:rPr lang="en-US" altLang="ko-KR" sz="1400" b="1" dirty="0"/>
                <a:t>application-dev-</a:t>
              </a:r>
              <a:r>
                <a:rPr lang="en-US" altLang="ko-KR" sz="1400" b="1" dirty="0" err="1"/>
                <a:t>custom.yaml</a:t>
              </a:r>
              <a:endParaRPr lang="en" altLang="ko-KR" sz="1400" b="1" dirty="0"/>
            </a:p>
          </p:txBody>
        </p:sp>
        <p:sp>
          <p:nvSpPr>
            <p:cNvPr id="26" name="직사각형 38">
              <a:extLst>
                <a:ext uri="{FF2B5EF4-FFF2-40B4-BE49-F238E27FC236}">
                  <a16:creationId xmlns:a16="http://schemas.microsoft.com/office/drawing/2014/main" id="{88DC8098-AC58-814F-B104-38C7B987329B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A15E9D7-9C39-0A40-AB58-DE34DD215399}"/>
              </a:ext>
            </a:extLst>
          </p:cNvPr>
          <p:cNvSpPr/>
          <p:nvPr/>
        </p:nvSpPr>
        <p:spPr>
          <a:xfrm>
            <a:off x="5927228" y="2661506"/>
            <a:ext cx="3209986" cy="1061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management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endpoints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web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base-path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"/actuator"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exposure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include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info,health,prometheus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en-US" sz="105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3A7D5-55D7-864B-8F7E-689CA21EB841}"/>
              </a:ext>
            </a:extLst>
          </p:cNvPr>
          <p:cNvSpPr txBox="1"/>
          <p:nvPr/>
        </p:nvSpPr>
        <p:spPr>
          <a:xfrm>
            <a:off x="6024881" y="3792305"/>
            <a:ext cx="2844316" cy="646331"/>
          </a:xfrm>
          <a:prstGeom prst="rect">
            <a:avLst/>
          </a:prstGeom>
          <a:solidFill>
            <a:srgbClr val="FFFFFF">
              <a:alpha val="48627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마이크로서비스에 적용하기 위한 패턴 설정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1697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(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개발자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BE143-DE95-164F-95FF-53724A4EB453}"/>
              </a:ext>
            </a:extLst>
          </p:cNvPr>
          <p:cNvSpPr txBox="1"/>
          <p:nvPr/>
        </p:nvSpPr>
        <p:spPr>
          <a:xfrm>
            <a:off x="289624" y="1221324"/>
            <a:ext cx="9397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TA</a:t>
            </a:r>
            <a:r>
              <a:rPr kumimoji="1" lang="ko-KR" altLang="en-US" b="1" dirty="0"/>
              <a:t>로부터 </a:t>
            </a:r>
            <a:r>
              <a:rPr kumimoji="1" lang="ko-KR" altLang="en-US" b="1" dirty="0" err="1"/>
              <a:t>부여받은</a:t>
            </a:r>
            <a:r>
              <a:rPr kumimoji="1" lang="ko-KR" altLang="en-US" b="1" dirty="0"/>
              <a:t> 마이크로서비스패턴 속성을 이용하여 </a:t>
            </a:r>
            <a:r>
              <a:rPr kumimoji="1" lang="ko-KR" altLang="en-US" b="1" dirty="0" err="1"/>
              <a:t>형상정보에</a:t>
            </a:r>
            <a:r>
              <a:rPr kumimoji="1" lang="ko-KR" altLang="en-US" b="1" dirty="0"/>
              <a:t> 대한 터치 없이 개발자 수준에서의 </a:t>
            </a:r>
            <a:r>
              <a:rPr kumimoji="1" lang="en-US" altLang="ko-KR" b="1" dirty="0" err="1"/>
              <a:t>application.yaml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수정 및 컨테이너 관련 정보 수정</a:t>
            </a:r>
            <a:endParaRPr kumimoji="1" lang="en-US" altLang="ko-KR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47125C-942D-9048-B8FA-235CB44137D9}"/>
              </a:ext>
            </a:extLst>
          </p:cNvPr>
          <p:cNvGrpSpPr/>
          <p:nvPr/>
        </p:nvGrpSpPr>
        <p:grpSpPr>
          <a:xfrm>
            <a:off x="285041" y="2060848"/>
            <a:ext cx="4176464" cy="307777"/>
            <a:chOff x="416496" y="1988840"/>
            <a:chExt cx="4176464" cy="30777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74526-B0E1-BF4F-A1AC-C3BF405B1E90}"/>
                </a:ext>
              </a:extLst>
            </p:cNvPr>
            <p:cNvSpPr/>
            <p:nvPr/>
          </p:nvSpPr>
          <p:spPr>
            <a:xfrm>
              <a:off x="452500" y="1988840"/>
              <a:ext cx="41404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ko-KR" sz="1400" b="1" dirty="0"/>
                <a:t>/overlay/v1/dev/{service}/</a:t>
              </a:r>
              <a:r>
                <a:rPr lang="en" altLang="ko-KR" sz="1400" b="1" dirty="0" err="1"/>
                <a:t>kustomization.yaml</a:t>
              </a:r>
              <a:endParaRPr lang="en" altLang="ko-KR" sz="14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4B1CCB-57A8-6044-B362-4CC87DC4FF5B}"/>
                </a:ext>
              </a:extLst>
            </p:cNvPr>
            <p:cNvSpPr/>
            <p:nvPr/>
          </p:nvSpPr>
          <p:spPr>
            <a:xfrm>
              <a:off x="416496" y="2024844"/>
              <a:ext cx="72008" cy="21602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D864FAF-E2EB-5E49-9E71-5D63E28995E1}"/>
              </a:ext>
            </a:extLst>
          </p:cNvPr>
          <p:cNvSpPr/>
          <p:nvPr/>
        </p:nvSpPr>
        <p:spPr>
          <a:xfrm>
            <a:off x="4615012" y="2096852"/>
            <a:ext cx="4953000" cy="42934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kustomize.config.k8s.io/v1beta1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Kustomization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../../../common/v1/dev</a:t>
            </a:r>
            <a:r>
              <a:rPr lang="en-US" altLang="ko-KR" sz="1050" dirty="0">
                <a:solidFill>
                  <a:srgbClr val="CE9178"/>
                </a:solidFill>
                <a:latin typeface="Menlo" panose="020B0609030804020204" pitchFamily="49" charset="0"/>
              </a:rPr>
              <a:t>/account</a:t>
            </a:r>
            <a:endParaRPr lang="ko-KR" alt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namePrefix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account-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commonLabels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microservice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account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configMapGenerator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app-config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behavior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merge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files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ko-KR" alt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application.yaml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patchesStrategicMerge</a:t>
            </a:r>
            <a:r>
              <a:rPr lang="en-US" sz="105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- metric-</a:t>
            </a:r>
            <a:r>
              <a:rPr lang="en-US" sz="1050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patch.yaml</a:t>
            </a:r>
            <a:endParaRPr lang="en-US" sz="1050" strike="sngStrike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105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- probe-</a:t>
            </a:r>
            <a:r>
              <a:rPr lang="en-US" sz="1050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patch.yaml</a:t>
            </a:r>
            <a:endParaRPr lang="en-US" sz="1050" strike="sngStrike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105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- </a:t>
            </a:r>
            <a:r>
              <a:rPr lang="en-US" sz="1050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serviceport-patch.yaml</a:t>
            </a:r>
            <a:endParaRPr lang="en-US" sz="1050" strike="sngStrike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105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- spec-</a:t>
            </a:r>
            <a:r>
              <a:rPr lang="en-US" sz="1050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patch.yaml</a:t>
            </a:r>
            <a:endParaRPr lang="en-US" sz="1050" strike="sngStrike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images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registry.cloudzcp.io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/awesome/awesome-service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newName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registry.cloudzcp.io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/awesome/awesome-account-service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 err="1">
                <a:solidFill>
                  <a:srgbClr val="569CD6"/>
                </a:solidFill>
                <a:latin typeface="Menlo" panose="020B0609030804020204" pitchFamily="49" charset="0"/>
              </a:rPr>
              <a:t>newTag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B5CEA8"/>
                </a:solidFill>
                <a:latin typeface="Menlo" panose="020B0609030804020204" pitchFamily="49" charset="0"/>
              </a:rPr>
              <a:t>0.1.0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ko-KR" alt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count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en-US" sz="105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0701C9-1590-5146-835C-46EF049AE91D}"/>
              </a:ext>
            </a:extLst>
          </p:cNvPr>
          <p:cNvSpPr/>
          <p:nvPr/>
        </p:nvSpPr>
        <p:spPr>
          <a:xfrm>
            <a:off x="4304928" y="4077072"/>
            <a:ext cx="248427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C5F75-BAD6-3644-B3A3-A9E4BE9DBB36}"/>
              </a:ext>
            </a:extLst>
          </p:cNvPr>
          <p:cNvSpPr txBox="1"/>
          <p:nvPr/>
        </p:nvSpPr>
        <p:spPr>
          <a:xfrm>
            <a:off x="285041" y="4166500"/>
            <a:ext cx="414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</a:t>
            </a:r>
            <a:r>
              <a:rPr lang="ko-KR" altLang="en-US" sz="1400" dirty="0"/>
              <a:t>가 권한을 부여하지 않은 패치 외 작성 금지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마이크로서비스 패턴은 공통 오버레이에서 지정되고</a:t>
            </a:r>
            <a:r>
              <a:rPr lang="en-US" altLang="ko-KR" sz="1400" dirty="0"/>
              <a:t>,</a:t>
            </a:r>
            <a:r>
              <a:rPr lang="ko-KR" altLang="en-US" sz="1400" dirty="0"/>
              <a:t> 개발자는 이를 받아서 사용만 하는 개념</a:t>
            </a:r>
            <a:endParaRPr lang="en-K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C28C4-1EFD-BD45-A74F-A28DBB379EF0}"/>
              </a:ext>
            </a:extLst>
          </p:cNvPr>
          <p:cNvSpPr/>
          <p:nvPr/>
        </p:nvSpPr>
        <p:spPr>
          <a:xfrm>
            <a:off x="4304928" y="3190802"/>
            <a:ext cx="248427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F8C9B-5588-0C41-B0E8-B693CBA221BA}"/>
              </a:ext>
            </a:extLst>
          </p:cNvPr>
          <p:cNvSpPr txBox="1"/>
          <p:nvPr/>
        </p:nvSpPr>
        <p:spPr>
          <a:xfrm>
            <a:off x="285041" y="3190802"/>
            <a:ext cx="414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개발자 레벨에서 작성이 허용된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작성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공통 오버레이의 </a:t>
            </a:r>
            <a:r>
              <a:rPr lang="en-US" altLang="ko-KR" sz="1400" dirty="0"/>
              <a:t>application-</a:t>
            </a:r>
            <a:r>
              <a:rPr lang="en-US" altLang="ko-KR" sz="1400" dirty="0" err="1"/>
              <a:t>dev.yaml</a:t>
            </a:r>
            <a:r>
              <a:rPr lang="en-US" altLang="ko-KR" sz="1400" dirty="0"/>
              <a:t> </a:t>
            </a:r>
            <a:r>
              <a:rPr lang="ko-KR" altLang="en-US" sz="1400" dirty="0"/>
              <a:t>보다 우선순위가 낮다</a:t>
            </a:r>
            <a:endParaRPr lang="en-KR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924DB-B052-0742-8FA4-A19A300B6176}"/>
              </a:ext>
            </a:extLst>
          </p:cNvPr>
          <p:cNvSpPr/>
          <p:nvPr/>
        </p:nvSpPr>
        <p:spPr>
          <a:xfrm>
            <a:off x="4461505" y="5378045"/>
            <a:ext cx="1533645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AFAEA-3769-E34D-9F3B-994FDA90B726}"/>
              </a:ext>
            </a:extLst>
          </p:cNvPr>
          <p:cNvSpPr txBox="1"/>
          <p:nvPr/>
        </p:nvSpPr>
        <p:spPr>
          <a:xfrm>
            <a:off x="806404" y="5548483"/>
            <a:ext cx="3619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개발중인 컨테이너 이미지의 태그 명시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replicas</a:t>
            </a:r>
            <a:r>
              <a:rPr lang="ko-KR" altLang="en-US" sz="1400" dirty="0"/>
              <a:t>와 같은 기본 속성 수정 허용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62864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92560" y="3113255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96220" y="3234800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쇼핑몰 서비스 배포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15122" y="3189735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92560" y="2285163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220" y="240670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실습 대상 아키텍처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15122" y="2361643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4212" y="2469655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924212" y="330719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992560" y="3933536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96220" y="405508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패턴 적용 방식과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5122" y="4010016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18" name="직선 연결선 4"/>
          <p:cNvCxnSpPr/>
          <p:nvPr/>
        </p:nvCxnSpPr>
        <p:spPr>
          <a:xfrm>
            <a:off x="1924212" y="411802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4">
            <a:extLst>
              <a:ext uri="{FF2B5EF4-FFF2-40B4-BE49-F238E27FC236}">
                <a16:creationId xmlns:a16="http://schemas.microsoft.com/office/drawing/2014/main" id="{01F0401B-FC81-B04B-9537-C58993CE74F4}"/>
              </a:ext>
            </a:extLst>
          </p:cNvPr>
          <p:cNvSpPr/>
          <p:nvPr/>
        </p:nvSpPr>
        <p:spPr>
          <a:xfrm>
            <a:off x="992324" y="4766020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05939-6B03-EF49-B024-702496A89148}"/>
              </a:ext>
            </a:extLst>
          </p:cNvPr>
          <p:cNvSpPr txBox="1"/>
          <p:nvPr/>
        </p:nvSpPr>
        <p:spPr>
          <a:xfrm>
            <a:off x="1995984" y="4887565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쇼핑몰 운영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32796-5C28-2240-BD0E-1590F6B290FF}"/>
              </a:ext>
            </a:extLst>
          </p:cNvPr>
          <p:cNvSpPr txBox="1"/>
          <p:nvPr/>
        </p:nvSpPr>
        <p:spPr>
          <a:xfrm>
            <a:off x="1114886" y="4842500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26" name="직선 연결선 4">
            <a:extLst>
              <a:ext uri="{FF2B5EF4-FFF2-40B4-BE49-F238E27FC236}">
                <a16:creationId xmlns:a16="http://schemas.microsoft.com/office/drawing/2014/main" id="{02718293-3998-9443-AC93-C87853DB8388}"/>
              </a:ext>
            </a:extLst>
          </p:cNvPr>
          <p:cNvCxnSpPr/>
          <p:nvPr/>
        </p:nvCxnSpPr>
        <p:spPr>
          <a:xfrm>
            <a:off x="1923976" y="4950512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9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1944165" y="1720134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164468" y="531904"/>
            <a:ext cx="8712968" cy="416832"/>
          </a:xfrm>
        </p:spPr>
        <p:txBody>
          <a:bodyPr/>
          <a:lstStyle/>
          <a:p>
            <a:r>
              <a:rPr lang="en-US" altLang="ko-KR" dirty="0"/>
              <a:t>PART 01.</a:t>
            </a:r>
            <a:r>
              <a:rPr lang="ko-KR" altLang="en-US" dirty="0"/>
              <a:t> 실습 개요</a:t>
            </a: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004506" y="1720134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263353" y="2192146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0" name="TextBox 79"/>
          <p:cNvSpPr txBox="1"/>
          <p:nvPr/>
        </p:nvSpPr>
        <p:spPr>
          <a:xfrm>
            <a:off x="1245479" y="2368207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326994" y="2200801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2" name="TextBox 81"/>
          <p:cNvSpPr txBox="1"/>
          <p:nvPr/>
        </p:nvSpPr>
        <p:spPr>
          <a:xfrm>
            <a:off x="4305197" y="2397768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17300" y="2325760"/>
            <a:ext cx="187991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논리 구조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37660" y="2116179"/>
            <a:ext cx="1278293" cy="94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Awesome shopping</a:t>
            </a:r>
          </a:p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개요</a:t>
            </a:r>
          </a:p>
        </p:txBody>
      </p:sp>
      <p:sp>
        <p:nvSpPr>
          <p:cNvPr id="32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CB06E5FF-3F2C-BF4D-A602-D6CF8A793665}"/>
              </a:ext>
            </a:extLst>
          </p:cNvPr>
          <p:cNvSpPr>
            <a:spLocks/>
          </p:cNvSpPr>
          <p:nvPr/>
        </p:nvSpPr>
        <p:spPr bwMode="auto">
          <a:xfrm rot="10800000">
            <a:off x="3268378" y="3939498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5" name="Freeform 765">
            <a:extLst>
              <a:ext uri="{FF2B5EF4-FFF2-40B4-BE49-F238E27FC236}">
                <a16:creationId xmlns:a16="http://schemas.microsoft.com/office/drawing/2014/main" id="{70AB0299-58D2-AA4F-8E23-0EC9C96BCE75}"/>
              </a:ext>
            </a:extLst>
          </p:cNvPr>
          <p:cNvSpPr>
            <a:spLocks noEditPoints="1"/>
          </p:cNvSpPr>
          <p:nvPr/>
        </p:nvSpPr>
        <p:spPr bwMode="auto">
          <a:xfrm rot="1800000">
            <a:off x="2587566" y="4411510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AA3D2-9150-BB46-B247-0460FA0873A6}"/>
              </a:ext>
            </a:extLst>
          </p:cNvPr>
          <p:cNvSpPr txBox="1"/>
          <p:nvPr/>
        </p:nvSpPr>
        <p:spPr>
          <a:xfrm>
            <a:off x="2569692" y="4587571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BA211-0F8B-2B45-A099-D8730E32FDAC}"/>
              </a:ext>
            </a:extLst>
          </p:cNvPr>
          <p:cNvSpPr txBox="1"/>
          <p:nvPr/>
        </p:nvSpPr>
        <p:spPr>
          <a:xfrm>
            <a:off x="3442861" y="4565482"/>
            <a:ext cx="1550629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아키텍처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5B3BC8C-C922-1F47-B3D0-8BD4EA72A407}"/>
              </a:ext>
            </a:extLst>
          </p:cNvPr>
          <p:cNvSpPr>
            <a:spLocks/>
          </p:cNvSpPr>
          <p:nvPr/>
        </p:nvSpPr>
        <p:spPr bwMode="auto">
          <a:xfrm rot="10800000">
            <a:off x="6768702" y="3939498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35" name="Freeform 765">
            <a:extLst>
              <a:ext uri="{FF2B5EF4-FFF2-40B4-BE49-F238E27FC236}">
                <a16:creationId xmlns:a16="http://schemas.microsoft.com/office/drawing/2014/main" id="{550C3419-C36F-4E4C-A0BC-27AF6BF90698}"/>
              </a:ext>
            </a:extLst>
          </p:cNvPr>
          <p:cNvSpPr>
            <a:spLocks noEditPoints="1"/>
          </p:cNvSpPr>
          <p:nvPr/>
        </p:nvSpPr>
        <p:spPr bwMode="auto">
          <a:xfrm rot="1800000">
            <a:off x="6091190" y="4420165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216EFE-1B64-F645-AA0D-17B6A881F650}"/>
              </a:ext>
            </a:extLst>
          </p:cNvPr>
          <p:cNvSpPr txBox="1"/>
          <p:nvPr/>
        </p:nvSpPr>
        <p:spPr>
          <a:xfrm>
            <a:off x="6069393" y="4617132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CBB626-54E7-644A-9CEF-F0FDB17CF0F6}"/>
              </a:ext>
            </a:extLst>
          </p:cNvPr>
          <p:cNvSpPr txBox="1"/>
          <p:nvPr/>
        </p:nvSpPr>
        <p:spPr>
          <a:xfrm>
            <a:off x="6781496" y="4545124"/>
            <a:ext cx="187991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실습 준비</a:t>
            </a:r>
          </a:p>
        </p:txBody>
      </p:sp>
    </p:spTree>
    <p:extLst>
      <p:ext uri="{BB962C8B-B14F-4D97-AF65-F5344CB8AC3E}">
        <p14:creationId xmlns:p14="http://schemas.microsoft.com/office/powerpoint/2010/main" val="46080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패턴 기반 마이크로서비스의 개발</a:t>
            </a:r>
            <a:r>
              <a:rPr lang="en-US" altLang="ko-KR" dirty="0"/>
              <a:t>/</a:t>
            </a:r>
            <a:r>
              <a:rPr lang="ko-KR" altLang="en-US" dirty="0"/>
              <a:t>배포</a:t>
            </a:r>
            <a:r>
              <a:rPr lang="en-US" altLang="ko-KR" dirty="0"/>
              <a:t>/</a:t>
            </a:r>
            <a:r>
              <a:rPr lang="ko-KR" altLang="en-US" dirty="0"/>
              <a:t>운영을 체험해볼 수 있는 </a:t>
            </a:r>
            <a:r>
              <a:rPr lang="ko-KR" altLang="en-US" dirty="0" err="1"/>
              <a:t>튜토리얼</a:t>
            </a:r>
            <a:r>
              <a:rPr lang="ko-KR" altLang="en-US" dirty="0"/>
              <a:t> 애플리케이션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en-US" dirty="0"/>
              <a:t>실습 개요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3268D9-FBBF-DA4C-9977-9FEB04B92B14}"/>
              </a:ext>
            </a:extLst>
          </p:cNvPr>
          <p:cNvSpPr/>
          <p:nvPr/>
        </p:nvSpPr>
        <p:spPr>
          <a:xfrm>
            <a:off x="4893617" y="1862825"/>
            <a:ext cx="4394342" cy="9541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     READY   STATUS    RESTARTS   AGE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account-app-v0-dev-fbc5d766b-qlgbr    1/1     Running   0          6m54s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bff-app-v0-dev-c65987bff-qfp59        1/1     Running   0          6m54s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cart-app-v0-dev-bc77b445b-h69ng       1/1     Running   0          6m54s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order-app-v0-dev-6f6b97594c-czttj     1/1     Running   0          6m54s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payment-app-v0-dev-7d45bcbf55-kvwgt   1/1     Running   0          6m54s</a:t>
            </a:r>
          </a:p>
          <a:p>
            <a:r>
              <a:rPr lang="en-US" sz="8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product-app-v0-dev-5cd6997864-nnzzx   1/1     Running   0          6m54s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553882-B9BC-334F-992C-0279CC8B4FE8}"/>
              </a:ext>
            </a:extLst>
          </p:cNvPr>
          <p:cNvSpPr/>
          <p:nvPr/>
        </p:nvSpPr>
        <p:spPr>
          <a:xfrm>
            <a:off x="704530" y="5114273"/>
            <a:ext cx="1565729" cy="10441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마이크로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대상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87FE67-C2DA-0047-BA26-9C9CB79DC772}"/>
              </a:ext>
            </a:extLst>
          </p:cNvPr>
          <p:cNvSpPr/>
          <p:nvPr/>
        </p:nvSpPr>
        <p:spPr>
          <a:xfrm>
            <a:off x="4250923" y="5109093"/>
            <a:ext cx="1565729" cy="10441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메시지 채널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 기반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업무 구현과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분산 트랜잭션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84DB5D-C127-FA49-AE3A-F346D3AF8E2C}"/>
              </a:ext>
            </a:extLst>
          </p:cNvPr>
          <p:cNvSpPr/>
          <p:nvPr/>
        </p:nvSpPr>
        <p:spPr>
          <a:xfrm>
            <a:off x="2477726" y="5109093"/>
            <a:ext cx="1565729" cy="10441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마이크로 서비스 개별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로컬 트랜잭션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4FD653-F8AB-FA4F-B785-983C8741089D}"/>
              </a:ext>
            </a:extLst>
          </p:cNvPr>
          <p:cNvSpPr/>
          <p:nvPr/>
        </p:nvSpPr>
        <p:spPr>
          <a:xfrm>
            <a:off x="7797316" y="5114273"/>
            <a:ext cx="1565729" cy="10441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모니터링 및 로깅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12EACF-94A5-0E4F-8880-6A775B6797B5}"/>
              </a:ext>
            </a:extLst>
          </p:cNvPr>
          <p:cNvSpPr/>
          <p:nvPr/>
        </p:nvSpPr>
        <p:spPr>
          <a:xfrm>
            <a:off x="6024120" y="5114273"/>
            <a:ext cx="1565729" cy="10441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배포 및 형상관리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50F3E-0614-FC47-98A2-98106C23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8" y="1606462"/>
            <a:ext cx="3981757" cy="3309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9BA28-0C39-D348-96B6-0BAF7501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76" y="1875369"/>
            <a:ext cx="3120044" cy="1949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A868D2-6F8F-1449-974B-F14C653C8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909" y="3145546"/>
            <a:ext cx="815688" cy="5826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996006-05BA-2842-B256-5E593C36F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035" y="3941788"/>
            <a:ext cx="835294" cy="675344"/>
          </a:xfrm>
          <a:prstGeom prst="rect">
            <a:avLst/>
          </a:prstGeom>
        </p:spPr>
      </p:pic>
      <p:pic>
        <p:nvPicPr>
          <p:cNvPr id="29" name="Picture 12" descr="´ë ¨ ì´ë¯¸ì§">
            <a:extLst>
              <a:ext uri="{FF2B5EF4-FFF2-40B4-BE49-F238E27FC236}">
                <a16:creationId xmlns:a16="http://schemas.microsoft.com/office/drawing/2014/main" id="{C8FC832C-76A1-9144-B10B-38707A4B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22" y="3130933"/>
            <a:ext cx="610838" cy="6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48C75E-87C4-CE4D-98FF-0D188F70C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117" y="3933056"/>
            <a:ext cx="1400971" cy="778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8A742C-B4AC-D449-8B97-7C34EEBBD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022" y="3108275"/>
            <a:ext cx="1400960" cy="716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CCFD9-5E99-F14E-AF4B-F5FB62EA4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9051" y="3933056"/>
            <a:ext cx="675196" cy="6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0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쇼핑몰을 구성하는 마이크로 서비스의 논리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논리 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en-US" dirty="0"/>
              <a:t>실습 개요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cxnSp>
        <p:nvCxnSpPr>
          <p:cNvPr id="6" name="직선 화살표 연결선 134">
            <a:extLst>
              <a:ext uri="{FF2B5EF4-FFF2-40B4-BE49-F238E27FC236}">
                <a16:creationId xmlns:a16="http://schemas.microsoft.com/office/drawing/2014/main" id="{2C5277CB-15F6-6942-81AD-369A8EB6C718}"/>
              </a:ext>
            </a:extLst>
          </p:cNvPr>
          <p:cNvCxnSpPr>
            <a:stCxn id="8" idx="3"/>
          </p:cNvCxnSpPr>
          <p:nvPr/>
        </p:nvCxnSpPr>
        <p:spPr>
          <a:xfrm>
            <a:off x="7401272" y="2074106"/>
            <a:ext cx="1074352" cy="494520"/>
          </a:xfrm>
          <a:prstGeom prst="straightConnector1">
            <a:avLst/>
          </a:pr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35">
            <a:extLst>
              <a:ext uri="{FF2B5EF4-FFF2-40B4-BE49-F238E27FC236}">
                <a16:creationId xmlns:a16="http://schemas.microsoft.com/office/drawing/2014/main" id="{EC31CFF0-A1EA-1042-8EC5-5E87A4634943}"/>
              </a:ext>
            </a:extLst>
          </p:cNvPr>
          <p:cNvCxnSpPr/>
          <p:nvPr/>
        </p:nvCxnSpPr>
        <p:spPr>
          <a:xfrm flipV="1">
            <a:off x="7428434" y="2982542"/>
            <a:ext cx="1001052" cy="1"/>
          </a:xfrm>
          <a:prstGeom prst="straightConnector1">
            <a:avLst/>
          </a:pr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137">
            <a:extLst>
              <a:ext uri="{FF2B5EF4-FFF2-40B4-BE49-F238E27FC236}">
                <a16:creationId xmlns:a16="http://schemas.microsoft.com/office/drawing/2014/main" id="{BFDB90C2-4944-9643-9CEC-5BC10B58BCA8}"/>
              </a:ext>
            </a:extLst>
          </p:cNvPr>
          <p:cNvGrpSpPr/>
          <p:nvPr/>
        </p:nvGrpSpPr>
        <p:grpSpPr>
          <a:xfrm>
            <a:off x="7098682" y="1933826"/>
            <a:ext cx="235274" cy="304613"/>
            <a:chOff x="11050588" y="1035050"/>
            <a:chExt cx="476250" cy="555626"/>
          </a:xfrm>
        </p:grpSpPr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51714496-B37E-3741-A84E-D032B35B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5E9DF5FC-07B5-E74D-B6CC-0161DBC77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18E36568-E85D-484D-A3F7-2EA9DF8DD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6BA81291-CAA8-2A42-B8D9-3FEFBDC5E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2" name="그룹 149">
            <a:extLst>
              <a:ext uri="{FF2B5EF4-FFF2-40B4-BE49-F238E27FC236}">
                <a16:creationId xmlns:a16="http://schemas.microsoft.com/office/drawing/2014/main" id="{29FE3D4E-935C-9943-8814-3EBBA16533F7}"/>
              </a:ext>
            </a:extLst>
          </p:cNvPr>
          <p:cNvGrpSpPr/>
          <p:nvPr/>
        </p:nvGrpSpPr>
        <p:grpSpPr>
          <a:xfrm>
            <a:off x="5990179" y="1814965"/>
            <a:ext cx="568443" cy="531486"/>
            <a:chOff x="7912546" y="1919288"/>
            <a:chExt cx="1504950" cy="1503363"/>
          </a:xfrm>
        </p:grpSpPr>
        <p:sp>
          <p:nvSpPr>
            <p:cNvPr id="23" name="Oval 5">
              <a:extLst>
                <a:ext uri="{FF2B5EF4-FFF2-40B4-BE49-F238E27FC236}">
                  <a16:creationId xmlns:a16="http://schemas.microsoft.com/office/drawing/2014/main" id="{5B6FB01A-ED5C-B143-B774-268119781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2BE8C997-1676-BB41-99B6-96D9D4297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97">
            <a:extLst>
              <a:ext uri="{FF2B5EF4-FFF2-40B4-BE49-F238E27FC236}">
                <a16:creationId xmlns:a16="http://schemas.microsoft.com/office/drawing/2014/main" id="{28145704-A605-C14E-977F-F28309671DE5}"/>
              </a:ext>
            </a:extLst>
          </p:cNvPr>
          <p:cNvCxnSpPr/>
          <p:nvPr/>
        </p:nvCxnSpPr>
        <p:spPr>
          <a:xfrm>
            <a:off x="5274145" y="2068009"/>
            <a:ext cx="7654" cy="350038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412">
            <a:extLst>
              <a:ext uri="{FF2B5EF4-FFF2-40B4-BE49-F238E27FC236}">
                <a16:creationId xmlns:a16="http://schemas.microsoft.com/office/drawing/2014/main" id="{47F5BF6C-FB5B-384D-93FD-C6EC830556ED}"/>
              </a:ext>
            </a:extLst>
          </p:cNvPr>
          <p:cNvCxnSpPr>
            <a:cxnSpLocks/>
          </p:cNvCxnSpPr>
          <p:nvPr/>
        </p:nvCxnSpPr>
        <p:spPr>
          <a:xfrm>
            <a:off x="4504203" y="3872284"/>
            <a:ext cx="769555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426">
            <a:extLst>
              <a:ext uri="{FF2B5EF4-FFF2-40B4-BE49-F238E27FC236}">
                <a16:creationId xmlns:a16="http://schemas.microsoft.com/office/drawing/2014/main" id="{F61310CC-EB72-964A-8D85-09E1BBAD403C}"/>
              </a:ext>
            </a:extLst>
          </p:cNvPr>
          <p:cNvCxnSpPr/>
          <p:nvPr/>
        </p:nvCxnSpPr>
        <p:spPr>
          <a:xfrm flipH="1">
            <a:off x="6626209" y="2054175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158">
            <a:extLst>
              <a:ext uri="{FF2B5EF4-FFF2-40B4-BE49-F238E27FC236}">
                <a16:creationId xmlns:a16="http://schemas.microsoft.com/office/drawing/2014/main" id="{65CAB43E-A736-7F4A-B581-6C7BC69C56DB}"/>
              </a:ext>
            </a:extLst>
          </p:cNvPr>
          <p:cNvGrpSpPr/>
          <p:nvPr/>
        </p:nvGrpSpPr>
        <p:grpSpPr>
          <a:xfrm>
            <a:off x="3417829" y="3136799"/>
            <a:ext cx="752475" cy="623887"/>
            <a:chOff x="12172950" y="1096963"/>
            <a:chExt cx="752475" cy="623887"/>
          </a:xfrm>
        </p:grpSpPr>
        <p:sp>
          <p:nvSpPr>
            <p:cNvPr id="32" name="Freeform 76">
              <a:extLst>
                <a:ext uri="{FF2B5EF4-FFF2-40B4-BE49-F238E27FC236}">
                  <a16:creationId xmlns:a16="http://schemas.microsoft.com/office/drawing/2014/main" id="{C833DA9F-B50C-D046-81F7-7EAFF001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1096963"/>
              <a:ext cx="214312" cy="123825"/>
            </a:xfrm>
            <a:custGeom>
              <a:avLst/>
              <a:gdLst>
                <a:gd name="T0" fmla="*/ 45 w 57"/>
                <a:gd name="T1" fmla="*/ 0 h 33"/>
                <a:gd name="T2" fmla="*/ 0 w 57"/>
                <a:gd name="T3" fmla="*/ 0 h 33"/>
                <a:gd name="T4" fmla="*/ 0 w 57"/>
                <a:gd name="T5" fmla="*/ 33 h 33"/>
                <a:gd name="T6" fmla="*/ 57 w 57"/>
                <a:gd name="T7" fmla="*/ 33 h 33"/>
                <a:gd name="T8" fmla="*/ 57 w 57"/>
                <a:gd name="T9" fmla="*/ 11 h 33"/>
                <a:gd name="T10" fmla="*/ 45 w 57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3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7">
              <a:extLst>
                <a:ext uri="{FF2B5EF4-FFF2-40B4-BE49-F238E27FC236}">
                  <a16:creationId xmlns:a16="http://schemas.microsoft.com/office/drawing/2014/main" id="{05380E64-2D49-EF49-93DA-39E2B34A8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950" y="1250950"/>
              <a:ext cx="752475" cy="469900"/>
            </a:xfrm>
            <a:custGeom>
              <a:avLst/>
              <a:gdLst>
                <a:gd name="T0" fmla="*/ 11 w 200"/>
                <a:gd name="T1" fmla="*/ 125 h 125"/>
                <a:gd name="T2" fmla="*/ 200 w 200"/>
                <a:gd name="T3" fmla="*/ 113 h 125"/>
                <a:gd name="T4" fmla="*/ 0 w 200"/>
                <a:gd name="T5" fmla="*/ 0 h 125"/>
                <a:gd name="T6" fmla="*/ 136 w 200"/>
                <a:gd name="T7" fmla="*/ 48 h 125"/>
                <a:gd name="T8" fmla="*/ 141 w 200"/>
                <a:gd name="T9" fmla="*/ 73 h 125"/>
                <a:gd name="T10" fmla="*/ 144 w 200"/>
                <a:gd name="T11" fmla="*/ 64 h 125"/>
                <a:gd name="T12" fmla="*/ 155 w 200"/>
                <a:gd name="T13" fmla="*/ 48 h 125"/>
                <a:gd name="T14" fmla="*/ 161 w 200"/>
                <a:gd name="T15" fmla="*/ 73 h 125"/>
                <a:gd name="T16" fmla="*/ 163 w 200"/>
                <a:gd name="T17" fmla="*/ 64 h 125"/>
                <a:gd name="T18" fmla="*/ 174 w 200"/>
                <a:gd name="T19" fmla="*/ 48 h 125"/>
                <a:gd name="T20" fmla="*/ 156 w 200"/>
                <a:gd name="T21" fmla="*/ 80 h 125"/>
                <a:gd name="T22" fmla="*/ 151 w 200"/>
                <a:gd name="T23" fmla="*/ 57 h 125"/>
                <a:gd name="T24" fmla="*/ 149 w 200"/>
                <a:gd name="T25" fmla="*/ 66 h 125"/>
                <a:gd name="T26" fmla="*/ 136 w 200"/>
                <a:gd name="T27" fmla="*/ 80 h 125"/>
                <a:gd name="T28" fmla="*/ 136 w 200"/>
                <a:gd name="T29" fmla="*/ 48 h 125"/>
                <a:gd name="T30" fmla="*/ 90 w 200"/>
                <a:gd name="T31" fmla="*/ 64 h 125"/>
                <a:gd name="T32" fmla="*/ 92 w 200"/>
                <a:gd name="T33" fmla="*/ 73 h 125"/>
                <a:gd name="T34" fmla="*/ 98 w 200"/>
                <a:gd name="T35" fmla="*/ 48 h 125"/>
                <a:gd name="T36" fmla="*/ 110 w 200"/>
                <a:gd name="T37" fmla="*/ 64 h 125"/>
                <a:gd name="T38" fmla="*/ 112 w 200"/>
                <a:gd name="T39" fmla="*/ 73 h 125"/>
                <a:gd name="T40" fmla="*/ 117 w 200"/>
                <a:gd name="T41" fmla="*/ 48 h 125"/>
                <a:gd name="T42" fmla="*/ 117 w 200"/>
                <a:gd name="T43" fmla="*/ 80 h 125"/>
                <a:gd name="T44" fmla="*/ 104 w 200"/>
                <a:gd name="T45" fmla="*/ 66 h 125"/>
                <a:gd name="T46" fmla="*/ 102 w 200"/>
                <a:gd name="T47" fmla="*/ 57 h 125"/>
                <a:gd name="T48" fmla="*/ 96 w 200"/>
                <a:gd name="T49" fmla="*/ 80 h 125"/>
                <a:gd name="T50" fmla="*/ 79 w 200"/>
                <a:gd name="T51" fmla="*/ 48 h 125"/>
                <a:gd name="T52" fmla="*/ 38 w 200"/>
                <a:gd name="T53" fmla="*/ 48 h 125"/>
                <a:gd name="T54" fmla="*/ 43 w 200"/>
                <a:gd name="T55" fmla="*/ 73 h 125"/>
                <a:gd name="T56" fmla="*/ 45 w 200"/>
                <a:gd name="T57" fmla="*/ 64 h 125"/>
                <a:gd name="T58" fmla="*/ 56 w 200"/>
                <a:gd name="T59" fmla="*/ 48 h 125"/>
                <a:gd name="T60" fmla="*/ 62 w 200"/>
                <a:gd name="T61" fmla="*/ 73 h 125"/>
                <a:gd name="T62" fmla="*/ 64 w 200"/>
                <a:gd name="T63" fmla="*/ 64 h 125"/>
                <a:gd name="T64" fmla="*/ 75 w 200"/>
                <a:gd name="T65" fmla="*/ 48 h 125"/>
                <a:gd name="T66" fmla="*/ 58 w 200"/>
                <a:gd name="T67" fmla="*/ 80 h 125"/>
                <a:gd name="T68" fmla="*/ 53 w 200"/>
                <a:gd name="T69" fmla="*/ 57 h 125"/>
                <a:gd name="T70" fmla="*/ 51 w 200"/>
                <a:gd name="T71" fmla="*/ 66 h 125"/>
                <a:gd name="T72" fmla="*/ 38 w 200"/>
                <a:gd name="T73" fmla="*/ 80 h 125"/>
                <a:gd name="T74" fmla="*/ 38 w 200"/>
                <a:gd name="T75" fmla="*/ 4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5">
                  <a:moveTo>
                    <a:pt x="0" y="113"/>
                  </a:moveTo>
                  <a:cubicBezTo>
                    <a:pt x="0" y="120"/>
                    <a:pt x="5" y="125"/>
                    <a:pt x="1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5" y="125"/>
                    <a:pt x="200" y="120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40" y="67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7"/>
                    <a:pt x="144" y="64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60" y="67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7"/>
                    <a:pt x="163" y="64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1" y="67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7"/>
                    <a:pt x="94" y="64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7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0"/>
                    <a:pt x="113" y="67"/>
                    <a:pt x="113" y="64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42" y="67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7"/>
                    <a:pt x="45" y="64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7"/>
                    <a:pt x="64" y="6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865D7377-C351-4448-8448-372ECDB5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2950" y="1096963"/>
              <a:ext cx="508000" cy="123825"/>
            </a:xfrm>
            <a:custGeom>
              <a:avLst/>
              <a:gdLst>
                <a:gd name="T0" fmla="*/ 135 w 135"/>
                <a:gd name="T1" fmla="*/ 0 h 33"/>
                <a:gd name="T2" fmla="*/ 11 w 135"/>
                <a:gd name="T3" fmla="*/ 0 h 33"/>
                <a:gd name="T4" fmla="*/ 0 w 135"/>
                <a:gd name="T5" fmla="*/ 11 h 33"/>
                <a:gd name="T6" fmla="*/ 0 w 135"/>
                <a:gd name="T7" fmla="*/ 33 h 33"/>
                <a:gd name="T8" fmla="*/ 135 w 135"/>
                <a:gd name="T9" fmla="*/ 33 h 33"/>
                <a:gd name="T10" fmla="*/ 135 w 13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3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5" y="33"/>
                    <a:pt x="135" y="33"/>
                    <a:pt x="135" y="33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모서리가 둥근 직사각형 162">
            <a:extLst>
              <a:ext uri="{FF2B5EF4-FFF2-40B4-BE49-F238E27FC236}">
                <a16:creationId xmlns:a16="http://schemas.microsoft.com/office/drawing/2014/main" id="{6C387794-5EA9-1147-B341-36B695056A52}"/>
              </a:ext>
            </a:extLst>
          </p:cNvPr>
          <p:cNvSpPr/>
          <p:nvPr/>
        </p:nvSpPr>
        <p:spPr>
          <a:xfrm>
            <a:off x="5961711" y="1743973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왼쪽/오른쪽 화살표[L] 163">
            <a:extLst>
              <a:ext uri="{FF2B5EF4-FFF2-40B4-BE49-F238E27FC236}">
                <a16:creationId xmlns:a16="http://schemas.microsoft.com/office/drawing/2014/main" id="{FFA937BE-C687-E747-8AB3-0B68D7BA0759}"/>
              </a:ext>
            </a:extLst>
          </p:cNvPr>
          <p:cNvSpPr/>
          <p:nvPr/>
        </p:nvSpPr>
        <p:spPr>
          <a:xfrm rot="5400000">
            <a:off x="6662450" y="3568443"/>
            <a:ext cx="3956315" cy="828092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EVENT STORE / MESSAGE QUEUE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Forward Message">
            <a:extLst>
              <a:ext uri="{FF2B5EF4-FFF2-40B4-BE49-F238E27FC236}">
                <a16:creationId xmlns:a16="http://schemas.microsoft.com/office/drawing/2014/main" id="{7A9050D9-48AA-EA4E-A4B5-2ED9D2E3D3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7044" y="2280215"/>
            <a:ext cx="182808" cy="19027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Forward Message">
            <a:extLst>
              <a:ext uri="{FF2B5EF4-FFF2-40B4-BE49-F238E27FC236}">
                <a16:creationId xmlns:a16="http://schemas.microsoft.com/office/drawing/2014/main" id="{21B41A28-8D54-DF47-8916-F0EC22589B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3320" y="2917122"/>
            <a:ext cx="182808" cy="19027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모서리가 둥근 직사각형 166">
            <a:extLst>
              <a:ext uri="{FF2B5EF4-FFF2-40B4-BE49-F238E27FC236}">
                <a16:creationId xmlns:a16="http://schemas.microsoft.com/office/drawing/2014/main" id="{E84D8C46-A2D2-B745-91DC-89C934623410}"/>
              </a:ext>
            </a:extLst>
          </p:cNvPr>
          <p:cNvSpPr/>
          <p:nvPr/>
        </p:nvSpPr>
        <p:spPr>
          <a:xfrm>
            <a:off x="740532" y="1662032"/>
            <a:ext cx="8460940" cy="451043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0" name="그룹 167">
            <a:extLst>
              <a:ext uri="{FF2B5EF4-FFF2-40B4-BE49-F238E27FC236}">
                <a16:creationId xmlns:a16="http://schemas.microsoft.com/office/drawing/2014/main" id="{3F570105-58B1-EB44-A012-6CC733BACA5B}"/>
              </a:ext>
            </a:extLst>
          </p:cNvPr>
          <p:cNvGrpSpPr/>
          <p:nvPr/>
        </p:nvGrpSpPr>
        <p:grpSpPr>
          <a:xfrm>
            <a:off x="7098682" y="2833926"/>
            <a:ext cx="235274" cy="304613"/>
            <a:chOff x="11050588" y="1035050"/>
            <a:chExt cx="476250" cy="555626"/>
          </a:xfrm>
        </p:grpSpPr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AA27D88F-9DE0-4B4A-8D75-A4338F23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82573A06-353C-2A41-9962-CA0B38D8E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8474BEBE-452B-934A-8548-CAE07B8A6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B02F561-2888-A84F-B905-01ADDCC96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그룹 172">
            <a:extLst>
              <a:ext uri="{FF2B5EF4-FFF2-40B4-BE49-F238E27FC236}">
                <a16:creationId xmlns:a16="http://schemas.microsoft.com/office/drawing/2014/main" id="{4FA4734E-2CA6-D747-A37C-FDC38A88A50D}"/>
              </a:ext>
            </a:extLst>
          </p:cNvPr>
          <p:cNvGrpSpPr/>
          <p:nvPr/>
        </p:nvGrpSpPr>
        <p:grpSpPr>
          <a:xfrm>
            <a:off x="5990179" y="2715065"/>
            <a:ext cx="568443" cy="531486"/>
            <a:chOff x="7912546" y="1919288"/>
            <a:chExt cx="1504950" cy="1503363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247FC79F-3BF1-4D4B-8EB3-57BE00182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60">
              <a:extLst>
                <a:ext uri="{FF2B5EF4-FFF2-40B4-BE49-F238E27FC236}">
                  <a16:creationId xmlns:a16="http://schemas.microsoft.com/office/drawing/2014/main" id="{DC36CD88-31C6-1F45-9605-26FE91758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48" name="직선 연결선 426">
            <a:extLst>
              <a:ext uri="{FF2B5EF4-FFF2-40B4-BE49-F238E27FC236}">
                <a16:creationId xmlns:a16="http://schemas.microsoft.com/office/drawing/2014/main" id="{5C624392-5BD2-9F4C-87C9-DB5C94A68D83}"/>
              </a:ext>
            </a:extLst>
          </p:cNvPr>
          <p:cNvCxnSpPr/>
          <p:nvPr/>
        </p:nvCxnSpPr>
        <p:spPr>
          <a:xfrm flipH="1">
            <a:off x="6626209" y="2954275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176">
            <a:extLst>
              <a:ext uri="{FF2B5EF4-FFF2-40B4-BE49-F238E27FC236}">
                <a16:creationId xmlns:a16="http://schemas.microsoft.com/office/drawing/2014/main" id="{20E4EBA3-EA4B-6945-92DA-B1024670570A}"/>
              </a:ext>
            </a:extLst>
          </p:cNvPr>
          <p:cNvSpPr/>
          <p:nvPr/>
        </p:nvSpPr>
        <p:spPr>
          <a:xfrm>
            <a:off x="5961711" y="2644073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0" name="그룹 177">
            <a:extLst>
              <a:ext uri="{FF2B5EF4-FFF2-40B4-BE49-F238E27FC236}">
                <a16:creationId xmlns:a16="http://schemas.microsoft.com/office/drawing/2014/main" id="{4C6029DD-AD2D-5745-A0DC-AB66A8EAFE6D}"/>
              </a:ext>
            </a:extLst>
          </p:cNvPr>
          <p:cNvGrpSpPr/>
          <p:nvPr/>
        </p:nvGrpSpPr>
        <p:grpSpPr>
          <a:xfrm>
            <a:off x="7098682" y="3721833"/>
            <a:ext cx="235274" cy="304613"/>
            <a:chOff x="11050588" y="1035050"/>
            <a:chExt cx="476250" cy="555626"/>
          </a:xfrm>
        </p:grpSpPr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514EC527-E82D-5642-8F04-1FED9B226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440D8ED5-57AC-6146-8704-C7E62D150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E4A6B4B1-4F8A-E241-B4D5-AF0BAFAB4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7E484DEB-B903-704C-B9D0-6EB4987E4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" name="그룹 182">
            <a:extLst>
              <a:ext uri="{FF2B5EF4-FFF2-40B4-BE49-F238E27FC236}">
                <a16:creationId xmlns:a16="http://schemas.microsoft.com/office/drawing/2014/main" id="{289105CD-E9CE-1343-8BE2-D288543FD01F}"/>
              </a:ext>
            </a:extLst>
          </p:cNvPr>
          <p:cNvGrpSpPr/>
          <p:nvPr/>
        </p:nvGrpSpPr>
        <p:grpSpPr>
          <a:xfrm>
            <a:off x="5990179" y="3602972"/>
            <a:ext cx="568443" cy="531486"/>
            <a:chOff x="7912546" y="1919288"/>
            <a:chExt cx="1504950" cy="1503363"/>
          </a:xfrm>
        </p:grpSpPr>
        <p:sp>
          <p:nvSpPr>
            <p:cNvPr id="56" name="Oval 5">
              <a:extLst>
                <a:ext uri="{FF2B5EF4-FFF2-40B4-BE49-F238E27FC236}">
                  <a16:creationId xmlns:a16="http://schemas.microsoft.com/office/drawing/2014/main" id="{5C1F31FF-454E-EA42-AC00-65209C9EB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07B4F19B-637C-1548-989B-A5F38631E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8" name="직선 연결선 426">
            <a:extLst>
              <a:ext uri="{FF2B5EF4-FFF2-40B4-BE49-F238E27FC236}">
                <a16:creationId xmlns:a16="http://schemas.microsoft.com/office/drawing/2014/main" id="{1D4B7AB4-9CEE-444A-9B41-7C260C9EEC81}"/>
              </a:ext>
            </a:extLst>
          </p:cNvPr>
          <p:cNvCxnSpPr/>
          <p:nvPr/>
        </p:nvCxnSpPr>
        <p:spPr>
          <a:xfrm flipH="1">
            <a:off x="6626209" y="3842182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86">
            <a:extLst>
              <a:ext uri="{FF2B5EF4-FFF2-40B4-BE49-F238E27FC236}">
                <a16:creationId xmlns:a16="http://schemas.microsoft.com/office/drawing/2014/main" id="{C7CB37A1-4DCB-D84D-903C-4585C623D2AE}"/>
              </a:ext>
            </a:extLst>
          </p:cNvPr>
          <p:cNvSpPr/>
          <p:nvPr/>
        </p:nvSpPr>
        <p:spPr>
          <a:xfrm>
            <a:off x="5961711" y="3531980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B71768-4085-A64D-97FA-76ADFE5F5B2D}"/>
              </a:ext>
            </a:extLst>
          </p:cNvPr>
          <p:cNvSpPr txBox="1"/>
          <p:nvPr/>
        </p:nvSpPr>
        <p:spPr>
          <a:xfrm>
            <a:off x="6342740" y="2359913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D04D6F"/>
                </a:solidFill>
              </a:rPr>
              <a:t>account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grpSp>
        <p:nvGrpSpPr>
          <p:cNvPr id="61" name="그룹 188">
            <a:extLst>
              <a:ext uri="{FF2B5EF4-FFF2-40B4-BE49-F238E27FC236}">
                <a16:creationId xmlns:a16="http://schemas.microsoft.com/office/drawing/2014/main" id="{D0233C9C-3016-BE43-A17C-FAA7BDF69A18}"/>
              </a:ext>
            </a:extLst>
          </p:cNvPr>
          <p:cNvGrpSpPr/>
          <p:nvPr/>
        </p:nvGrpSpPr>
        <p:grpSpPr>
          <a:xfrm>
            <a:off x="7098682" y="4585929"/>
            <a:ext cx="235274" cy="304613"/>
            <a:chOff x="11050588" y="1035050"/>
            <a:chExt cx="476250" cy="555626"/>
          </a:xfrm>
        </p:grpSpPr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A8351C04-B42C-7944-BA56-D9A8E9882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34D1AA90-C414-1740-92DC-06046F1A5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">
              <a:extLst>
                <a:ext uri="{FF2B5EF4-FFF2-40B4-BE49-F238E27FC236}">
                  <a16:creationId xmlns:a16="http://schemas.microsoft.com/office/drawing/2014/main" id="{73D34D74-F830-9B4E-8044-468850302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BF5C0E26-3424-1A43-A82C-DE9BCEBBC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그룹 193">
            <a:extLst>
              <a:ext uri="{FF2B5EF4-FFF2-40B4-BE49-F238E27FC236}">
                <a16:creationId xmlns:a16="http://schemas.microsoft.com/office/drawing/2014/main" id="{E7BBA44A-18B6-A94A-9887-F6B1110A5DCA}"/>
              </a:ext>
            </a:extLst>
          </p:cNvPr>
          <p:cNvGrpSpPr/>
          <p:nvPr/>
        </p:nvGrpSpPr>
        <p:grpSpPr>
          <a:xfrm>
            <a:off x="5990179" y="4467068"/>
            <a:ext cx="568443" cy="531486"/>
            <a:chOff x="7912546" y="1919288"/>
            <a:chExt cx="1504950" cy="1503363"/>
          </a:xfrm>
        </p:grpSpPr>
        <p:sp>
          <p:nvSpPr>
            <p:cNvPr id="67" name="Oval 5">
              <a:extLst>
                <a:ext uri="{FF2B5EF4-FFF2-40B4-BE49-F238E27FC236}">
                  <a16:creationId xmlns:a16="http://schemas.microsoft.com/office/drawing/2014/main" id="{61D94895-7F0A-7649-BE9D-961EF403B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C4770135-FB39-1742-A11B-A38D904A8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69" name="직선 연결선 426">
            <a:extLst>
              <a:ext uri="{FF2B5EF4-FFF2-40B4-BE49-F238E27FC236}">
                <a16:creationId xmlns:a16="http://schemas.microsoft.com/office/drawing/2014/main" id="{96A4313B-088A-A34B-9C58-89B27BCA447D}"/>
              </a:ext>
            </a:extLst>
          </p:cNvPr>
          <p:cNvCxnSpPr/>
          <p:nvPr/>
        </p:nvCxnSpPr>
        <p:spPr>
          <a:xfrm flipH="1">
            <a:off x="6626209" y="4706278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197">
            <a:extLst>
              <a:ext uri="{FF2B5EF4-FFF2-40B4-BE49-F238E27FC236}">
                <a16:creationId xmlns:a16="http://schemas.microsoft.com/office/drawing/2014/main" id="{48E8FB33-1AAC-7042-B6ED-3B5062098B1B}"/>
              </a:ext>
            </a:extLst>
          </p:cNvPr>
          <p:cNvSpPr/>
          <p:nvPr/>
        </p:nvSpPr>
        <p:spPr>
          <a:xfrm>
            <a:off x="5961711" y="4396076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1" name="그룹 198">
            <a:extLst>
              <a:ext uri="{FF2B5EF4-FFF2-40B4-BE49-F238E27FC236}">
                <a16:creationId xmlns:a16="http://schemas.microsoft.com/office/drawing/2014/main" id="{B3411155-318F-1A4E-ADC8-1D0558E040DC}"/>
              </a:ext>
            </a:extLst>
          </p:cNvPr>
          <p:cNvGrpSpPr/>
          <p:nvPr/>
        </p:nvGrpSpPr>
        <p:grpSpPr>
          <a:xfrm>
            <a:off x="7098682" y="5450025"/>
            <a:ext cx="235274" cy="304613"/>
            <a:chOff x="11050588" y="1035050"/>
            <a:chExt cx="476250" cy="555626"/>
          </a:xfrm>
        </p:grpSpPr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6BA4889D-0492-BB4B-9C42-D0C376E8A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FBEC58FD-045E-F84A-8BD9-FB549268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">
              <a:extLst>
                <a:ext uri="{FF2B5EF4-FFF2-40B4-BE49-F238E27FC236}">
                  <a16:creationId xmlns:a16="http://schemas.microsoft.com/office/drawing/2014/main" id="{0B13BFB5-546F-A642-A0CA-8939A8D5A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D32C11C3-D583-C341-B2E4-A78BA0C85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203">
            <a:extLst>
              <a:ext uri="{FF2B5EF4-FFF2-40B4-BE49-F238E27FC236}">
                <a16:creationId xmlns:a16="http://schemas.microsoft.com/office/drawing/2014/main" id="{EC27CC44-3AF0-114E-A38D-153FAE371B7C}"/>
              </a:ext>
            </a:extLst>
          </p:cNvPr>
          <p:cNvGrpSpPr/>
          <p:nvPr/>
        </p:nvGrpSpPr>
        <p:grpSpPr>
          <a:xfrm>
            <a:off x="5990179" y="5331164"/>
            <a:ext cx="568443" cy="531486"/>
            <a:chOff x="7912546" y="1919288"/>
            <a:chExt cx="1504950" cy="1503363"/>
          </a:xfrm>
        </p:grpSpPr>
        <p:sp>
          <p:nvSpPr>
            <p:cNvPr id="77" name="Oval 5">
              <a:extLst>
                <a:ext uri="{FF2B5EF4-FFF2-40B4-BE49-F238E27FC236}">
                  <a16:creationId xmlns:a16="http://schemas.microsoft.com/office/drawing/2014/main" id="{A0ADAFEA-382B-F547-AF35-5157B84F2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0">
              <a:extLst>
                <a:ext uri="{FF2B5EF4-FFF2-40B4-BE49-F238E27FC236}">
                  <a16:creationId xmlns:a16="http://schemas.microsoft.com/office/drawing/2014/main" id="{7268B2BE-5020-1940-9581-68AF010D7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9" name="직선 연결선 426">
            <a:extLst>
              <a:ext uri="{FF2B5EF4-FFF2-40B4-BE49-F238E27FC236}">
                <a16:creationId xmlns:a16="http://schemas.microsoft.com/office/drawing/2014/main" id="{12CA8AC3-CD34-E24C-8612-69B96C1A1E08}"/>
              </a:ext>
            </a:extLst>
          </p:cNvPr>
          <p:cNvCxnSpPr/>
          <p:nvPr/>
        </p:nvCxnSpPr>
        <p:spPr>
          <a:xfrm flipH="1">
            <a:off x="6626209" y="5570374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207">
            <a:extLst>
              <a:ext uri="{FF2B5EF4-FFF2-40B4-BE49-F238E27FC236}">
                <a16:creationId xmlns:a16="http://schemas.microsoft.com/office/drawing/2014/main" id="{97D08E09-F211-2248-9168-F6A55E464223}"/>
              </a:ext>
            </a:extLst>
          </p:cNvPr>
          <p:cNvSpPr/>
          <p:nvPr/>
        </p:nvSpPr>
        <p:spPr>
          <a:xfrm>
            <a:off x="5961711" y="5260172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A0AFB6-7031-D341-82FB-2960FAA98587}"/>
              </a:ext>
            </a:extLst>
          </p:cNvPr>
          <p:cNvSpPr txBox="1"/>
          <p:nvPr/>
        </p:nvSpPr>
        <p:spPr>
          <a:xfrm>
            <a:off x="6449021" y="3260013"/>
            <a:ext cx="449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D04D6F"/>
                </a:solidFill>
              </a:rPr>
              <a:t>cart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F680D9-F366-C147-BED6-5040C1315A89}"/>
              </a:ext>
            </a:extLst>
          </p:cNvPr>
          <p:cNvSpPr txBox="1"/>
          <p:nvPr/>
        </p:nvSpPr>
        <p:spPr>
          <a:xfrm>
            <a:off x="6410032" y="4160113"/>
            <a:ext cx="559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D04D6F"/>
                </a:solidFill>
              </a:rPr>
              <a:t>order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A39CE0-1870-1643-B19B-646AC268AF7C}"/>
              </a:ext>
            </a:extLst>
          </p:cNvPr>
          <p:cNvSpPr txBox="1"/>
          <p:nvPr/>
        </p:nvSpPr>
        <p:spPr>
          <a:xfrm>
            <a:off x="6321152" y="4988205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D04D6F"/>
                </a:solidFill>
              </a:rPr>
              <a:t>payment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FD7EA5-5413-9346-9239-4071E165C1E3}"/>
              </a:ext>
            </a:extLst>
          </p:cNvPr>
          <p:cNvSpPr txBox="1"/>
          <p:nvPr/>
        </p:nvSpPr>
        <p:spPr>
          <a:xfrm>
            <a:off x="6313810" y="5882819"/>
            <a:ext cx="730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D04D6F"/>
                </a:solidFill>
              </a:rPr>
              <a:t>product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cxnSp>
        <p:nvCxnSpPr>
          <p:cNvPr id="85" name="직선 연결선 294">
            <a:extLst>
              <a:ext uri="{FF2B5EF4-FFF2-40B4-BE49-F238E27FC236}">
                <a16:creationId xmlns:a16="http://schemas.microsoft.com/office/drawing/2014/main" id="{1C69E00B-4DFF-A746-9C48-5C66788BA272}"/>
              </a:ext>
            </a:extLst>
          </p:cNvPr>
          <p:cNvCxnSpPr/>
          <p:nvPr/>
        </p:nvCxnSpPr>
        <p:spPr>
          <a:xfrm>
            <a:off x="5273758" y="2068009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294">
            <a:extLst>
              <a:ext uri="{FF2B5EF4-FFF2-40B4-BE49-F238E27FC236}">
                <a16:creationId xmlns:a16="http://schemas.microsoft.com/office/drawing/2014/main" id="{E2C9BF3E-A6FF-7148-9B97-EE066D4BA055}"/>
              </a:ext>
            </a:extLst>
          </p:cNvPr>
          <p:cNvCxnSpPr/>
          <p:nvPr/>
        </p:nvCxnSpPr>
        <p:spPr>
          <a:xfrm>
            <a:off x="5281799" y="2992325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294">
            <a:extLst>
              <a:ext uri="{FF2B5EF4-FFF2-40B4-BE49-F238E27FC236}">
                <a16:creationId xmlns:a16="http://schemas.microsoft.com/office/drawing/2014/main" id="{206F96F2-BB7D-4643-9B06-EAE670C91F0B}"/>
              </a:ext>
            </a:extLst>
          </p:cNvPr>
          <p:cNvCxnSpPr/>
          <p:nvPr/>
        </p:nvCxnSpPr>
        <p:spPr>
          <a:xfrm>
            <a:off x="5281799" y="3868715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294">
            <a:extLst>
              <a:ext uri="{FF2B5EF4-FFF2-40B4-BE49-F238E27FC236}">
                <a16:creationId xmlns:a16="http://schemas.microsoft.com/office/drawing/2014/main" id="{3328A8CA-8DB6-A640-8327-5121F26A3D19}"/>
              </a:ext>
            </a:extLst>
          </p:cNvPr>
          <p:cNvCxnSpPr/>
          <p:nvPr/>
        </p:nvCxnSpPr>
        <p:spPr>
          <a:xfrm>
            <a:off x="5281799" y="4744328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294">
            <a:extLst>
              <a:ext uri="{FF2B5EF4-FFF2-40B4-BE49-F238E27FC236}">
                <a16:creationId xmlns:a16="http://schemas.microsoft.com/office/drawing/2014/main" id="{6F986079-35D7-1143-955C-73516624C447}"/>
              </a:ext>
            </a:extLst>
          </p:cNvPr>
          <p:cNvCxnSpPr/>
          <p:nvPr/>
        </p:nvCxnSpPr>
        <p:spPr>
          <a:xfrm>
            <a:off x="5273758" y="5570783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217">
            <a:extLst>
              <a:ext uri="{FF2B5EF4-FFF2-40B4-BE49-F238E27FC236}">
                <a16:creationId xmlns:a16="http://schemas.microsoft.com/office/drawing/2014/main" id="{7B9CC518-C25E-DC4A-BA78-5815E2D4A45B}"/>
              </a:ext>
            </a:extLst>
          </p:cNvPr>
          <p:cNvCxnSpPr/>
          <p:nvPr/>
        </p:nvCxnSpPr>
        <p:spPr>
          <a:xfrm flipV="1">
            <a:off x="7428434" y="3858380"/>
            <a:ext cx="1001052" cy="1"/>
          </a:xfrm>
          <a:prstGeom prst="straightConnector1">
            <a:avLst/>
          </a:pr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orward Message">
            <a:extLst>
              <a:ext uri="{FF2B5EF4-FFF2-40B4-BE49-F238E27FC236}">
                <a16:creationId xmlns:a16="http://schemas.microsoft.com/office/drawing/2014/main" id="{B335D8DB-FF33-BB48-AC04-5A01D64A0B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3320" y="3792960"/>
            <a:ext cx="182808" cy="19027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2" name="직선 화살표 연결선 219">
            <a:extLst>
              <a:ext uri="{FF2B5EF4-FFF2-40B4-BE49-F238E27FC236}">
                <a16:creationId xmlns:a16="http://schemas.microsoft.com/office/drawing/2014/main" id="{19702B4E-E606-4C4F-887E-70396D7B6094}"/>
              </a:ext>
            </a:extLst>
          </p:cNvPr>
          <p:cNvCxnSpPr/>
          <p:nvPr/>
        </p:nvCxnSpPr>
        <p:spPr>
          <a:xfrm flipV="1">
            <a:off x="7412949" y="4729281"/>
            <a:ext cx="1001052" cy="1"/>
          </a:xfrm>
          <a:prstGeom prst="straightConnector1">
            <a:avLst/>
          </a:pr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orward Message">
            <a:extLst>
              <a:ext uri="{FF2B5EF4-FFF2-40B4-BE49-F238E27FC236}">
                <a16:creationId xmlns:a16="http://schemas.microsoft.com/office/drawing/2014/main" id="{F4BB86B2-4250-044A-9EE5-EC099E60A02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17835" y="4663861"/>
            <a:ext cx="182808" cy="19027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4" name="직선 화살표 연결선 221">
            <a:extLst>
              <a:ext uri="{FF2B5EF4-FFF2-40B4-BE49-F238E27FC236}">
                <a16:creationId xmlns:a16="http://schemas.microsoft.com/office/drawing/2014/main" id="{46C79C7F-F71C-AA4A-A557-A89E6A8EF50F}"/>
              </a:ext>
            </a:extLst>
          </p:cNvPr>
          <p:cNvCxnSpPr/>
          <p:nvPr/>
        </p:nvCxnSpPr>
        <p:spPr>
          <a:xfrm flipV="1">
            <a:off x="7401272" y="5268049"/>
            <a:ext cx="1023573" cy="322256"/>
          </a:xfrm>
          <a:prstGeom prst="straightConnector1">
            <a:avLst/>
          </a:pr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orward Message">
            <a:extLst>
              <a:ext uri="{FF2B5EF4-FFF2-40B4-BE49-F238E27FC236}">
                <a16:creationId xmlns:a16="http://schemas.microsoft.com/office/drawing/2014/main" id="{AF1A14CD-8A4A-2F45-9029-4877592681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13499" y="5378118"/>
            <a:ext cx="182808" cy="19027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6A692C-08E3-6F4F-B0DE-8A43D622999B}"/>
              </a:ext>
            </a:extLst>
          </p:cNvPr>
          <p:cNvSpPr txBox="1"/>
          <p:nvPr/>
        </p:nvSpPr>
        <p:spPr>
          <a:xfrm>
            <a:off x="3619637" y="4938026"/>
            <a:ext cx="373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solidFill>
                  <a:srgbClr val="D04D6F"/>
                </a:solidFill>
              </a:rPr>
              <a:t>bff</a:t>
            </a:r>
            <a:endParaRPr kumimoji="1" lang="ko-KR" altLang="en-US" sz="1200" dirty="0">
              <a:solidFill>
                <a:srgbClr val="D04D6F"/>
              </a:solidFill>
            </a:endParaRPr>
          </a:p>
        </p:txBody>
      </p:sp>
      <p:grpSp>
        <p:nvGrpSpPr>
          <p:cNvPr id="99" name="그룹 314">
            <a:extLst>
              <a:ext uri="{FF2B5EF4-FFF2-40B4-BE49-F238E27FC236}">
                <a16:creationId xmlns:a16="http://schemas.microsoft.com/office/drawing/2014/main" id="{779662E2-6E8B-C846-AC58-16D2A4183248}"/>
              </a:ext>
            </a:extLst>
          </p:cNvPr>
          <p:cNvGrpSpPr>
            <a:grpSpLocks noChangeAspect="1"/>
          </p:cNvGrpSpPr>
          <p:nvPr/>
        </p:nvGrpSpPr>
        <p:grpSpPr>
          <a:xfrm>
            <a:off x="1039619" y="3479202"/>
            <a:ext cx="1078405" cy="916873"/>
            <a:chOff x="3399036" y="581025"/>
            <a:chExt cx="752475" cy="639763"/>
          </a:xfrm>
        </p:grpSpPr>
        <p:sp>
          <p:nvSpPr>
            <p:cNvPr id="100" name="Freeform 38">
              <a:extLst>
                <a:ext uri="{FF2B5EF4-FFF2-40B4-BE49-F238E27FC236}">
                  <a16:creationId xmlns:a16="http://schemas.microsoft.com/office/drawing/2014/main" id="{865F5264-5B51-F945-84C2-5057A47B0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649" y="652463"/>
              <a:ext cx="488950" cy="290513"/>
            </a:xfrm>
            <a:custGeom>
              <a:avLst/>
              <a:gdLst>
                <a:gd name="T0" fmla="*/ 130 w 130"/>
                <a:gd name="T1" fmla="*/ 61 h 77"/>
                <a:gd name="T2" fmla="*/ 130 w 130"/>
                <a:gd name="T3" fmla="*/ 7 h 77"/>
                <a:gd name="T4" fmla="*/ 123 w 130"/>
                <a:gd name="T5" fmla="*/ 0 h 77"/>
                <a:gd name="T6" fmla="*/ 6 w 130"/>
                <a:gd name="T7" fmla="*/ 0 h 77"/>
                <a:gd name="T8" fmla="*/ 0 w 130"/>
                <a:gd name="T9" fmla="*/ 7 h 77"/>
                <a:gd name="T10" fmla="*/ 0 w 130"/>
                <a:gd name="T11" fmla="*/ 71 h 77"/>
                <a:gd name="T12" fmla="*/ 6 w 130"/>
                <a:gd name="T13" fmla="*/ 77 h 77"/>
                <a:gd name="T14" fmla="*/ 109 w 130"/>
                <a:gd name="T15" fmla="*/ 77 h 77"/>
                <a:gd name="T16" fmla="*/ 129 w 130"/>
                <a:gd name="T17" fmla="*/ 61 h 77"/>
                <a:gd name="T18" fmla="*/ 130 w 130"/>
                <a:gd name="T19" fmla="*/ 61 h 77"/>
                <a:gd name="T20" fmla="*/ 10 w 130"/>
                <a:gd name="T21" fmla="*/ 10 h 77"/>
                <a:gd name="T22" fmla="*/ 120 w 130"/>
                <a:gd name="T23" fmla="*/ 10 h 77"/>
                <a:gd name="T24" fmla="*/ 120 w 130"/>
                <a:gd name="T25" fmla="*/ 53 h 77"/>
                <a:gd name="T26" fmla="*/ 102 w 130"/>
                <a:gd name="T27" fmla="*/ 67 h 77"/>
                <a:gd name="T28" fmla="*/ 10 w 130"/>
                <a:gd name="T2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77">
                  <a:moveTo>
                    <a:pt x="130" y="61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3" y="77"/>
                    <a:pt x="6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1" y="68"/>
                    <a:pt x="120" y="61"/>
                    <a:pt x="129" y="61"/>
                  </a:cubicBezTo>
                  <a:lnTo>
                    <a:pt x="130" y="61"/>
                  </a:lnTo>
                  <a:close/>
                  <a:moveTo>
                    <a:pt x="10" y="10"/>
                  </a:moveTo>
                  <a:cubicBezTo>
                    <a:pt x="120" y="10"/>
                    <a:pt x="120" y="10"/>
                    <a:pt x="120" y="10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2" y="55"/>
                    <a:pt x="106" y="60"/>
                    <a:pt x="102" y="67"/>
                  </a:cubicBezTo>
                  <a:cubicBezTo>
                    <a:pt x="10" y="67"/>
                    <a:pt x="10" y="67"/>
                    <a:pt x="10" y="67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9">
              <a:extLst>
                <a:ext uri="{FF2B5EF4-FFF2-40B4-BE49-F238E27FC236}">
                  <a16:creationId xmlns:a16="http://schemas.microsoft.com/office/drawing/2014/main" id="{67BE45A1-5B86-9943-BCE8-7DCEAA25D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236" y="1033463"/>
              <a:ext cx="209550" cy="101600"/>
            </a:xfrm>
            <a:custGeom>
              <a:avLst/>
              <a:gdLst>
                <a:gd name="T0" fmla="*/ 54 w 56"/>
                <a:gd name="T1" fmla="*/ 11 h 27"/>
                <a:gd name="T2" fmla="*/ 43 w 56"/>
                <a:gd name="T3" fmla="*/ 1 h 27"/>
                <a:gd name="T4" fmla="*/ 41 w 56"/>
                <a:gd name="T5" fmla="*/ 0 h 27"/>
                <a:gd name="T6" fmla="*/ 15 w 56"/>
                <a:gd name="T7" fmla="*/ 0 h 27"/>
                <a:gd name="T8" fmla="*/ 13 w 56"/>
                <a:gd name="T9" fmla="*/ 1 h 27"/>
                <a:gd name="T10" fmla="*/ 2 w 56"/>
                <a:gd name="T11" fmla="*/ 11 h 27"/>
                <a:gd name="T12" fmla="*/ 2 w 56"/>
                <a:gd name="T13" fmla="*/ 11 h 27"/>
                <a:gd name="T14" fmla="*/ 0 w 56"/>
                <a:gd name="T15" fmla="*/ 18 h 27"/>
                <a:gd name="T16" fmla="*/ 0 w 56"/>
                <a:gd name="T17" fmla="*/ 22 h 27"/>
                <a:gd name="T18" fmla="*/ 9 w 56"/>
                <a:gd name="T19" fmla="*/ 27 h 27"/>
                <a:gd name="T20" fmla="*/ 47 w 56"/>
                <a:gd name="T21" fmla="*/ 27 h 27"/>
                <a:gd name="T22" fmla="*/ 56 w 56"/>
                <a:gd name="T23" fmla="*/ 22 h 27"/>
                <a:gd name="T24" fmla="*/ 56 w 56"/>
                <a:gd name="T25" fmla="*/ 18 h 27"/>
                <a:gd name="T26" fmla="*/ 54 w 56"/>
                <a:gd name="T27" fmla="*/ 11 h 27"/>
                <a:gd name="T28" fmla="*/ 48 w 56"/>
                <a:gd name="T29" fmla="*/ 19 h 27"/>
                <a:gd name="T30" fmla="*/ 48 w 56"/>
                <a:gd name="T31" fmla="*/ 19 h 27"/>
                <a:gd name="T32" fmla="*/ 47 w 56"/>
                <a:gd name="T33" fmla="*/ 19 h 27"/>
                <a:gd name="T34" fmla="*/ 9 w 56"/>
                <a:gd name="T35" fmla="*/ 19 h 27"/>
                <a:gd name="T36" fmla="*/ 8 w 56"/>
                <a:gd name="T37" fmla="*/ 19 h 27"/>
                <a:gd name="T38" fmla="*/ 8 w 56"/>
                <a:gd name="T39" fmla="*/ 19 h 27"/>
                <a:gd name="T40" fmla="*/ 8 w 56"/>
                <a:gd name="T41" fmla="*/ 18 h 27"/>
                <a:gd name="T42" fmla="*/ 8 w 56"/>
                <a:gd name="T43" fmla="*/ 17 h 27"/>
                <a:gd name="T44" fmla="*/ 8 w 56"/>
                <a:gd name="T45" fmla="*/ 17 h 27"/>
                <a:gd name="T46" fmla="*/ 17 w 56"/>
                <a:gd name="T47" fmla="*/ 8 h 27"/>
                <a:gd name="T48" fmla="*/ 39 w 56"/>
                <a:gd name="T49" fmla="*/ 8 h 27"/>
                <a:gd name="T50" fmla="*/ 48 w 56"/>
                <a:gd name="T51" fmla="*/ 17 h 27"/>
                <a:gd name="T52" fmla="*/ 48 w 56"/>
                <a:gd name="T53" fmla="*/ 18 h 27"/>
                <a:gd name="T54" fmla="*/ 48 w 56"/>
                <a:gd name="T55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7">
                  <a:moveTo>
                    <a:pt x="54" y="1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6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2" y="25"/>
                    <a:pt x="5" y="27"/>
                    <a:pt x="9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7"/>
                    <a:pt x="54" y="25"/>
                    <a:pt x="56" y="22"/>
                  </a:cubicBezTo>
                  <a:cubicBezTo>
                    <a:pt x="56" y="20"/>
                    <a:pt x="56" y="19"/>
                    <a:pt x="56" y="18"/>
                  </a:cubicBezTo>
                  <a:cubicBezTo>
                    <a:pt x="56" y="16"/>
                    <a:pt x="55" y="13"/>
                    <a:pt x="54" y="11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7" y="19"/>
                    <a:pt x="4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0">
              <a:extLst>
                <a:ext uri="{FF2B5EF4-FFF2-40B4-BE49-F238E27FC236}">
                  <a16:creationId xmlns:a16="http://schemas.microsoft.com/office/drawing/2014/main" id="{B987901F-C75F-7043-A2B3-A9EA83A9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23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1">
              <a:extLst>
                <a:ext uri="{FF2B5EF4-FFF2-40B4-BE49-F238E27FC236}">
                  <a16:creationId xmlns:a16="http://schemas.microsoft.com/office/drawing/2014/main" id="{9DE339F1-EA78-6C48-A1A5-6455A654E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78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2">
              <a:extLst>
                <a:ext uri="{FF2B5EF4-FFF2-40B4-BE49-F238E27FC236}">
                  <a16:creationId xmlns:a16="http://schemas.microsoft.com/office/drawing/2014/main" id="{D55023DB-1B38-204B-B525-D4BEC7AF4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036" y="581025"/>
              <a:ext cx="752475" cy="639763"/>
            </a:xfrm>
            <a:custGeom>
              <a:avLst/>
              <a:gdLst>
                <a:gd name="T0" fmla="*/ 186 w 200"/>
                <a:gd name="T1" fmla="*/ 132 h 170"/>
                <a:gd name="T2" fmla="*/ 179 w 200"/>
                <a:gd name="T3" fmla="*/ 126 h 170"/>
                <a:gd name="T4" fmla="*/ 184 w 200"/>
                <a:gd name="T5" fmla="*/ 111 h 170"/>
                <a:gd name="T6" fmla="*/ 177 w 200"/>
                <a:gd name="T7" fmla="*/ 92 h 170"/>
                <a:gd name="T8" fmla="*/ 168 w 200"/>
                <a:gd name="T9" fmla="*/ 87 h 170"/>
                <a:gd name="T10" fmla="*/ 168 w 200"/>
                <a:gd name="T11" fmla="*/ 9 h 170"/>
                <a:gd name="T12" fmla="*/ 158 w 200"/>
                <a:gd name="T13" fmla="*/ 0 h 170"/>
                <a:gd name="T14" fmla="*/ 10 w 200"/>
                <a:gd name="T15" fmla="*/ 0 h 170"/>
                <a:gd name="T16" fmla="*/ 0 w 200"/>
                <a:gd name="T17" fmla="*/ 9 h 170"/>
                <a:gd name="T18" fmla="*/ 0 w 200"/>
                <a:gd name="T19" fmla="*/ 107 h 170"/>
                <a:gd name="T20" fmla="*/ 10 w 200"/>
                <a:gd name="T21" fmla="*/ 116 h 170"/>
                <a:gd name="T22" fmla="*/ 77 w 200"/>
                <a:gd name="T23" fmla="*/ 116 h 170"/>
                <a:gd name="T24" fmla="*/ 103 w 200"/>
                <a:gd name="T25" fmla="*/ 116 h 170"/>
                <a:gd name="T26" fmla="*/ 114 w 200"/>
                <a:gd name="T27" fmla="*/ 116 h 170"/>
                <a:gd name="T28" fmla="*/ 134 w 200"/>
                <a:gd name="T29" fmla="*/ 116 h 170"/>
                <a:gd name="T30" fmla="*/ 138 w 200"/>
                <a:gd name="T31" fmla="*/ 125 h 170"/>
                <a:gd name="T32" fmla="*/ 131 w 200"/>
                <a:gd name="T33" fmla="*/ 132 h 170"/>
                <a:gd name="T34" fmla="*/ 117 w 200"/>
                <a:gd name="T35" fmla="*/ 166 h 170"/>
                <a:gd name="T36" fmla="*/ 118 w 200"/>
                <a:gd name="T37" fmla="*/ 169 h 170"/>
                <a:gd name="T38" fmla="*/ 121 w 200"/>
                <a:gd name="T39" fmla="*/ 170 h 170"/>
                <a:gd name="T40" fmla="*/ 196 w 200"/>
                <a:gd name="T41" fmla="*/ 170 h 170"/>
                <a:gd name="T42" fmla="*/ 199 w 200"/>
                <a:gd name="T43" fmla="*/ 169 h 170"/>
                <a:gd name="T44" fmla="*/ 200 w 200"/>
                <a:gd name="T45" fmla="*/ 166 h 170"/>
                <a:gd name="T46" fmla="*/ 186 w 200"/>
                <a:gd name="T47" fmla="*/ 132 h 170"/>
                <a:gd name="T48" fmla="*/ 175 w 200"/>
                <a:gd name="T49" fmla="*/ 110 h 170"/>
                <a:gd name="T50" fmla="*/ 159 w 200"/>
                <a:gd name="T51" fmla="*/ 126 h 170"/>
                <a:gd name="T52" fmla="*/ 143 w 200"/>
                <a:gd name="T53" fmla="*/ 110 h 170"/>
                <a:gd name="T54" fmla="*/ 159 w 200"/>
                <a:gd name="T55" fmla="*/ 94 h 170"/>
                <a:gd name="T56" fmla="*/ 175 w 200"/>
                <a:gd name="T57" fmla="*/ 110 h 170"/>
                <a:gd name="T58" fmla="*/ 134 w 200"/>
                <a:gd name="T59" fmla="*/ 104 h 170"/>
                <a:gd name="T60" fmla="*/ 19 w 200"/>
                <a:gd name="T61" fmla="*/ 104 h 170"/>
                <a:gd name="T62" fmla="*/ 11 w 200"/>
                <a:gd name="T63" fmla="*/ 97 h 170"/>
                <a:gd name="T64" fmla="*/ 11 w 200"/>
                <a:gd name="T65" fmla="*/ 19 h 170"/>
                <a:gd name="T66" fmla="*/ 19 w 200"/>
                <a:gd name="T67" fmla="*/ 11 h 170"/>
                <a:gd name="T68" fmla="*/ 151 w 200"/>
                <a:gd name="T69" fmla="*/ 11 h 170"/>
                <a:gd name="T70" fmla="*/ 159 w 200"/>
                <a:gd name="T71" fmla="*/ 19 h 170"/>
                <a:gd name="T72" fmla="*/ 159 w 200"/>
                <a:gd name="T73" fmla="*/ 85 h 170"/>
                <a:gd name="T74" fmla="*/ 158 w 200"/>
                <a:gd name="T75" fmla="*/ 85 h 170"/>
                <a:gd name="T76" fmla="*/ 134 w 200"/>
                <a:gd name="T77" fmla="*/ 104 h 170"/>
                <a:gd name="T78" fmla="*/ 126 w 200"/>
                <a:gd name="T79" fmla="*/ 162 h 170"/>
                <a:gd name="T80" fmla="*/ 137 w 200"/>
                <a:gd name="T81" fmla="*/ 137 h 170"/>
                <a:gd name="T82" fmla="*/ 143 w 200"/>
                <a:gd name="T83" fmla="*/ 131 h 170"/>
                <a:gd name="T84" fmla="*/ 145 w 200"/>
                <a:gd name="T85" fmla="*/ 130 h 170"/>
                <a:gd name="T86" fmla="*/ 158 w 200"/>
                <a:gd name="T87" fmla="*/ 134 h 170"/>
                <a:gd name="T88" fmla="*/ 172 w 200"/>
                <a:gd name="T89" fmla="*/ 130 h 170"/>
                <a:gd name="T90" fmla="*/ 173 w 200"/>
                <a:gd name="T91" fmla="*/ 131 h 170"/>
                <a:gd name="T92" fmla="*/ 180 w 200"/>
                <a:gd name="T93" fmla="*/ 137 h 170"/>
                <a:gd name="T94" fmla="*/ 191 w 200"/>
                <a:gd name="T95" fmla="*/ 162 h 170"/>
                <a:gd name="T96" fmla="*/ 126 w 200"/>
                <a:gd name="T97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" h="170">
                  <a:moveTo>
                    <a:pt x="186" y="132"/>
                  </a:moveTo>
                  <a:cubicBezTo>
                    <a:pt x="184" y="130"/>
                    <a:pt x="182" y="127"/>
                    <a:pt x="179" y="126"/>
                  </a:cubicBezTo>
                  <a:cubicBezTo>
                    <a:pt x="182" y="121"/>
                    <a:pt x="184" y="116"/>
                    <a:pt x="184" y="111"/>
                  </a:cubicBezTo>
                  <a:cubicBezTo>
                    <a:pt x="184" y="103"/>
                    <a:pt x="181" y="97"/>
                    <a:pt x="177" y="92"/>
                  </a:cubicBezTo>
                  <a:cubicBezTo>
                    <a:pt x="174" y="90"/>
                    <a:pt x="171" y="88"/>
                    <a:pt x="168" y="87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4"/>
                    <a:pt x="163" y="0"/>
                    <a:pt x="15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20"/>
                    <a:pt x="136" y="123"/>
                    <a:pt x="138" y="125"/>
                  </a:cubicBezTo>
                  <a:cubicBezTo>
                    <a:pt x="135" y="127"/>
                    <a:pt x="133" y="130"/>
                    <a:pt x="131" y="132"/>
                  </a:cubicBezTo>
                  <a:cubicBezTo>
                    <a:pt x="123" y="141"/>
                    <a:pt x="118" y="153"/>
                    <a:pt x="117" y="166"/>
                  </a:cubicBezTo>
                  <a:cubicBezTo>
                    <a:pt x="117" y="167"/>
                    <a:pt x="117" y="168"/>
                    <a:pt x="118" y="169"/>
                  </a:cubicBezTo>
                  <a:cubicBezTo>
                    <a:pt x="119" y="170"/>
                    <a:pt x="120" y="170"/>
                    <a:pt x="121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7" y="170"/>
                    <a:pt x="198" y="170"/>
                    <a:pt x="199" y="169"/>
                  </a:cubicBezTo>
                  <a:cubicBezTo>
                    <a:pt x="200" y="168"/>
                    <a:pt x="200" y="167"/>
                    <a:pt x="200" y="166"/>
                  </a:cubicBezTo>
                  <a:cubicBezTo>
                    <a:pt x="199" y="153"/>
                    <a:pt x="194" y="141"/>
                    <a:pt x="186" y="132"/>
                  </a:cubicBezTo>
                  <a:close/>
                  <a:moveTo>
                    <a:pt x="175" y="110"/>
                  </a:moveTo>
                  <a:cubicBezTo>
                    <a:pt x="175" y="119"/>
                    <a:pt x="167" y="126"/>
                    <a:pt x="159" y="126"/>
                  </a:cubicBezTo>
                  <a:cubicBezTo>
                    <a:pt x="150" y="126"/>
                    <a:pt x="143" y="119"/>
                    <a:pt x="143" y="110"/>
                  </a:cubicBezTo>
                  <a:cubicBezTo>
                    <a:pt x="143" y="101"/>
                    <a:pt x="150" y="94"/>
                    <a:pt x="159" y="94"/>
                  </a:cubicBezTo>
                  <a:cubicBezTo>
                    <a:pt x="167" y="94"/>
                    <a:pt x="175" y="101"/>
                    <a:pt x="175" y="110"/>
                  </a:cubicBezTo>
                  <a:close/>
                  <a:moveTo>
                    <a:pt x="134" y="104"/>
                  </a:moveTo>
                  <a:cubicBezTo>
                    <a:pt x="19" y="104"/>
                    <a:pt x="19" y="104"/>
                    <a:pt x="19" y="104"/>
                  </a:cubicBezTo>
                  <a:cubicBezTo>
                    <a:pt x="15" y="104"/>
                    <a:pt x="11" y="101"/>
                    <a:pt x="11" y="9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5" y="11"/>
                    <a:pt x="19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5" y="11"/>
                    <a:pt x="159" y="15"/>
                    <a:pt x="159" y="19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46" y="85"/>
                    <a:pt x="136" y="93"/>
                    <a:pt x="134" y="104"/>
                  </a:cubicBezTo>
                  <a:close/>
                  <a:moveTo>
                    <a:pt x="126" y="162"/>
                  </a:moveTo>
                  <a:cubicBezTo>
                    <a:pt x="127" y="152"/>
                    <a:pt x="131" y="144"/>
                    <a:pt x="137" y="137"/>
                  </a:cubicBezTo>
                  <a:cubicBezTo>
                    <a:pt x="139" y="135"/>
                    <a:pt x="141" y="133"/>
                    <a:pt x="143" y="131"/>
                  </a:cubicBezTo>
                  <a:cubicBezTo>
                    <a:pt x="144" y="131"/>
                    <a:pt x="145" y="130"/>
                    <a:pt x="145" y="130"/>
                  </a:cubicBezTo>
                  <a:cubicBezTo>
                    <a:pt x="149" y="133"/>
                    <a:pt x="153" y="134"/>
                    <a:pt x="158" y="134"/>
                  </a:cubicBezTo>
                  <a:cubicBezTo>
                    <a:pt x="163" y="134"/>
                    <a:pt x="168" y="133"/>
                    <a:pt x="172" y="130"/>
                  </a:cubicBezTo>
                  <a:cubicBezTo>
                    <a:pt x="172" y="130"/>
                    <a:pt x="173" y="131"/>
                    <a:pt x="173" y="131"/>
                  </a:cubicBezTo>
                  <a:cubicBezTo>
                    <a:pt x="176" y="133"/>
                    <a:pt x="178" y="135"/>
                    <a:pt x="180" y="137"/>
                  </a:cubicBezTo>
                  <a:cubicBezTo>
                    <a:pt x="186" y="144"/>
                    <a:pt x="190" y="152"/>
                    <a:pt x="191" y="162"/>
                  </a:cubicBezTo>
                  <a:lnTo>
                    <a:pt x="126" y="16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5" name="그룹 320">
            <a:extLst>
              <a:ext uri="{FF2B5EF4-FFF2-40B4-BE49-F238E27FC236}">
                <a16:creationId xmlns:a16="http://schemas.microsoft.com/office/drawing/2014/main" id="{3902DBFE-6191-2546-91C1-4783195844AD}"/>
              </a:ext>
            </a:extLst>
          </p:cNvPr>
          <p:cNvGrpSpPr>
            <a:grpSpLocks noChangeAspect="1"/>
          </p:cNvGrpSpPr>
          <p:nvPr/>
        </p:nvGrpSpPr>
        <p:grpSpPr>
          <a:xfrm>
            <a:off x="2216696" y="3282463"/>
            <a:ext cx="930549" cy="1098394"/>
            <a:chOff x="1117274" y="3638396"/>
            <a:chExt cx="577183" cy="681291"/>
          </a:xfrm>
        </p:grpSpPr>
        <p:sp>
          <p:nvSpPr>
            <p:cNvPr id="106" name="Freeform 696">
              <a:extLst>
                <a:ext uri="{FF2B5EF4-FFF2-40B4-BE49-F238E27FC236}">
                  <a16:creationId xmlns:a16="http://schemas.microsoft.com/office/drawing/2014/main" id="{FE58EAAC-5395-2F4F-B345-0C33DCA788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AA29BAB-12F9-9A49-8F3D-9760C9EE38CA}"/>
                </a:ext>
              </a:extLst>
            </p:cNvPr>
            <p:cNvSpPr txBox="1"/>
            <p:nvPr/>
          </p:nvSpPr>
          <p:spPr>
            <a:xfrm>
              <a:off x="1117274" y="3638396"/>
              <a:ext cx="427978" cy="17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E4BFDC0-0F20-B644-BCAB-5BDED0319CEF}"/>
                </a:ext>
              </a:extLst>
            </p:cNvPr>
            <p:cNvSpPr txBox="1"/>
            <p:nvPr/>
          </p:nvSpPr>
          <p:spPr>
            <a:xfrm>
              <a:off x="1208732" y="4147875"/>
              <a:ext cx="485725" cy="17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09597F3-C0DC-DD4D-A68F-9CB747A08BFB}"/>
              </a:ext>
            </a:extLst>
          </p:cNvPr>
          <p:cNvGrpSpPr/>
          <p:nvPr/>
        </p:nvGrpSpPr>
        <p:grpSpPr>
          <a:xfrm>
            <a:off x="3892973" y="4230869"/>
            <a:ext cx="438855" cy="616761"/>
            <a:chOff x="3141286" y="5100669"/>
            <a:chExt cx="543740" cy="647713"/>
          </a:xfrm>
        </p:grpSpPr>
        <p:grpSp>
          <p:nvGrpSpPr>
            <p:cNvPr id="111" name="그룹 69">
              <a:extLst>
                <a:ext uri="{FF2B5EF4-FFF2-40B4-BE49-F238E27FC236}">
                  <a16:creationId xmlns:a16="http://schemas.microsoft.com/office/drawing/2014/main" id="{95F51B5A-4F14-FB4E-A162-1A889574F5E9}"/>
                </a:ext>
              </a:extLst>
            </p:cNvPr>
            <p:cNvGrpSpPr/>
            <p:nvPr/>
          </p:nvGrpSpPr>
          <p:grpSpPr>
            <a:xfrm>
              <a:off x="3242419" y="5100669"/>
              <a:ext cx="437369" cy="428984"/>
              <a:chOff x="11050588" y="1035050"/>
              <a:chExt cx="476250" cy="555626"/>
            </a:xfrm>
          </p:grpSpPr>
          <p:sp>
            <p:nvSpPr>
              <p:cNvPr id="113" name="Freeform 25">
                <a:extLst>
                  <a:ext uri="{FF2B5EF4-FFF2-40B4-BE49-F238E27FC236}">
                    <a16:creationId xmlns:a16="http://schemas.microsoft.com/office/drawing/2014/main" id="{25229F4C-3EE5-0440-AA9D-0FE1A29C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177925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FB2274D9-3F31-F24A-8506-054793D51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430338"/>
                <a:ext cx="476250" cy="160338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1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1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27">
                <a:extLst>
                  <a:ext uri="{FF2B5EF4-FFF2-40B4-BE49-F238E27FC236}">
                    <a16:creationId xmlns:a16="http://schemas.microsoft.com/office/drawing/2014/main" id="{2CE8BDEA-7F45-B044-A8F3-321BE3ABE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304925"/>
                <a:ext cx="476250" cy="142875"/>
              </a:xfrm>
              <a:custGeom>
                <a:avLst/>
                <a:gdLst>
                  <a:gd name="T0" fmla="*/ 70 w 127"/>
                  <a:gd name="T1" fmla="*/ 12 h 38"/>
                  <a:gd name="T2" fmla="*/ 63 w 127"/>
                  <a:gd name="T3" fmla="*/ 13 h 38"/>
                  <a:gd name="T4" fmla="*/ 57 w 127"/>
                  <a:gd name="T5" fmla="*/ 12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3 h 38"/>
                  <a:gd name="T12" fmla="*/ 63 w 127"/>
                  <a:gd name="T13" fmla="*/ 38 h 38"/>
                  <a:gd name="T14" fmla="*/ 127 w 127"/>
                  <a:gd name="T15" fmla="*/ 23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2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2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3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28">
                <a:extLst>
                  <a:ext uri="{FF2B5EF4-FFF2-40B4-BE49-F238E27FC236}">
                    <a16:creationId xmlns:a16="http://schemas.microsoft.com/office/drawing/2014/main" id="{CA3C6D93-DF1E-B748-8EE1-7AE55636D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035050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E9F25F-C2AE-9C43-B28B-CDDB396E4E84}"/>
                </a:ext>
              </a:extLst>
            </p:cNvPr>
            <p:cNvSpPr txBox="1"/>
            <p:nvPr/>
          </p:nvSpPr>
          <p:spPr>
            <a:xfrm>
              <a:off x="3141286" y="5517550"/>
              <a:ext cx="54374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Session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117" name="직선 연결선 426">
            <a:extLst>
              <a:ext uri="{FF2B5EF4-FFF2-40B4-BE49-F238E27FC236}">
                <a16:creationId xmlns:a16="http://schemas.microsoft.com/office/drawing/2014/main" id="{FF43783B-D6A7-D844-AF2C-EF56311B8B86}"/>
              </a:ext>
            </a:extLst>
          </p:cNvPr>
          <p:cNvCxnSpPr>
            <a:cxnSpLocks/>
          </p:cNvCxnSpPr>
          <p:nvPr/>
        </p:nvCxnSpPr>
        <p:spPr>
          <a:xfrm flipV="1">
            <a:off x="4091713" y="3841661"/>
            <a:ext cx="0" cy="307934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62">
            <a:extLst>
              <a:ext uri="{FF2B5EF4-FFF2-40B4-BE49-F238E27FC236}">
                <a16:creationId xmlns:a16="http://schemas.microsoft.com/office/drawing/2014/main" id="{330527FE-CCE8-EC4D-A6D3-1A62B4DEA309}"/>
              </a:ext>
            </a:extLst>
          </p:cNvPr>
          <p:cNvSpPr/>
          <p:nvPr/>
        </p:nvSpPr>
        <p:spPr>
          <a:xfrm>
            <a:off x="3288349" y="2996952"/>
            <a:ext cx="1120178" cy="19026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9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1" grpId="0" animBg="1"/>
      <p:bldP spid="93" grpId="0" animBg="1"/>
      <p:bldP spid="9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마이크로 서비스 내부의 아키텍처와 상호 연계 대상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아키텍처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en-US" dirty="0"/>
              <a:t>실습 개요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직사각형 210">
            <a:extLst>
              <a:ext uri="{FF2B5EF4-FFF2-40B4-BE49-F238E27FC236}">
                <a16:creationId xmlns:a16="http://schemas.microsoft.com/office/drawing/2014/main" id="{18CA643F-5F31-2D45-B124-F425639B8538}"/>
              </a:ext>
            </a:extLst>
          </p:cNvPr>
          <p:cNvSpPr>
            <a:spLocks/>
          </p:cNvSpPr>
          <p:nvPr/>
        </p:nvSpPr>
        <p:spPr>
          <a:xfrm>
            <a:off x="1937229" y="2191202"/>
            <a:ext cx="2886809" cy="20250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212">
            <a:extLst>
              <a:ext uri="{FF2B5EF4-FFF2-40B4-BE49-F238E27FC236}">
                <a16:creationId xmlns:a16="http://schemas.microsoft.com/office/drawing/2014/main" id="{3AAEC3E7-F07C-CE45-909F-E359C1819C80}"/>
              </a:ext>
            </a:extLst>
          </p:cNvPr>
          <p:cNvSpPr>
            <a:spLocks/>
          </p:cNvSpPr>
          <p:nvPr/>
        </p:nvSpPr>
        <p:spPr>
          <a:xfrm>
            <a:off x="5545317" y="2206774"/>
            <a:ext cx="2995409" cy="267526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214">
            <a:extLst>
              <a:ext uri="{FF2B5EF4-FFF2-40B4-BE49-F238E27FC236}">
                <a16:creationId xmlns:a16="http://schemas.microsoft.com/office/drawing/2014/main" id="{E4DA5711-6058-4C4D-B1DC-8F7EF98150E2}"/>
              </a:ext>
            </a:extLst>
          </p:cNvPr>
          <p:cNvCxnSpPr/>
          <p:nvPr/>
        </p:nvCxnSpPr>
        <p:spPr>
          <a:xfrm>
            <a:off x="2552155" y="2180415"/>
            <a:ext cx="4625" cy="2016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215">
            <a:extLst>
              <a:ext uri="{FF2B5EF4-FFF2-40B4-BE49-F238E27FC236}">
                <a16:creationId xmlns:a16="http://schemas.microsoft.com/office/drawing/2014/main" id="{731B5343-B388-1044-B22E-CF073F17B31B}"/>
              </a:ext>
            </a:extLst>
          </p:cNvPr>
          <p:cNvGrpSpPr>
            <a:grpSpLocks noChangeAspect="1"/>
          </p:cNvGrpSpPr>
          <p:nvPr/>
        </p:nvGrpSpPr>
        <p:grpSpPr>
          <a:xfrm>
            <a:off x="3046691" y="1796892"/>
            <a:ext cx="669128" cy="784616"/>
            <a:chOff x="3440832" y="2247302"/>
            <a:chExt cx="762127" cy="893666"/>
          </a:xfrm>
        </p:grpSpPr>
        <p:sp>
          <p:nvSpPr>
            <p:cNvPr id="12" name="Freeform 154">
              <a:extLst>
                <a:ext uri="{FF2B5EF4-FFF2-40B4-BE49-F238E27FC236}">
                  <a16:creationId xmlns:a16="http://schemas.microsoft.com/office/drawing/2014/main" id="{6391EE04-B7D6-AF4F-B2ED-C2F5E751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832" y="2247302"/>
              <a:ext cx="762127" cy="893666"/>
            </a:xfrm>
            <a:custGeom>
              <a:avLst/>
              <a:gdLst>
                <a:gd name="T0" fmla="*/ 306 w 320"/>
                <a:gd name="T1" fmla="*/ 83 h 376"/>
                <a:gd name="T2" fmla="*/ 176 w 320"/>
                <a:gd name="T3" fmla="*/ 5 h 376"/>
                <a:gd name="T4" fmla="*/ 145 w 320"/>
                <a:gd name="T5" fmla="*/ 5 h 376"/>
                <a:gd name="T6" fmla="*/ 15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5 w 320"/>
                <a:gd name="T13" fmla="*/ 291 h 376"/>
                <a:gd name="T14" fmla="*/ 145 w 320"/>
                <a:gd name="T15" fmla="*/ 369 h 376"/>
                <a:gd name="T16" fmla="*/ 176 w 320"/>
                <a:gd name="T17" fmla="*/ 369 h 376"/>
                <a:gd name="T18" fmla="*/ 306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6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6" y="83"/>
                  </a:moveTo>
                  <a:cubicBezTo>
                    <a:pt x="176" y="5"/>
                    <a:pt x="176" y="5"/>
                    <a:pt x="176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6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6" y="285"/>
                    <a:pt x="15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9" y="376"/>
                    <a:pt x="170" y="372"/>
                    <a:pt x="176" y="369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15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5" y="89"/>
                    <a:pt x="306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3" name="그룹 217">
              <a:extLst>
                <a:ext uri="{FF2B5EF4-FFF2-40B4-BE49-F238E27FC236}">
                  <a16:creationId xmlns:a16="http://schemas.microsoft.com/office/drawing/2014/main" id="{21552AFE-58EF-4A4E-857C-637688C1DA51}"/>
                </a:ext>
              </a:extLst>
            </p:cNvPr>
            <p:cNvGrpSpPr/>
            <p:nvPr/>
          </p:nvGrpSpPr>
          <p:grpSpPr>
            <a:xfrm>
              <a:off x="3620852" y="2479491"/>
              <a:ext cx="416714" cy="413697"/>
              <a:chOff x="7910513" y="2382838"/>
              <a:chExt cx="658820" cy="654050"/>
            </a:xfrm>
          </p:grpSpPr>
          <p:sp>
            <p:nvSpPr>
              <p:cNvPr id="14" name="Freeform 192">
                <a:extLst>
                  <a:ext uri="{FF2B5EF4-FFF2-40B4-BE49-F238E27FC236}">
                    <a16:creationId xmlns:a16="http://schemas.microsoft.com/office/drawing/2014/main" id="{97FC126F-8935-F24C-9850-B5231D7DB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6750" y="2705101"/>
                <a:ext cx="106363" cy="153988"/>
              </a:xfrm>
              <a:custGeom>
                <a:avLst/>
                <a:gdLst>
                  <a:gd name="T0" fmla="*/ 2 w 28"/>
                  <a:gd name="T1" fmla="*/ 40 h 41"/>
                  <a:gd name="T2" fmla="*/ 4 w 28"/>
                  <a:gd name="T3" fmla="*/ 41 h 41"/>
                  <a:gd name="T4" fmla="*/ 6 w 28"/>
                  <a:gd name="T5" fmla="*/ 40 h 41"/>
                  <a:gd name="T6" fmla="*/ 27 w 28"/>
                  <a:gd name="T7" fmla="*/ 23 h 41"/>
                  <a:gd name="T8" fmla="*/ 28 w 28"/>
                  <a:gd name="T9" fmla="*/ 21 h 41"/>
                  <a:gd name="T10" fmla="*/ 27 w 28"/>
                  <a:gd name="T11" fmla="*/ 18 h 41"/>
                  <a:gd name="T12" fmla="*/ 6 w 28"/>
                  <a:gd name="T13" fmla="*/ 1 h 41"/>
                  <a:gd name="T14" fmla="*/ 2 w 28"/>
                  <a:gd name="T15" fmla="*/ 2 h 41"/>
                  <a:gd name="T16" fmla="*/ 2 w 28"/>
                  <a:gd name="T17" fmla="*/ 6 h 41"/>
                  <a:gd name="T18" fmla="*/ 19 w 28"/>
                  <a:gd name="T19" fmla="*/ 21 h 41"/>
                  <a:gd name="T20" fmla="*/ 2 w 28"/>
                  <a:gd name="T21" fmla="*/ 35 h 41"/>
                  <a:gd name="T22" fmla="*/ 2 w 28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1">
                    <a:moveTo>
                      <a:pt x="2" y="40"/>
                    </a:moveTo>
                    <a:cubicBezTo>
                      <a:pt x="2" y="41"/>
                      <a:pt x="3" y="41"/>
                      <a:pt x="4" y="41"/>
                    </a:cubicBezTo>
                    <a:cubicBezTo>
                      <a:pt x="5" y="41"/>
                      <a:pt x="6" y="41"/>
                      <a:pt x="6" y="4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8" y="22"/>
                      <a:pt x="28" y="21"/>
                    </a:cubicBezTo>
                    <a:cubicBezTo>
                      <a:pt x="28" y="20"/>
                      <a:pt x="27" y="19"/>
                      <a:pt x="27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0" y="38"/>
                      <a:pt x="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93">
                <a:extLst>
                  <a:ext uri="{FF2B5EF4-FFF2-40B4-BE49-F238E27FC236}">
                    <a16:creationId xmlns:a16="http://schemas.microsoft.com/office/drawing/2014/main" id="{1A7BF598-CB6F-374F-A514-26808151C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313" y="2705101"/>
                <a:ext cx="101600" cy="153988"/>
              </a:xfrm>
              <a:custGeom>
                <a:avLst/>
                <a:gdLst>
                  <a:gd name="T0" fmla="*/ 21 w 27"/>
                  <a:gd name="T1" fmla="*/ 40 h 41"/>
                  <a:gd name="T2" fmla="*/ 23 w 27"/>
                  <a:gd name="T3" fmla="*/ 41 h 41"/>
                  <a:gd name="T4" fmla="*/ 26 w 27"/>
                  <a:gd name="T5" fmla="*/ 40 h 41"/>
                  <a:gd name="T6" fmla="*/ 25 w 27"/>
                  <a:gd name="T7" fmla="*/ 35 h 41"/>
                  <a:gd name="T8" fmla="*/ 8 w 27"/>
                  <a:gd name="T9" fmla="*/ 21 h 41"/>
                  <a:gd name="T10" fmla="*/ 25 w 27"/>
                  <a:gd name="T11" fmla="*/ 6 h 41"/>
                  <a:gd name="T12" fmla="*/ 26 w 27"/>
                  <a:gd name="T13" fmla="*/ 2 h 41"/>
                  <a:gd name="T14" fmla="*/ 21 w 27"/>
                  <a:gd name="T15" fmla="*/ 1 h 41"/>
                  <a:gd name="T16" fmla="*/ 1 w 27"/>
                  <a:gd name="T17" fmla="*/ 18 h 41"/>
                  <a:gd name="T18" fmla="*/ 0 w 27"/>
                  <a:gd name="T19" fmla="*/ 21 h 41"/>
                  <a:gd name="T20" fmla="*/ 1 w 27"/>
                  <a:gd name="T21" fmla="*/ 23 h 41"/>
                  <a:gd name="T22" fmla="*/ 21 w 27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41">
                    <a:moveTo>
                      <a:pt x="21" y="40"/>
                    </a:moveTo>
                    <a:cubicBezTo>
                      <a:pt x="22" y="41"/>
                      <a:pt x="22" y="41"/>
                      <a:pt x="23" y="41"/>
                    </a:cubicBezTo>
                    <a:cubicBezTo>
                      <a:pt x="24" y="41"/>
                      <a:pt x="25" y="41"/>
                      <a:pt x="26" y="40"/>
                    </a:cubicBezTo>
                    <a:cubicBezTo>
                      <a:pt x="27" y="38"/>
                      <a:pt x="27" y="36"/>
                      <a:pt x="25" y="35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5"/>
                      <a:pt x="27" y="3"/>
                      <a:pt x="26" y="2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lnTo>
                      <a:pt x="21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94">
                <a:extLst>
                  <a:ext uri="{FF2B5EF4-FFF2-40B4-BE49-F238E27FC236}">
                    <a16:creationId xmlns:a16="http://schemas.microsoft.com/office/drawing/2014/main" id="{FE44B0C7-6766-DA42-98DB-572F6210B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5150" y="2679701"/>
                <a:ext cx="106363" cy="206375"/>
              </a:xfrm>
              <a:custGeom>
                <a:avLst/>
                <a:gdLst>
                  <a:gd name="T0" fmla="*/ 3 w 28"/>
                  <a:gd name="T1" fmla="*/ 54 h 55"/>
                  <a:gd name="T2" fmla="*/ 4 w 28"/>
                  <a:gd name="T3" fmla="*/ 55 h 55"/>
                  <a:gd name="T4" fmla="*/ 7 w 28"/>
                  <a:gd name="T5" fmla="*/ 53 h 55"/>
                  <a:gd name="T6" fmla="*/ 27 w 28"/>
                  <a:gd name="T7" fmla="*/ 5 h 55"/>
                  <a:gd name="T8" fmla="*/ 26 w 28"/>
                  <a:gd name="T9" fmla="*/ 1 h 55"/>
                  <a:gd name="T10" fmla="*/ 21 w 28"/>
                  <a:gd name="T11" fmla="*/ 3 h 55"/>
                  <a:gd name="T12" fmla="*/ 1 w 28"/>
                  <a:gd name="T13" fmla="*/ 50 h 55"/>
                  <a:gd name="T14" fmla="*/ 3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54"/>
                    </a:moveTo>
                    <a:cubicBezTo>
                      <a:pt x="3" y="55"/>
                      <a:pt x="4" y="55"/>
                      <a:pt x="4" y="55"/>
                    </a:cubicBezTo>
                    <a:cubicBezTo>
                      <a:pt x="5" y="55"/>
                      <a:pt x="7" y="54"/>
                      <a:pt x="7" y="53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7" y="2"/>
                      <a:pt x="26" y="1"/>
                    </a:cubicBezTo>
                    <a:cubicBezTo>
                      <a:pt x="24" y="0"/>
                      <a:pt x="22" y="1"/>
                      <a:pt x="21" y="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2"/>
                      <a:pt x="1" y="54"/>
                      <a:pt x="3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95">
                <a:extLst>
                  <a:ext uri="{FF2B5EF4-FFF2-40B4-BE49-F238E27FC236}">
                    <a16:creationId xmlns:a16="http://schemas.microsoft.com/office/drawing/2014/main" id="{BCB49700-D7C1-6743-BD3F-7C09C91AC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0513" y="2547938"/>
                <a:ext cx="658813" cy="488950"/>
              </a:xfrm>
              <a:custGeom>
                <a:avLst/>
                <a:gdLst>
                  <a:gd name="T0" fmla="*/ 173 w 175"/>
                  <a:gd name="T1" fmla="*/ 1 h 130"/>
                  <a:gd name="T2" fmla="*/ 169 w 175"/>
                  <a:gd name="T3" fmla="*/ 0 h 130"/>
                  <a:gd name="T4" fmla="*/ 6 w 175"/>
                  <a:gd name="T5" fmla="*/ 0 h 130"/>
                  <a:gd name="T6" fmla="*/ 2 w 175"/>
                  <a:gd name="T7" fmla="*/ 1 h 130"/>
                  <a:gd name="T8" fmla="*/ 0 w 175"/>
                  <a:gd name="T9" fmla="*/ 6 h 130"/>
                  <a:gd name="T10" fmla="*/ 0 w 175"/>
                  <a:gd name="T11" fmla="*/ 82 h 130"/>
                  <a:gd name="T12" fmla="*/ 0 w 175"/>
                  <a:gd name="T13" fmla="*/ 116 h 130"/>
                  <a:gd name="T14" fmla="*/ 14 w 175"/>
                  <a:gd name="T15" fmla="*/ 130 h 130"/>
                  <a:gd name="T16" fmla="*/ 64 w 175"/>
                  <a:gd name="T17" fmla="*/ 130 h 130"/>
                  <a:gd name="T18" fmla="*/ 111 w 175"/>
                  <a:gd name="T19" fmla="*/ 130 h 130"/>
                  <a:gd name="T20" fmla="*/ 160 w 175"/>
                  <a:gd name="T21" fmla="*/ 130 h 130"/>
                  <a:gd name="T22" fmla="*/ 175 w 175"/>
                  <a:gd name="T23" fmla="*/ 116 h 130"/>
                  <a:gd name="T24" fmla="*/ 175 w 175"/>
                  <a:gd name="T25" fmla="*/ 82 h 130"/>
                  <a:gd name="T26" fmla="*/ 175 w 175"/>
                  <a:gd name="T27" fmla="*/ 6 h 130"/>
                  <a:gd name="T28" fmla="*/ 173 w 175"/>
                  <a:gd name="T29" fmla="*/ 1 h 130"/>
                  <a:gd name="T30" fmla="*/ 163 w 175"/>
                  <a:gd name="T31" fmla="*/ 82 h 130"/>
                  <a:gd name="T32" fmla="*/ 163 w 175"/>
                  <a:gd name="T33" fmla="*/ 116 h 130"/>
                  <a:gd name="T34" fmla="*/ 160 w 175"/>
                  <a:gd name="T35" fmla="*/ 118 h 130"/>
                  <a:gd name="T36" fmla="*/ 111 w 175"/>
                  <a:gd name="T37" fmla="*/ 118 h 130"/>
                  <a:gd name="T38" fmla="*/ 64 w 175"/>
                  <a:gd name="T39" fmla="*/ 118 h 130"/>
                  <a:gd name="T40" fmla="*/ 14 w 175"/>
                  <a:gd name="T41" fmla="*/ 118 h 130"/>
                  <a:gd name="T42" fmla="*/ 12 w 175"/>
                  <a:gd name="T43" fmla="*/ 116 h 130"/>
                  <a:gd name="T44" fmla="*/ 12 w 175"/>
                  <a:gd name="T45" fmla="*/ 82 h 130"/>
                  <a:gd name="T46" fmla="*/ 12 w 175"/>
                  <a:gd name="T47" fmla="*/ 12 h 130"/>
                  <a:gd name="T48" fmla="*/ 163 w 175"/>
                  <a:gd name="T49" fmla="*/ 12 h 130"/>
                  <a:gd name="T50" fmla="*/ 163 w 175"/>
                  <a:gd name="T51" fmla="*/ 8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5" h="130">
                    <a:moveTo>
                      <a:pt x="173" y="1"/>
                    </a:moveTo>
                    <a:cubicBezTo>
                      <a:pt x="172" y="0"/>
                      <a:pt x="170" y="0"/>
                      <a:pt x="16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6" y="130"/>
                      <a:pt x="1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8" y="130"/>
                      <a:pt x="175" y="123"/>
                      <a:pt x="175" y="116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75" y="6"/>
                      <a:pt x="175" y="6"/>
                      <a:pt x="175" y="6"/>
                    </a:cubicBezTo>
                    <a:cubicBezTo>
                      <a:pt x="175" y="4"/>
                      <a:pt x="174" y="2"/>
                      <a:pt x="173" y="1"/>
                    </a:cubicBezTo>
                    <a:close/>
                    <a:moveTo>
                      <a:pt x="163" y="82"/>
                    </a:move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3" y="117"/>
                      <a:pt x="162" y="118"/>
                      <a:pt x="160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3" y="118"/>
                      <a:pt x="12" y="117"/>
                      <a:pt x="12" y="116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63" y="12"/>
                      <a:pt x="163" y="12"/>
                      <a:pt x="163" y="12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Line 196">
                <a:extLst>
                  <a:ext uri="{FF2B5EF4-FFF2-40B4-BE49-F238E27FC236}">
                    <a16:creationId xmlns:a16="http://schemas.microsoft.com/office/drawing/2014/main" id="{12E0FF6E-2C79-634E-838C-A4D397E66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69325" y="2435226"/>
                <a:ext cx="0" cy="0"/>
              </a:xfrm>
              <a:prstGeom prst="line">
                <a:avLst/>
              </a:prstGeom>
              <a:noFill/>
              <a:ln w="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97">
                <a:extLst>
                  <a:ext uri="{FF2B5EF4-FFF2-40B4-BE49-F238E27FC236}">
                    <a16:creationId xmlns:a16="http://schemas.microsoft.com/office/drawing/2014/main" id="{73A2A49F-0232-E84A-A21B-E23EB835C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50" y="2513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98">
                <a:extLst>
                  <a:ext uri="{FF2B5EF4-FFF2-40B4-BE49-F238E27FC236}">
                    <a16:creationId xmlns:a16="http://schemas.microsoft.com/office/drawing/2014/main" id="{9A4A608B-5352-D341-A6FC-900714BE69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0519" y="2382838"/>
                <a:ext cx="658814" cy="138114"/>
              </a:xfrm>
              <a:custGeom>
                <a:avLst/>
                <a:gdLst>
                  <a:gd name="T0" fmla="*/ 160 w 175"/>
                  <a:gd name="T1" fmla="*/ 0 h 37"/>
                  <a:gd name="T2" fmla="*/ 14 w 175"/>
                  <a:gd name="T3" fmla="*/ 0 h 37"/>
                  <a:gd name="T4" fmla="*/ 0 w 175"/>
                  <a:gd name="T5" fmla="*/ 14 h 37"/>
                  <a:gd name="T6" fmla="*/ 0 w 175"/>
                  <a:gd name="T7" fmla="*/ 31 h 37"/>
                  <a:gd name="T8" fmla="*/ 2 w 175"/>
                  <a:gd name="T9" fmla="*/ 35 h 37"/>
                  <a:gd name="T10" fmla="*/ 6 w 175"/>
                  <a:gd name="T11" fmla="*/ 37 h 37"/>
                  <a:gd name="T12" fmla="*/ 169 w 175"/>
                  <a:gd name="T13" fmla="*/ 37 h 37"/>
                  <a:gd name="T14" fmla="*/ 173 w 175"/>
                  <a:gd name="T15" fmla="*/ 35 h 37"/>
                  <a:gd name="T16" fmla="*/ 175 w 175"/>
                  <a:gd name="T17" fmla="*/ 31 h 37"/>
                  <a:gd name="T18" fmla="*/ 175 w 175"/>
                  <a:gd name="T19" fmla="*/ 14 h 37"/>
                  <a:gd name="T20" fmla="*/ 160 w 175"/>
                  <a:gd name="T21" fmla="*/ 0 h 37"/>
                  <a:gd name="T22" fmla="*/ 12 w 175"/>
                  <a:gd name="T23" fmla="*/ 14 h 37"/>
                  <a:gd name="T24" fmla="*/ 14 w 175"/>
                  <a:gd name="T25" fmla="*/ 12 h 37"/>
                  <a:gd name="T26" fmla="*/ 160 w 175"/>
                  <a:gd name="T27" fmla="*/ 12 h 37"/>
                  <a:gd name="T28" fmla="*/ 163 w 175"/>
                  <a:gd name="T29" fmla="*/ 14 h 37"/>
                  <a:gd name="T30" fmla="*/ 163 w 175"/>
                  <a:gd name="T31" fmla="*/ 25 h 37"/>
                  <a:gd name="T32" fmla="*/ 12 w 175"/>
                  <a:gd name="T33" fmla="*/ 25 h 37"/>
                  <a:gd name="T34" fmla="*/ 12 w 175"/>
                  <a:gd name="T35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37">
                    <a:moveTo>
                      <a:pt x="16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4"/>
                      <a:pt x="2" y="35"/>
                    </a:cubicBezTo>
                    <a:cubicBezTo>
                      <a:pt x="3" y="36"/>
                      <a:pt x="4" y="37"/>
                      <a:pt x="6" y="37"/>
                    </a:cubicBezTo>
                    <a:cubicBezTo>
                      <a:pt x="169" y="37"/>
                      <a:pt x="169" y="37"/>
                      <a:pt x="169" y="37"/>
                    </a:cubicBezTo>
                    <a:cubicBezTo>
                      <a:pt x="170" y="37"/>
                      <a:pt x="172" y="36"/>
                      <a:pt x="173" y="35"/>
                    </a:cubicBezTo>
                    <a:cubicBezTo>
                      <a:pt x="174" y="34"/>
                      <a:pt x="175" y="32"/>
                      <a:pt x="175" y="31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5" y="7"/>
                      <a:pt x="168" y="0"/>
                      <a:pt x="160" y="0"/>
                    </a:cubicBezTo>
                    <a:close/>
                    <a:moveTo>
                      <a:pt x="12" y="14"/>
                    </a:moveTo>
                    <a:cubicBezTo>
                      <a:pt x="12" y="13"/>
                      <a:pt x="13" y="12"/>
                      <a:pt x="14" y="12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62" y="12"/>
                      <a:pt x="163" y="13"/>
                      <a:pt x="163" y="14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2" y="25"/>
                      <a:pt x="12" y="25"/>
                      <a:pt x="12" y="25"/>
                    </a:cubicBez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7F81A57-A3CA-2E45-A76F-EDA115A725A1}"/>
              </a:ext>
            </a:extLst>
          </p:cNvPr>
          <p:cNvSpPr txBox="1"/>
          <p:nvPr/>
        </p:nvSpPr>
        <p:spPr>
          <a:xfrm>
            <a:off x="2828366" y="2545929"/>
            <a:ext cx="168347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BFF</a:t>
            </a:r>
          </a:p>
          <a:p>
            <a:pPr algn="ctr"/>
            <a:r>
              <a:rPr kumimoji="1"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(Backend For Frontend)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92C4-6FDF-C24F-8F92-EBA34E7D2FAD}"/>
              </a:ext>
            </a:extLst>
          </p:cNvPr>
          <p:cNvSpPr txBox="1"/>
          <p:nvPr/>
        </p:nvSpPr>
        <p:spPr>
          <a:xfrm>
            <a:off x="2082334" y="256801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UI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3" name="그룹 228">
            <a:extLst>
              <a:ext uri="{FF2B5EF4-FFF2-40B4-BE49-F238E27FC236}">
                <a16:creationId xmlns:a16="http://schemas.microsoft.com/office/drawing/2014/main" id="{13AF3DF7-C395-EC47-BD5B-29A6B89945C1}"/>
              </a:ext>
            </a:extLst>
          </p:cNvPr>
          <p:cNvGrpSpPr>
            <a:grpSpLocks noChangeAspect="1"/>
          </p:cNvGrpSpPr>
          <p:nvPr/>
        </p:nvGrpSpPr>
        <p:grpSpPr>
          <a:xfrm>
            <a:off x="2030709" y="3266009"/>
            <a:ext cx="363451" cy="301342"/>
            <a:chOff x="12172950" y="1096963"/>
            <a:chExt cx="752475" cy="623887"/>
          </a:xfrm>
        </p:grpSpPr>
        <p:sp>
          <p:nvSpPr>
            <p:cNvPr id="24" name="Freeform 76">
              <a:extLst>
                <a:ext uri="{FF2B5EF4-FFF2-40B4-BE49-F238E27FC236}">
                  <a16:creationId xmlns:a16="http://schemas.microsoft.com/office/drawing/2014/main" id="{B4093303-5499-0E4A-A5EA-16FC4F190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1096963"/>
              <a:ext cx="214312" cy="123825"/>
            </a:xfrm>
            <a:custGeom>
              <a:avLst/>
              <a:gdLst>
                <a:gd name="T0" fmla="*/ 45 w 57"/>
                <a:gd name="T1" fmla="*/ 0 h 33"/>
                <a:gd name="T2" fmla="*/ 0 w 57"/>
                <a:gd name="T3" fmla="*/ 0 h 33"/>
                <a:gd name="T4" fmla="*/ 0 w 57"/>
                <a:gd name="T5" fmla="*/ 33 h 33"/>
                <a:gd name="T6" fmla="*/ 57 w 57"/>
                <a:gd name="T7" fmla="*/ 33 h 33"/>
                <a:gd name="T8" fmla="*/ 57 w 57"/>
                <a:gd name="T9" fmla="*/ 11 h 33"/>
                <a:gd name="T10" fmla="*/ 45 w 57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3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7">
              <a:extLst>
                <a:ext uri="{FF2B5EF4-FFF2-40B4-BE49-F238E27FC236}">
                  <a16:creationId xmlns:a16="http://schemas.microsoft.com/office/drawing/2014/main" id="{9809BEA6-62C8-694D-9626-80004A07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950" y="1250950"/>
              <a:ext cx="752475" cy="469900"/>
            </a:xfrm>
            <a:custGeom>
              <a:avLst/>
              <a:gdLst>
                <a:gd name="T0" fmla="*/ 11 w 200"/>
                <a:gd name="T1" fmla="*/ 125 h 125"/>
                <a:gd name="T2" fmla="*/ 200 w 200"/>
                <a:gd name="T3" fmla="*/ 113 h 125"/>
                <a:gd name="T4" fmla="*/ 0 w 200"/>
                <a:gd name="T5" fmla="*/ 0 h 125"/>
                <a:gd name="T6" fmla="*/ 136 w 200"/>
                <a:gd name="T7" fmla="*/ 48 h 125"/>
                <a:gd name="T8" fmla="*/ 141 w 200"/>
                <a:gd name="T9" fmla="*/ 73 h 125"/>
                <a:gd name="T10" fmla="*/ 144 w 200"/>
                <a:gd name="T11" fmla="*/ 64 h 125"/>
                <a:gd name="T12" fmla="*/ 155 w 200"/>
                <a:gd name="T13" fmla="*/ 48 h 125"/>
                <a:gd name="T14" fmla="*/ 161 w 200"/>
                <a:gd name="T15" fmla="*/ 73 h 125"/>
                <a:gd name="T16" fmla="*/ 163 w 200"/>
                <a:gd name="T17" fmla="*/ 64 h 125"/>
                <a:gd name="T18" fmla="*/ 174 w 200"/>
                <a:gd name="T19" fmla="*/ 48 h 125"/>
                <a:gd name="T20" fmla="*/ 156 w 200"/>
                <a:gd name="T21" fmla="*/ 80 h 125"/>
                <a:gd name="T22" fmla="*/ 151 w 200"/>
                <a:gd name="T23" fmla="*/ 57 h 125"/>
                <a:gd name="T24" fmla="*/ 149 w 200"/>
                <a:gd name="T25" fmla="*/ 66 h 125"/>
                <a:gd name="T26" fmla="*/ 136 w 200"/>
                <a:gd name="T27" fmla="*/ 80 h 125"/>
                <a:gd name="T28" fmla="*/ 136 w 200"/>
                <a:gd name="T29" fmla="*/ 48 h 125"/>
                <a:gd name="T30" fmla="*/ 90 w 200"/>
                <a:gd name="T31" fmla="*/ 64 h 125"/>
                <a:gd name="T32" fmla="*/ 92 w 200"/>
                <a:gd name="T33" fmla="*/ 73 h 125"/>
                <a:gd name="T34" fmla="*/ 98 w 200"/>
                <a:gd name="T35" fmla="*/ 48 h 125"/>
                <a:gd name="T36" fmla="*/ 110 w 200"/>
                <a:gd name="T37" fmla="*/ 64 h 125"/>
                <a:gd name="T38" fmla="*/ 112 w 200"/>
                <a:gd name="T39" fmla="*/ 73 h 125"/>
                <a:gd name="T40" fmla="*/ 117 w 200"/>
                <a:gd name="T41" fmla="*/ 48 h 125"/>
                <a:gd name="T42" fmla="*/ 117 w 200"/>
                <a:gd name="T43" fmla="*/ 80 h 125"/>
                <a:gd name="T44" fmla="*/ 104 w 200"/>
                <a:gd name="T45" fmla="*/ 66 h 125"/>
                <a:gd name="T46" fmla="*/ 102 w 200"/>
                <a:gd name="T47" fmla="*/ 57 h 125"/>
                <a:gd name="T48" fmla="*/ 96 w 200"/>
                <a:gd name="T49" fmla="*/ 80 h 125"/>
                <a:gd name="T50" fmla="*/ 79 w 200"/>
                <a:gd name="T51" fmla="*/ 48 h 125"/>
                <a:gd name="T52" fmla="*/ 38 w 200"/>
                <a:gd name="T53" fmla="*/ 48 h 125"/>
                <a:gd name="T54" fmla="*/ 43 w 200"/>
                <a:gd name="T55" fmla="*/ 73 h 125"/>
                <a:gd name="T56" fmla="*/ 45 w 200"/>
                <a:gd name="T57" fmla="*/ 64 h 125"/>
                <a:gd name="T58" fmla="*/ 56 w 200"/>
                <a:gd name="T59" fmla="*/ 48 h 125"/>
                <a:gd name="T60" fmla="*/ 62 w 200"/>
                <a:gd name="T61" fmla="*/ 73 h 125"/>
                <a:gd name="T62" fmla="*/ 64 w 200"/>
                <a:gd name="T63" fmla="*/ 64 h 125"/>
                <a:gd name="T64" fmla="*/ 75 w 200"/>
                <a:gd name="T65" fmla="*/ 48 h 125"/>
                <a:gd name="T66" fmla="*/ 58 w 200"/>
                <a:gd name="T67" fmla="*/ 80 h 125"/>
                <a:gd name="T68" fmla="*/ 53 w 200"/>
                <a:gd name="T69" fmla="*/ 57 h 125"/>
                <a:gd name="T70" fmla="*/ 51 w 200"/>
                <a:gd name="T71" fmla="*/ 66 h 125"/>
                <a:gd name="T72" fmla="*/ 38 w 200"/>
                <a:gd name="T73" fmla="*/ 80 h 125"/>
                <a:gd name="T74" fmla="*/ 38 w 200"/>
                <a:gd name="T75" fmla="*/ 4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5">
                  <a:moveTo>
                    <a:pt x="0" y="113"/>
                  </a:moveTo>
                  <a:cubicBezTo>
                    <a:pt x="0" y="120"/>
                    <a:pt x="5" y="125"/>
                    <a:pt x="1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5" y="125"/>
                    <a:pt x="200" y="120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40" y="67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7"/>
                    <a:pt x="144" y="64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60" y="67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7"/>
                    <a:pt x="163" y="64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1" y="67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7"/>
                    <a:pt x="94" y="64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7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0"/>
                    <a:pt x="113" y="67"/>
                    <a:pt x="113" y="64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42" y="67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7"/>
                    <a:pt x="45" y="64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7"/>
                    <a:pt x="64" y="6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47D90BFB-609B-A64D-9E53-F1D80BAE4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2950" y="1096963"/>
              <a:ext cx="508000" cy="123825"/>
            </a:xfrm>
            <a:custGeom>
              <a:avLst/>
              <a:gdLst>
                <a:gd name="T0" fmla="*/ 135 w 135"/>
                <a:gd name="T1" fmla="*/ 0 h 33"/>
                <a:gd name="T2" fmla="*/ 11 w 135"/>
                <a:gd name="T3" fmla="*/ 0 h 33"/>
                <a:gd name="T4" fmla="*/ 0 w 135"/>
                <a:gd name="T5" fmla="*/ 11 h 33"/>
                <a:gd name="T6" fmla="*/ 0 w 135"/>
                <a:gd name="T7" fmla="*/ 33 h 33"/>
                <a:gd name="T8" fmla="*/ 135 w 135"/>
                <a:gd name="T9" fmla="*/ 33 h 33"/>
                <a:gd name="T10" fmla="*/ 135 w 13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3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5" y="33"/>
                    <a:pt x="135" y="33"/>
                    <a:pt x="135" y="33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48BCEB-0C07-2246-A5BA-D61DF350B0E1}"/>
              </a:ext>
            </a:extLst>
          </p:cNvPr>
          <p:cNvSpPr txBox="1"/>
          <p:nvPr/>
        </p:nvSpPr>
        <p:spPr>
          <a:xfrm>
            <a:off x="6221375" y="265523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Backend Service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8" name="그룹 233">
            <a:extLst>
              <a:ext uri="{FF2B5EF4-FFF2-40B4-BE49-F238E27FC236}">
                <a16:creationId xmlns:a16="http://schemas.microsoft.com/office/drawing/2014/main" id="{C41CEFEC-F9BC-ED4C-8596-313423C28264}"/>
              </a:ext>
            </a:extLst>
          </p:cNvPr>
          <p:cNvGrpSpPr/>
          <p:nvPr/>
        </p:nvGrpSpPr>
        <p:grpSpPr>
          <a:xfrm>
            <a:off x="2424420" y="3306422"/>
            <a:ext cx="288000" cy="273761"/>
            <a:chOff x="8229364" y="4307367"/>
            <a:chExt cx="288000" cy="273761"/>
          </a:xfrm>
          <a:solidFill>
            <a:srgbClr val="6D6E71"/>
          </a:solidFill>
        </p:grpSpPr>
        <p:sp>
          <p:nvSpPr>
            <p:cNvPr id="29" name="Freeform 696">
              <a:extLst>
                <a:ext uri="{FF2B5EF4-FFF2-40B4-BE49-F238E27FC236}">
                  <a16:creationId xmlns:a16="http://schemas.microsoft.com/office/drawing/2014/main" id="{39915677-01AE-E144-A300-8BC2878376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31738" y="4307367"/>
              <a:ext cx="285338" cy="193564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" name="그룹 235">
              <a:extLst>
                <a:ext uri="{FF2B5EF4-FFF2-40B4-BE49-F238E27FC236}">
                  <a16:creationId xmlns:a16="http://schemas.microsoft.com/office/drawing/2014/main" id="{2DC4F404-4273-0E40-BAC4-F89BAB7CFB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29364" y="4516788"/>
              <a:ext cx="288000" cy="64340"/>
              <a:chOff x="10763250" y="3686175"/>
              <a:chExt cx="895351" cy="200026"/>
            </a:xfrm>
            <a:grpFill/>
          </p:grpSpPr>
          <p:sp>
            <p:nvSpPr>
              <p:cNvPr id="31" name="Freeform 96">
                <a:extLst>
                  <a:ext uri="{FF2B5EF4-FFF2-40B4-BE49-F238E27FC236}">
                    <a16:creationId xmlns:a16="http://schemas.microsoft.com/office/drawing/2014/main" id="{E3A5EE24-B9C6-8344-B75A-73B101BE27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3250" y="3705225"/>
                <a:ext cx="136525" cy="176213"/>
              </a:xfrm>
              <a:custGeom>
                <a:avLst/>
                <a:gdLst>
                  <a:gd name="T0" fmla="*/ 26 w 36"/>
                  <a:gd name="T1" fmla="*/ 47 h 47"/>
                  <a:gd name="T2" fmla="*/ 16 w 36"/>
                  <a:gd name="T3" fmla="*/ 29 h 47"/>
                  <a:gd name="T4" fmla="*/ 10 w 36"/>
                  <a:gd name="T5" fmla="*/ 29 h 47"/>
                  <a:gd name="T6" fmla="*/ 10 w 36"/>
                  <a:gd name="T7" fmla="*/ 47 h 47"/>
                  <a:gd name="T8" fmla="*/ 0 w 36"/>
                  <a:gd name="T9" fmla="*/ 47 h 47"/>
                  <a:gd name="T10" fmla="*/ 0 w 36"/>
                  <a:gd name="T11" fmla="*/ 0 h 47"/>
                  <a:gd name="T12" fmla="*/ 17 w 36"/>
                  <a:gd name="T13" fmla="*/ 0 h 47"/>
                  <a:gd name="T14" fmla="*/ 34 w 36"/>
                  <a:gd name="T15" fmla="*/ 14 h 47"/>
                  <a:gd name="T16" fmla="*/ 25 w 36"/>
                  <a:gd name="T17" fmla="*/ 28 h 47"/>
                  <a:gd name="T18" fmla="*/ 36 w 36"/>
                  <a:gd name="T19" fmla="*/ 47 h 47"/>
                  <a:gd name="T20" fmla="*/ 26 w 36"/>
                  <a:gd name="T21" fmla="*/ 47 h 47"/>
                  <a:gd name="T22" fmla="*/ 10 w 36"/>
                  <a:gd name="T23" fmla="*/ 22 h 47"/>
                  <a:gd name="T24" fmla="*/ 16 w 36"/>
                  <a:gd name="T25" fmla="*/ 22 h 47"/>
                  <a:gd name="T26" fmla="*/ 25 w 36"/>
                  <a:gd name="T27" fmla="*/ 14 h 47"/>
                  <a:gd name="T28" fmla="*/ 16 w 36"/>
                  <a:gd name="T29" fmla="*/ 7 h 47"/>
                  <a:gd name="T30" fmla="*/ 10 w 36"/>
                  <a:gd name="T31" fmla="*/ 7 h 47"/>
                  <a:gd name="T32" fmla="*/ 10 w 36"/>
                  <a:gd name="T33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47">
                    <a:moveTo>
                      <a:pt x="26" y="4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3"/>
                      <a:pt x="34" y="14"/>
                    </a:cubicBezTo>
                    <a:cubicBezTo>
                      <a:pt x="34" y="21"/>
                      <a:pt x="31" y="26"/>
                      <a:pt x="25" y="2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6" y="47"/>
                    </a:lnTo>
                    <a:close/>
                    <a:moveTo>
                      <a:pt x="10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22" y="22"/>
                      <a:pt x="25" y="19"/>
                      <a:pt x="25" y="14"/>
                    </a:cubicBezTo>
                    <a:cubicBezTo>
                      <a:pt x="25" y="9"/>
                      <a:pt x="22" y="7"/>
                      <a:pt x="16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2" name="Freeform 97">
                <a:extLst>
                  <a:ext uri="{FF2B5EF4-FFF2-40B4-BE49-F238E27FC236}">
                    <a16:creationId xmlns:a16="http://schemas.microsoft.com/office/drawing/2014/main" id="{C1771DC7-EBE5-C34B-A256-F3F3D1B6A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9938" y="3705225"/>
                <a:ext cx="112713" cy="176213"/>
              </a:xfrm>
              <a:custGeom>
                <a:avLst/>
                <a:gdLst>
                  <a:gd name="T0" fmla="*/ 0 w 71"/>
                  <a:gd name="T1" fmla="*/ 0 h 111"/>
                  <a:gd name="T2" fmla="*/ 68 w 71"/>
                  <a:gd name="T3" fmla="*/ 0 h 111"/>
                  <a:gd name="T4" fmla="*/ 68 w 71"/>
                  <a:gd name="T5" fmla="*/ 19 h 111"/>
                  <a:gd name="T6" fmla="*/ 21 w 71"/>
                  <a:gd name="T7" fmla="*/ 19 h 111"/>
                  <a:gd name="T8" fmla="*/ 21 w 71"/>
                  <a:gd name="T9" fmla="*/ 45 h 111"/>
                  <a:gd name="T10" fmla="*/ 61 w 71"/>
                  <a:gd name="T11" fmla="*/ 45 h 111"/>
                  <a:gd name="T12" fmla="*/ 61 w 71"/>
                  <a:gd name="T13" fmla="*/ 64 h 111"/>
                  <a:gd name="T14" fmla="*/ 21 w 71"/>
                  <a:gd name="T15" fmla="*/ 64 h 111"/>
                  <a:gd name="T16" fmla="*/ 21 w 71"/>
                  <a:gd name="T17" fmla="*/ 92 h 111"/>
                  <a:gd name="T18" fmla="*/ 71 w 71"/>
                  <a:gd name="T19" fmla="*/ 92 h 111"/>
                  <a:gd name="T20" fmla="*/ 71 w 71"/>
                  <a:gd name="T21" fmla="*/ 111 h 111"/>
                  <a:gd name="T22" fmla="*/ 0 w 71"/>
                  <a:gd name="T23" fmla="*/ 111 h 111"/>
                  <a:gd name="T24" fmla="*/ 0 w 71"/>
                  <a:gd name="T2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11">
                    <a:moveTo>
                      <a:pt x="0" y="0"/>
                    </a:moveTo>
                    <a:lnTo>
                      <a:pt x="68" y="0"/>
                    </a:lnTo>
                    <a:lnTo>
                      <a:pt x="68" y="19"/>
                    </a:lnTo>
                    <a:lnTo>
                      <a:pt x="21" y="19"/>
                    </a:lnTo>
                    <a:lnTo>
                      <a:pt x="21" y="45"/>
                    </a:lnTo>
                    <a:lnTo>
                      <a:pt x="61" y="45"/>
                    </a:lnTo>
                    <a:lnTo>
                      <a:pt x="61" y="64"/>
                    </a:lnTo>
                    <a:lnTo>
                      <a:pt x="21" y="64"/>
                    </a:lnTo>
                    <a:lnTo>
                      <a:pt x="21" y="92"/>
                    </a:lnTo>
                    <a:lnTo>
                      <a:pt x="71" y="92"/>
                    </a:lnTo>
                    <a:lnTo>
                      <a:pt x="71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3" name="Freeform 98">
                <a:extLst>
                  <a:ext uri="{FF2B5EF4-FFF2-40B4-BE49-F238E27FC236}">
                    <a16:creationId xmlns:a16="http://schemas.microsoft.com/office/drawing/2014/main" id="{9C94B548-52D4-854C-BF67-698EA02AF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75" y="3702050"/>
                <a:ext cx="131763" cy="184150"/>
              </a:xfrm>
              <a:custGeom>
                <a:avLst/>
                <a:gdLst>
                  <a:gd name="T0" fmla="*/ 0 w 35"/>
                  <a:gd name="T1" fmla="*/ 42 h 49"/>
                  <a:gd name="T2" fmla="*/ 5 w 35"/>
                  <a:gd name="T3" fmla="*/ 36 h 49"/>
                  <a:gd name="T4" fmla="*/ 17 w 35"/>
                  <a:gd name="T5" fmla="*/ 41 h 49"/>
                  <a:gd name="T6" fmla="*/ 25 w 35"/>
                  <a:gd name="T7" fmla="*/ 35 h 49"/>
                  <a:gd name="T8" fmla="*/ 18 w 35"/>
                  <a:gd name="T9" fmla="*/ 29 h 49"/>
                  <a:gd name="T10" fmla="*/ 12 w 35"/>
                  <a:gd name="T11" fmla="*/ 26 h 49"/>
                  <a:gd name="T12" fmla="*/ 2 w 35"/>
                  <a:gd name="T13" fmla="*/ 14 h 49"/>
                  <a:gd name="T14" fmla="*/ 18 w 35"/>
                  <a:gd name="T15" fmla="*/ 0 h 49"/>
                  <a:gd name="T16" fmla="*/ 33 w 35"/>
                  <a:gd name="T17" fmla="*/ 6 h 49"/>
                  <a:gd name="T18" fmla="*/ 28 w 35"/>
                  <a:gd name="T19" fmla="*/ 12 h 49"/>
                  <a:gd name="T20" fmla="*/ 18 w 35"/>
                  <a:gd name="T21" fmla="*/ 8 h 49"/>
                  <a:gd name="T22" fmla="*/ 11 w 35"/>
                  <a:gd name="T23" fmla="*/ 13 h 49"/>
                  <a:gd name="T24" fmla="*/ 19 w 35"/>
                  <a:gd name="T25" fmla="*/ 19 h 49"/>
                  <a:gd name="T26" fmla="*/ 25 w 35"/>
                  <a:gd name="T27" fmla="*/ 22 h 49"/>
                  <a:gd name="T28" fmla="*/ 35 w 35"/>
                  <a:gd name="T29" fmla="*/ 35 h 49"/>
                  <a:gd name="T30" fmla="*/ 17 w 35"/>
                  <a:gd name="T31" fmla="*/ 49 h 49"/>
                  <a:gd name="T32" fmla="*/ 0 w 35"/>
                  <a:gd name="T33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9">
                    <a:moveTo>
                      <a:pt x="0" y="42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9" y="39"/>
                      <a:pt x="13" y="41"/>
                      <a:pt x="17" y="41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2"/>
                      <a:pt x="22" y="31"/>
                      <a:pt x="18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7" y="24"/>
                      <a:pt x="2" y="21"/>
                      <a:pt x="2" y="14"/>
                    </a:cubicBezTo>
                    <a:cubicBezTo>
                      <a:pt x="2" y="6"/>
                      <a:pt x="9" y="0"/>
                      <a:pt x="18" y="0"/>
                    </a:cubicBezTo>
                    <a:cubicBezTo>
                      <a:pt x="24" y="0"/>
                      <a:pt x="29" y="2"/>
                      <a:pt x="33" y="6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5" y="9"/>
                      <a:pt x="22" y="8"/>
                      <a:pt x="18" y="8"/>
                    </a:cubicBezTo>
                    <a:cubicBezTo>
                      <a:pt x="14" y="8"/>
                      <a:pt x="11" y="10"/>
                      <a:pt x="11" y="13"/>
                    </a:cubicBezTo>
                    <a:cubicBezTo>
                      <a:pt x="11" y="16"/>
                      <a:pt x="15" y="18"/>
                      <a:pt x="19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1" y="24"/>
                      <a:pt x="35" y="28"/>
                      <a:pt x="35" y="35"/>
                    </a:cubicBezTo>
                    <a:cubicBezTo>
                      <a:pt x="35" y="42"/>
                      <a:pt x="28" y="49"/>
                      <a:pt x="17" y="49"/>
                    </a:cubicBezTo>
                    <a:cubicBezTo>
                      <a:pt x="11" y="49"/>
                      <a:pt x="5" y="47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4" name="Freeform 99">
                <a:extLst>
                  <a:ext uri="{FF2B5EF4-FFF2-40B4-BE49-F238E27FC236}">
                    <a16:creationId xmlns:a16="http://schemas.microsoft.com/office/drawing/2014/main" id="{082A11BA-B348-1443-A1DE-D486ED70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0" y="3705225"/>
                <a:ext cx="134938" cy="176213"/>
              </a:xfrm>
              <a:custGeom>
                <a:avLst/>
                <a:gdLst>
                  <a:gd name="T0" fmla="*/ 31 w 85"/>
                  <a:gd name="T1" fmla="*/ 19 h 111"/>
                  <a:gd name="T2" fmla="*/ 0 w 85"/>
                  <a:gd name="T3" fmla="*/ 19 h 111"/>
                  <a:gd name="T4" fmla="*/ 0 w 85"/>
                  <a:gd name="T5" fmla="*/ 0 h 111"/>
                  <a:gd name="T6" fmla="*/ 85 w 85"/>
                  <a:gd name="T7" fmla="*/ 0 h 111"/>
                  <a:gd name="T8" fmla="*/ 85 w 85"/>
                  <a:gd name="T9" fmla="*/ 19 h 111"/>
                  <a:gd name="T10" fmla="*/ 52 w 85"/>
                  <a:gd name="T11" fmla="*/ 19 h 111"/>
                  <a:gd name="T12" fmla="*/ 52 w 85"/>
                  <a:gd name="T13" fmla="*/ 111 h 111"/>
                  <a:gd name="T14" fmla="*/ 31 w 85"/>
                  <a:gd name="T15" fmla="*/ 111 h 111"/>
                  <a:gd name="T16" fmla="*/ 31 w 85"/>
                  <a:gd name="T17" fmla="*/ 1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11">
                    <a:moveTo>
                      <a:pt x="31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9"/>
                    </a:lnTo>
                    <a:lnTo>
                      <a:pt x="52" y="19"/>
                    </a:lnTo>
                    <a:lnTo>
                      <a:pt x="52" y="111"/>
                    </a:lnTo>
                    <a:lnTo>
                      <a:pt x="31" y="111"/>
                    </a:lnTo>
                    <a:lnTo>
                      <a:pt x="3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5" name="Freeform 100">
                <a:extLst>
                  <a:ext uri="{FF2B5EF4-FFF2-40B4-BE49-F238E27FC236}">
                    <a16:creationId xmlns:a16="http://schemas.microsoft.com/office/drawing/2014/main" id="{0E738A57-EE43-A94F-B723-B806457B8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53800" y="3686175"/>
                <a:ext cx="90488" cy="195263"/>
              </a:xfrm>
              <a:custGeom>
                <a:avLst/>
                <a:gdLst>
                  <a:gd name="T0" fmla="*/ 22 w 24"/>
                  <a:gd name="T1" fmla="*/ 8 h 52"/>
                  <a:gd name="T2" fmla="*/ 18 w 24"/>
                  <a:gd name="T3" fmla="*/ 8 h 52"/>
                  <a:gd name="T4" fmla="*/ 14 w 24"/>
                  <a:gd name="T5" fmla="*/ 13 h 52"/>
                  <a:gd name="T6" fmla="*/ 14 w 24"/>
                  <a:gd name="T7" fmla="*/ 16 h 52"/>
                  <a:gd name="T8" fmla="*/ 21 w 24"/>
                  <a:gd name="T9" fmla="*/ 16 h 52"/>
                  <a:gd name="T10" fmla="*/ 21 w 24"/>
                  <a:gd name="T11" fmla="*/ 24 h 52"/>
                  <a:gd name="T12" fmla="*/ 14 w 24"/>
                  <a:gd name="T13" fmla="*/ 24 h 52"/>
                  <a:gd name="T14" fmla="*/ 14 w 24"/>
                  <a:gd name="T15" fmla="*/ 52 h 52"/>
                  <a:gd name="T16" fmla="*/ 4 w 24"/>
                  <a:gd name="T17" fmla="*/ 52 h 52"/>
                  <a:gd name="T18" fmla="*/ 4 w 24"/>
                  <a:gd name="T19" fmla="*/ 24 h 52"/>
                  <a:gd name="T20" fmla="*/ 0 w 24"/>
                  <a:gd name="T21" fmla="*/ 24 h 52"/>
                  <a:gd name="T22" fmla="*/ 0 w 24"/>
                  <a:gd name="T23" fmla="*/ 17 h 52"/>
                  <a:gd name="T24" fmla="*/ 4 w 24"/>
                  <a:gd name="T25" fmla="*/ 16 h 52"/>
                  <a:gd name="T26" fmla="*/ 4 w 24"/>
                  <a:gd name="T27" fmla="*/ 13 h 52"/>
                  <a:gd name="T28" fmla="*/ 17 w 24"/>
                  <a:gd name="T29" fmla="*/ 0 h 52"/>
                  <a:gd name="T30" fmla="*/ 24 w 24"/>
                  <a:gd name="T31" fmla="*/ 1 h 52"/>
                  <a:gd name="T32" fmla="*/ 22 w 24"/>
                  <a:gd name="T3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52">
                    <a:moveTo>
                      <a:pt x="22" y="8"/>
                    </a:moveTo>
                    <a:cubicBezTo>
                      <a:pt x="21" y="8"/>
                      <a:pt x="19" y="8"/>
                      <a:pt x="18" y="8"/>
                    </a:cubicBezTo>
                    <a:cubicBezTo>
                      <a:pt x="15" y="8"/>
                      <a:pt x="14" y="9"/>
                      <a:pt x="14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6"/>
                      <a:pt x="8" y="0"/>
                      <a:pt x="17" y="0"/>
                    </a:cubicBezTo>
                    <a:cubicBezTo>
                      <a:pt x="20" y="0"/>
                      <a:pt x="22" y="1"/>
                      <a:pt x="24" y="1"/>
                    </a:cubicBez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6" name="Freeform 101">
                <a:extLst>
                  <a:ext uri="{FF2B5EF4-FFF2-40B4-BE49-F238E27FC236}">
                    <a16:creationId xmlns:a16="http://schemas.microsoft.com/office/drawing/2014/main" id="{E88DE41E-2D14-8543-93F0-8776E3586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52225" y="3746500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19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37" name="Freeform 102">
                <a:extLst>
                  <a:ext uri="{FF2B5EF4-FFF2-40B4-BE49-F238E27FC236}">
                    <a16:creationId xmlns:a16="http://schemas.microsoft.com/office/drawing/2014/main" id="{642E6E01-167C-8D43-9442-EF22706B1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3690938"/>
                <a:ext cx="52388" cy="195263"/>
              </a:xfrm>
              <a:custGeom>
                <a:avLst/>
                <a:gdLst>
                  <a:gd name="T0" fmla="*/ 0 w 14"/>
                  <a:gd name="T1" fmla="*/ 41 h 52"/>
                  <a:gd name="T2" fmla="*/ 0 w 14"/>
                  <a:gd name="T3" fmla="*/ 0 h 52"/>
                  <a:gd name="T4" fmla="*/ 10 w 14"/>
                  <a:gd name="T5" fmla="*/ 0 h 52"/>
                  <a:gd name="T6" fmla="*/ 10 w 14"/>
                  <a:gd name="T7" fmla="*/ 42 h 52"/>
                  <a:gd name="T8" fmla="*/ 12 w 14"/>
                  <a:gd name="T9" fmla="*/ 44 h 52"/>
                  <a:gd name="T10" fmla="*/ 13 w 14"/>
                  <a:gd name="T11" fmla="*/ 44 h 52"/>
                  <a:gd name="T12" fmla="*/ 14 w 14"/>
                  <a:gd name="T13" fmla="*/ 51 h 52"/>
                  <a:gd name="T14" fmla="*/ 9 w 14"/>
                  <a:gd name="T15" fmla="*/ 52 h 52"/>
                  <a:gd name="T16" fmla="*/ 0 w 14"/>
                  <a:gd name="T17" fmla="*/ 4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2">
                    <a:moveTo>
                      <a:pt x="0" y="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2"/>
                      <a:pt x="11" y="52"/>
                      <a:pt x="9" y="52"/>
                    </a:cubicBezTo>
                    <a:cubicBezTo>
                      <a:pt x="3" y="52"/>
                      <a:pt x="0" y="48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grpSp>
        <p:nvGrpSpPr>
          <p:cNvPr id="38" name="그룹 243">
            <a:extLst>
              <a:ext uri="{FF2B5EF4-FFF2-40B4-BE49-F238E27FC236}">
                <a16:creationId xmlns:a16="http://schemas.microsoft.com/office/drawing/2014/main" id="{9A5E62E3-842A-ED4C-B246-DC7B449362CB}"/>
              </a:ext>
            </a:extLst>
          </p:cNvPr>
          <p:cNvGrpSpPr>
            <a:grpSpLocks noChangeAspect="1"/>
          </p:cNvGrpSpPr>
          <p:nvPr/>
        </p:nvGrpSpPr>
        <p:grpSpPr>
          <a:xfrm>
            <a:off x="4403924" y="2265753"/>
            <a:ext cx="363089" cy="427129"/>
            <a:chOff x="7257461" y="4797152"/>
            <a:chExt cx="732203" cy="861347"/>
          </a:xfrm>
        </p:grpSpPr>
        <p:sp>
          <p:nvSpPr>
            <p:cNvPr id="39" name="Oval 78">
              <a:extLst>
                <a:ext uri="{FF2B5EF4-FFF2-40B4-BE49-F238E27FC236}">
                  <a16:creationId xmlns:a16="http://schemas.microsoft.com/office/drawing/2014/main" id="{EA4FE7F4-DD5C-7C44-A394-3519EF6C34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0" name="그룹 245">
              <a:extLst>
                <a:ext uri="{FF2B5EF4-FFF2-40B4-BE49-F238E27FC236}">
                  <a16:creationId xmlns:a16="http://schemas.microsoft.com/office/drawing/2014/main" id="{14E032E6-87D5-4A40-B51C-4F7618B47982}"/>
                </a:ext>
              </a:extLst>
            </p:cNvPr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42" name="Freeform 114">
                <a:extLst>
                  <a:ext uri="{FF2B5EF4-FFF2-40B4-BE49-F238E27FC236}">
                    <a16:creationId xmlns:a16="http://schemas.microsoft.com/office/drawing/2014/main" id="{93554364-548D-AC40-B8F8-0ADD8A96E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15">
                <a:extLst>
                  <a:ext uri="{FF2B5EF4-FFF2-40B4-BE49-F238E27FC236}">
                    <a16:creationId xmlns:a16="http://schemas.microsoft.com/office/drawing/2014/main" id="{4C5475AB-7C19-414B-98CB-3798D35CB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116">
                <a:extLst>
                  <a:ext uri="{FF2B5EF4-FFF2-40B4-BE49-F238E27FC236}">
                    <a16:creationId xmlns:a16="http://schemas.microsoft.com/office/drawing/2014/main" id="{3AA0D805-F457-D244-9C78-DE8756FF2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Oval 117">
                <a:extLst>
                  <a:ext uri="{FF2B5EF4-FFF2-40B4-BE49-F238E27FC236}">
                    <a16:creationId xmlns:a16="http://schemas.microsoft.com/office/drawing/2014/main" id="{95558EC5-35D1-3946-A138-F240C4DBE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Oval 118">
                <a:extLst>
                  <a:ext uri="{FF2B5EF4-FFF2-40B4-BE49-F238E27FC236}">
                    <a16:creationId xmlns:a16="http://schemas.microsoft.com/office/drawing/2014/main" id="{887D11E8-8A82-9D49-A5E1-B9CAEDB3B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19">
                <a:extLst>
                  <a:ext uri="{FF2B5EF4-FFF2-40B4-BE49-F238E27FC236}">
                    <a16:creationId xmlns:a16="http://schemas.microsoft.com/office/drawing/2014/main" id="{5CCD64A9-1A77-C447-AAE9-0692D4B6B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0">
                <a:extLst>
                  <a:ext uri="{FF2B5EF4-FFF2-40B4-BE49-F238E27FC236}">
                    <a16:creationId xmlns:a16="http://schemas.microsoft.com/office/drawing/2014/main" id="{B05E9CC4-1862-5448-AC92-5483A5C37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21">
                <a:extLst>
                  <a:ext uri="{FF2B5EF4-FFF2-40B4-BE49-F238E27FC236}">
                    <a16:creationId xmlns:a16="http://schemas.microsoft.com/office/drawing/2014/main" id="{DF0918E0-1280-D143-9AF2-98A664215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Oval 122">
                <a:extLst>
                  <a:ext uri="{FF2B5EF4-FFF2-40B4-BE49-F238E27FC236}">
                    <a16:creationId xmlns:a16="http://schemas.microsoft.com/office/drawing/2014/main" id="{4E45633A-BB4A-1A49-B863-80466FD0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Oval 123">
                <a:extLst>
                  <a:ext uri="{FF2B5EF4-FFF2-40B4-BE49-F238E27FC236}">
                    <a16:creationId xmlns:a16="http://schemas.microsoft.com/office/drawing/2014/main" id="{2D548504-3856-D84D-AF5B-62933A10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24">
                <a:extLst>
                  <a:ext uri="{FF2B5EF4-FFF2-40B4-BE49-F238E27FC236}">
                    <a16:creationId xmlns:a16="http://schemas.microsoft.com/office/drawing/2014/main" id="{14EE0336-6FBB-B945-AFB3-0E208E134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25">
                <a:extLst>
                  <a:ext uri="{FF2B5EF4-FFF2-40B4-BE49-F238E27FC236}">
                    <a16:creationId xmlns:a16="http://schemas.microsoft.com/office/drawing/2014/main" id="{B053EAD7-F6EF-CA45-8FD1-D815DF400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26">
                <a:extLst>
                  <a:ext uri="{FF2B5EF4-FFF2-40B4-BE49-F238E27FC236}">
                    <a16:creationId xmlns:a16="http://schemas.microsoft.com/office/drawing/2014/main" id="{53F492E6-AE5D-5D4E-82C6-5FEB1A38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Oval 127">
                <a:extLst>
                  <a:ext uri="{FF2B5EF4-FFF2-40B4-BE49-F238E27FC236}">
                    <a16:creationId xmlns:a16="http://schemas.microsoft.com/office/drawing/2014/main" id="{EF080CF0-0355-5345-8B97-B2B59ABD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Oval 128">
                <a:extLst>
                  <a:ext uri="{FF2B5EF4-FFF2-40B4-BE49-F238E27FC236}">
                    <a16:creationId xmlns:a16="http://schemas.microsoft.com/office/drawing/2014/main" id="{377A3D6E-9F46-3346-98CC-9ED201754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129">
                <a:extLst>
                  <a:ext uri="{FF2B5EF4-FFF2-40B4-BE49-F238E27FC236}">
                    <a16:creationId xmlns:a16="http://schemas.microsoft.com/office/drawing/2014/main" id="{C2463967-9219-D641-9BA5-1D944A0AB6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CA8352-1D3E-EE4E-A5D0-70010C2CF28A}"/>
                </a:ext>
              </a:extLst>
            </p:cNvPr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58" name="그룹 263">
            <a:extLst>
              <a:ext uri="{FF2B5EF4-FFF2-40B4-BE49-F238E27FC236}">
                <a16:creationId xmlns:a16="http://schemas.microsoft.com/office/drawing/2014/main" id="{C1C74E89-6090-134E-AFB8-5045E8739561}"/>
              </a:ext>
            </a:extLst>
          </p:cNvPr>
          <p:cNvGrpSpPr>
            <a:grpSpLocks noChangeAspect="1"/>
          </p:cNvGrpSpPr>
          <p:nvPr/>
        </p:nvGrpSpPr>
        <p:grpSpPr>
          <a:xfrm>
            <a:off x="4988931" y="2806435"/>
            <a:ext cx="427568" cy="95521"/>
            <a:chOff x="10763250" y="3686175"/>
            <a:chExt cx="895351" cy="2000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D64D710D-EB10-4B4D-9459-1D9C18A73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3250" y="3705225"/>
              <a:ext cx="136525" cy="176213"/>
            </a:xfrm>
            <a:custGeom>
              <a:avLst/>
              <a:gdLst>
                <a:gd name="T0" fmla="*/ 26 w 36"/>
                <a:gd name="T1" fmla="*/ 47 h 47"/>
                <a:gd name="T2" fmla="*/ 16 w 36"/>
                <a:gd name="T3" fmla="*/ 29 h 47"/>
                <a:gd name="T4" fmla="*/ 10 w 36"/>
                <a:gd name="T5" fmla="*/ 29 h 47"/>
                <a:gd name="T6" fmla="*/ 10 w 36"/>
                <a:gd name="T7" fmla="*/ 47 h 47"/>
                <a:gd name="T8" fmla="*/ 0 w 36"/>
                <a:gd name="T9" fmla="*/ 47 h 47"/>
                <a:gd name="T10" fmla="*/ 0 w 36"/>
                <a:gd name="T11" fmla="*/ 0 h 47"/>
                <a:gd name="T12" fmla="*/ 17 w 36"/>
                <a:gd name="T13" fmla="*/ 0 h 47"/>
                <a:gd name="T14" fmla="*/ 34 w 36"/>
                <a:gd name="T15" fmla="*/ 14 h 47"/>
                <a:gd name="T16" fmla="*/ 25 w 36"/>
                <a:gd name="T17" fmla="*/ 28 h 47"/>
                <a:gd name="T18" fmla="*/ 36 w 36"/>
                <a:gd name="T19" fmla="*/ 47 h 47"/>
                <a:gd name="T20" fmla="*/ 26 w 36"/>
                <a:gd name="T21" fmla="*/ 47 h 47"/>
                <a:gd name="T22" fmla="*/ 10 w 36"/>
                <a:gd name="T23" fmla="*/ 22 h 47"/>
                <a:gd name="T24" fmla="*/ 16 w 36"/>
                <a:gd name="T25" fmla="*/ 22 h 47"/>
                <a:gd name="T26" fmla="*/ 25 w 36"/>
                <a:gd name="T27" fmla="*/ 14 h 47"/>
                <a:gd name="T28" fmla="*/ 16 w 36"/>
                <a:gd name="T29" fmla="*/ 7 h 47"/>
                <a:gd name="T30" fmla="*/ 10 w 36"/>
                <a:gd name="T31" fmla="*/ 7 h 47"/>
                <a:gd name="T32" fmla="*/ 10 w 36"/>
                <a:gd name="T33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7">
                  <a:moveTo>
                    <a:pt x="26" y="47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14"/>
                  </a:cubicBezTo>
                  <a:cubicBezTo>
                    <a:pt x="34" y="21"/>
                    <a:pt x="31" y="26"/>
                    <a:pt x="25" y="28"/>
                  </a:cubicBezTo>
                  <a:cubicBezTo>
                    <a:pt x="36" y="47"/>
                    <a:pt x="36" y="47"/>
                    <a:pt x="36" y="47"/>
                  </a:cubicBezTo>
                  <a:lnTo>
                    <a:pt x="26" y="47"/>
                  </a:lnTo>
                  <a:close/>
                  <a:moveTo>
                    <a:pt x="10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2" y="22"/>
                    <a:pt x="25" y="19"/>
                    <a:pt x="25" y="14"/>
                  </a:cubicBezTo>
                  <a:cubicBezTo>
                    <a:pt x="25" y="9"/>
                    <a:pt x="22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E495618F-0CC7-B345-BE58-D8B1BB87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9938" y="3705225"/>
              <a:ext cx="112713" cy="176213"/>
            </a:xfrm>
            <a:custGeom>
              <a:avLst/>
              <a:gdLst>
                <a:gd name="T0" fmla="*/ 0 w 71"/>
                <a:gd name="T1" fmla="*/ 0 h 111"/>
                <a:gd name="T2" fmla="*/ 68 w 71"/>
                <a:gd name="T3" fmla="*/ 0 h 111"/>
                <a:gd name="T4" fmla="*/ 68 w 71"/>
                <a:gd name="T5" fmla="*/ 19 h 111"/>
                <a:gd name="T6" fmla="*/ 21 w 71"/>
                <a:gd name="T7" fmla="*/ 19 h 111"/>
                <a:gd name="T8" fmla="*/ 21 w 71"/>
                <a:gd name="T9" fmla="*/ 45 h 111"/>
                <a:gd name="T10" fmla="*/ 61 w 71"/>
                <a:gd name="T11" fmla="*/ 45 h 111"/>
                <a:gd name="T12" fmla="*/ 61 w 71"/>
                <a:gd name="T13" fmla="*/ 64 h 111"/>
                <a:gd name="T14" fmla="*/ 21 w 71"/>
                <a:gd name="T15" fmla="*/ 64 h 111"/>
                <a:gd name="T16" fmla="*/ 21 w 71"/>
                <a:gd name="T17" fmla="*/ 92 h 111"/>
                <a:gd name="T18" fmla="*/ 71 w 71"/>
                <a:gd name="T19" fmla="*/ 92 h 111"/>
                <a:gd name="T20" fmla="*/ 71 w 71"/>
                <a:gd name="T21" fmla="*/ 111 h 111"/>
                <a:gd name="T22" fmla="*/ 0 w 71"/>
                <a:gd name="T23" fmla="*/ 111 h 111"/>
                <a:gd name="T24" fmla="*/ 0 w 71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1">
                  <a:moveTo>
                    <a:pt x="0" y="0"/>
                  </a:moveTo>
                  <a:lnTo>
                    <a:pt x="68" y="0"/>
                  </a:lnTo>
                  <a:lnTo>
                    <a:pt x="68" y="19"/>
                  </a:lnTo>
                  <a:lnTo>
                    <a:pt x="21" y="19"/>
                  </a:lnTo>
                  <a:lnTo>
                    <a:pt x="21" y="45"/>
                  </a:lnTo>
                  <a:lnTo>
                    <a:pt x="61" y="45"/>
                  </a:lnTo>
                  <a:lnTo>
                    <a:pt x="61" y="64"/>
                  </a:lnTo>
                  <a:lnTo>
                    <a:pt x="21" y="64"/>
                  </a:lnTo>
                  <a:lnTo>
                    <a:pt x="21" y="92"/>
                  </a:lnTo>
                  <a:lnTo>
                    <a:pt x="71" y="92"/>
                  </a:ln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5C39C67C-26D3-9A44-B405-2C170FA77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3702050"/>
              <a:ext cx="131763" cy="184150"/>
            </a:xfrm>
            <a:custGeom>
              <a:avLst/>
              <a:gdLst>
                <a:gd name="T0" fmla="*/ 0 w 35"/>
                <a:gd name="T1" fmla="*/ 42 h 49"/>
                <a:gd name="T2" fmla="*/ 5 w 35"/>
                <a:gd name="T3" fmla="*/ 36 h 49"/>
                <a:gd name="T4" fmla="*/ 17 w 35"/>
                <a:gd name="T5" fmla="*/ 41 h 49"/>
                <a:gd name="T6" fmla="*/ 25 w 35"/>
                <a:gd name="T7" fmla="*/ 35 h 49"/>
                <a:gd name="T8" fmla="*/ 18 w 35"/>
                <a:gd name="T9" fmla="*/ 29 h 49"/>
                <a:gd name="T10" fmla="*/ 12 w 35"/>
                <a:gd name="T11" fmla="*/ 26 h 49"/>
                <a:gd name="T12" fmla="*/ 2 w 35"/>
                <a:gd name="T13" fmla="*/ 14 h 49"/>
                <a:gd name="T14" fmla="*/ 18 w 35"/>
                <a:gd name="T15" fmla="*/ 0 h 49"/>
                <a:gd name="T16" fmla="*/ 33 w 35"/>
                <a:gd name="T17" fmla="*/ 6 h 49"/>
                <a:gd name="T18" fmla="*/ 28 w 35"/>
                <a:gd name="T19" fmla="*/ 12 h 49"/>
                <a:gd name="T20" fmla="*/ 18 w 35"/>
                <a:gd name="T21" fmla="*/ 8 h 49"/>
                <a:gd name="T22" fmla="*/ 11 w 35"/>
                <a:gd name="T23" fmla="*/ 13 h 49"/>
                <a:gd name="T24" fmla="*/ 19 w 35"/>
                <a:gd name="T25" fmla="*/ 19 h 49"/>
                <a:gd name="T26" fmla="*/ 25 w 35"/>
                <a:gd name="T27" fmla="*/ 22 h 49"/>
                <a:gd name="T28" fmla="*/ 35 w 35"/>
                <a:gd name="T29" fmla="*/ 35 h 49"/>
                <a:gd name="T30" fmla="*/ 17 w 35"/>
                <a:gd name="T31" fmla="*/ 49 h 49"/>
                <a:gd name="T32" fmla="*/ 0 w 35"/>
                <a:gd name="T3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49">
                  <a:moveTo>
                    <a:pt x="0" y="42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9" y="39"/>
                    <a:pt x="13" y="41"/>
                    <a:pt x="17" y="41"/>
                  </a:cubicBezTo>
                  <a:cubicBezTo>
                    <a:pt x="22" y="41"/>
                    <a:pt x="25" y="39"/>
                    <a:pt x="25" y="35"/>
                  </a:cubicBezTo>
                  <a:cubicBezTo>
                    <a:pt x="25" y="32"/>
                    <a:pt x="22" y="31"/>
                    <a:pt x="18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7" y="24"/>
                    <a:pt x="2" y="21"/>
                    <a:pt x="2" y="14"/>
                  </a:cubicBezTo>
                  <a:cubicBezTo>
                    <a:pt x="2" y="6"/>
                    <a:pt x="9" y="0"/>
                    <a:pt x="18" y="0"/>
                  </a:cubicBezTo>
                  <a:cubicBezTo>
                    <a:pt x="24" y="0"/>
                    <a:pt x="29" y="2"/>
                    <a:pt x="33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9"/>
                    <a:pt x="22" y="8"/>
                    <a:pt x="18" y="8"/>
                  </a:cubicBezTo>
                  <a:cubicBezTo>
                    <a:pt x="14" y="8"/>
                    <a:pt x="11" y="10"/>
                    <a:pt x="11" y="13"/>
                  </a:cubicBezTo>
                  <a:cubicBezTo>
                    <a:pt x="11" y="16"/>
                    <a:pt x="15" y="18"/>
                    <a:pt x="19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24"/>
                    <a:pt x="35" y="28"/>
                    <a:pt x="35" y="35"/>
                  </a:cubicBezTo>
                  <a:cubicBezTo>
                    <a:pt x="35" y="42"/>
                    <a:pt x="28" y="49"/>
                    <a:pt x="17" y="49"/>
                  </a:cubicBezTo>
                  <a:cubicBezTo>
                    <a:pt x="11" y="49"/>
                    <a:pt x="5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56B2E11C-601F-5841-B818-F1834E7EB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7750" y="3705225"/>
              <a:ext cx="134938" cy="176213"/>
            </a:xfrm>
            <a:custGeom>
              <a:avLst/>
              <a:gdLst>
                <a:gd name="T0" fmla="*/ 31 w 85"/>
                <a:gd name="T1" fmla="*/ 19 h 111"/>
                <a:gd name="T2" fmla="*/ 0 w 85"/>
                <a:gd name="T3" fmla="*/ 19 h 111"/>
                <a:gd name="T4" fmla="*/ 0 w 85"/>
                <a:gd name="T5" fmla="*/ 0 h 111"/>
                <a:gd name="T6" fmla="*/ 85 w 85"/>
                <a:gd name="T7" fmla="*/ 0 h 111"/>
                <a:gd name="T8" fmla="*/ 85 w 85"/>
                <a:gd name="T9" fmla="*/ 19 h 111"/>
                <a:gd name="T10" fmla="*/ 52 w 85"/>
                <a:gd name="T11" fmla="*/ 19 h 111"/>
                <a:gd name="T12" fmla="*/ 52 w 85"/>
                <a:gd name="T13" fmla="*/ 111 h 111"/>
                <a:gd name="T14" fmla="*/ 31 w 85"/>
                <a:gd name="T15" fmla="*/ 111 h 111"/>
                <a:gd name="T16" fmla="*/ 31 w 85"/>
                <a:gd name="T17" fmla="*/ 1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11">
                  <a:moveTo>
                    <a:pt x="3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9"/>
                  </a:lnTo>
                  <a:lnTo>
                    <a:pt x="52" y="19"/>
                  </a:lnTo>
                  <a:lnTo>
                    <a:pt x="52" y="111"/>
                  </a:lnTo>
                  <a:lnTo>
                    <a:pt x="31" y="111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45C9E66E-3517-CD4F-89F3-A64CCA1D8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3800" y="3686175"/>
              <a:ext cx="90488" cy="195263"/>
            </a:xfrm>
            <a:custGeom>
              <a:avLst/>
              <a:gdLst>
                <a:gd name="T0" fmla="*/ 22 w 24"/>
                <a:gd name="T1" fmla="*/ 8 h 52"/>
                <a:gd name="T2" fmla="*/ 18 w 24"/>
                <a:gd name="T3" fmla="*/ 8 h 52"/>
                <a:gd name="T4" fmla="*/ 14 w 24"/>
                <a:gd name="T5" fmla="*/ 13 h 52"/>
                <a:gd name="T6" fmla="*/ 14 w 24"/>
                <a:gd name="T7" fmla="*/ 16 h 52"/>
                <a:gd name="T8" fmla="*/ 21 w 24"/>
                <a:gd name="T9" fmla="*/ 16 h 52"/>
                <a:gd name="T10" fmla="*/ 21 w 24"/>
                <a:gd name="T11" fmla="*/ 24 h 52"/>
                <a:gd name="T12" fmla="*/ 14 w 24"/>
                <a:gd name="T13" fmla="*/ 24 h 52"/>
                <a:gd name="T14" fmla="*/ 14 w 24"/>
                <a:gd name="T15" fmla="*/ 52 h 52"/>
                <a:gd name="T16" fmla="*/ 4 w 24"/>
                <a:gd name="T17" fmla="*/ 52 h 52"/>
                <a:gd name="T18" fmla="*/ 4 w 24"/>
                <a:gd name="T19" fmla="*/ 24 h 52"/>
                <a:gd name="T20" fmla="*/ 0 w 24"/>
                <a:gd name="T21" fmla="*/ 24 h 52"/>
                <a:gd name="T22" fmla="*/ 0 w 24"/>
                <a:gd name="T23" fmla="*/ 17 h 52"/>
                <a:gd name="T24" fmla="*/ 4 w 24"/>
                <a:gd name="T25" fmla="*/ 16 h 52"/>
                <a:gd name="T26" fmla="*/ 4 w 24"/>
                <a:gd name="T27" fmla="*/ 13 h 52"/>
                <a:gd name="T28" fmla="*/ 17 w 24"/>
                <a:gd name="T29" fmla="*/ 0 h 52"/>
                <a:gd name="T30" fmla="*/ 24 w 24"/>
                <a:gd name="T31" fmla="*/ 1 h 52"/>
                <a:gd name="T32" fmla="*/ 22 w 24"/>
                <a:gd name="T3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52">
                  <a:moveTo>
                    <a:pt x="22" y="8"/>
                  </a:moveTo>
                  <a:cubicBezTo>
                    <a:pt x="21" y="8"/>
                    <a:pt x="19" y="8"/>
                    <a:pt x="18" y="8"/>
                  </a:cubicBezTo>
                  <a:cubicBezTo>
                    <a:pt x="15" y="8"/>
                    <a:pt x="14" y="9"/>
                    <a:pt x="14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6"/>
                    <a:pt x="8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603B674A-2BD4-2440-8B6A-C21FA80E1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2225" y="3746500"/>
              <a:ext cx="115888" cy="139700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10 w 31"/>
                <a:gd name="T5" fmla="*/ 0 h 37"/>
                <a:gd name="T6" fmla="*/ 10 w 31"/>
                <a:gd name="T7" fmla="*/ 22 h 37"/>
                <a:gd name="T8" fmla="*/ 15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4 w 31"/>
                <a:gd name="T19" fmla="*/ 36 h 37"/>
                <a:gd name="T20" fmla="*/ 23 w 31"/>
                <a:gd name="T21" fmla="*/ 31 h 37"/>
                <a:gd name="T22" fmla="*/ 23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7"/>
                    <a:pt x="11" y="29"/>
                    <a:pt x="15" y="29"/>
                  </a:cubicBezTo>
                  <a:cubicBezTo>
                    <a:pt x="18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35"/>
                    <a:pt x="16" y="37"/>
                    <a:pt x="11" y="37"/>
                  </a:cubicBezTo>
                  <a:cubicBezTo>
                    <a:pt x="4" y="37"/>
                    <a:pt x="0" y="32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5" name="Freeform 102">
              <a:extLst>
                <a:ext uri="{FF2B5EF4-FFF2-40B4-BE49-F238E27FC236}">
                  <a16:creationId xmlns:a16="http://schemas.microsoft.com/office/drawing/2014/main" id="{A32F25F6-D3AD-3446-ABB4-63A2519A8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3690938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66" name="그룹 271">
            <a:extLst>
              <a:ext uri="{FF2B5EF4-FFF2-40B4-BE49-F238E27FC236}">
                <a16:creationId xmlns:a16="http://schemas.microsoft.com/office/drawing/2014/main" id="{B80F0E64-84F0-3643-87F2-7722CD7AC64A}"/>
              </a:ext>
            </a:extLst>
          </p:cNvPr>
          <p:cNvGrpSpPr>
            <a:grpSpLocks noChangeAspect="1"/>
          </p:cNvGrpSpPr>
          <p:nvPr/>
        </p:nvGrpSpPr>
        <p:grpSpPr>
          <a:xfrm>
            <a:off x="6741344" y="1801331"/>
            <a:ext cx="669285" cy="784800"/>
            <a:chOff x="7293260" y="2240868"/>
            <a:chExt cx="759806" cy="890944"/>
          </a:xfrm>
        </p:grpSpPr>
        <p:sp>
          <p:nvSpPr>
            <p:cNvPr id="67" name="Freeform 77">
              <a:extLst>
                <a:ext uri="{FF2B5EF4-FFF2-40B4-BE49-F238E27FC236}">
                  <a16:creationId xmlns:a16="http://schemas.microsoft.com/office/drawing/2014/main" id="{B6C1B649-869D-6F4B-AB71-743A4569D4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3260" y="2240868"/>
              <a:ext cx="759806" cy="890944"/>
            </a:xfrm>
            <a:custGeom>
              <a:avLst/>
              <a:gdLst>
                <a:gd name="T0" fmla="*/ 305 w 320"/>
                <a:gd name="T1" fmla="*/ 83 h 376"/>
                <a:gd name="T2" fmla="*/ 175 w 320"/>
                <a:gd name="T3" fmla="*/ 5 h 376"/>
                <a:gd name="T4" fmla="*/ 145 w 320"/>
                <a:gd name="T5" fmla="*/ 5 h 376"/>
                <a:gd name="T6" fmla="*/ 14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4 w 320"/>
                <a:gd name="T13" fmla="*/ 291 h 376"/>
                <a:gd name="T14" fmla="*/ 145 w 320"/>
                <a:gd name="T15" fmla="*/ 369 h 376"/>
                <a:gd name="T16" fmla="*/ 175 w 320"/>
                <a:gd name="T17" fmla="*/ 369 h 376"/>
                <a:gd name="T18" fmla="*/ 305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5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5" y="83"/>
                  </a:moveTo>
                  <a:cubicBezTo>
                    <a:pt x="175" y="5"/>
                    <a:pt x="175" y="5"/>
                    <a:pt x="175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5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5" y="285"/>
                    <a:pt x="14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8" y="376"/>
                    <a:pt x="170" y="372"/>
                    <a:pt x="175" y="369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14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4" y="89"/>
                    <a:pt x="305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25">
              <a:extLst>
                <a:ext uri="{FF2B5EF4-FFF2-40B4-BE49-F238E27FC236}">
                  <a16:creationId xmlns:a16="http://schemas.microsoft.com/office/drawing/2014/main" id="{CD00D939-0C80-714B-B6B5-2F2201C78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9538" y="2709125"/>
              <a:ext cx="137146" cy="135144"/>
            </a:xfrm>
            <a:custGeom>
              <a:avLst/>
              <a:gdLst>
                <a:gd name="T0" fmla="*/ 51 w 58"/>
                <a:gd name="T1" fmla="*/ 32 h 57"/>
                <a:gd name="T2" fmla="*/ 53 w 58"/>
                <a:gd name="T3" fmla="*/ 30 h 57"/>
                <a:gd name="T4" fmla="*/ 58 w 58"/>
                <a:gd name="T5" fmla="*/ 28 h 57"/>
                <a:gd name="T6" fmla="*/ 56 w 58"/>
                <a:gd name="T7" fmla="*/ 20 h 57"/>
                <a:gd name="T8" fmla="*/ 51 w 58"/>
                <a:gd name="T9" fmla="*/ 20 h 57"/>
                <a:gd name="T10" fmla="*/ 48 w 58"/>
                <a:gd name="T11" fmla="*/ 18 h 57"/>
                <a:gd name="T12" fmla="*/ 47 w 58"/>
                <a:gd name="T13" fmla="*/ 16 h 57"/>
                <a:gd name="T14" fmla="*/ 47 w 58"/>
                <a:gd name="T15" fmla="*/ 13 h 57"/>
                <a:gd name="T16" fmla="*/ 49 w 58"/>
                <a:gd name="T17" fmla="*/ 8 h 57"/>
                <a:gd name="T18" fmla="*/ 42 w 58"/>
                <a:gd name="T19" fmla="*/ 3 h 57"/>
                <a:gd name="T20" fmla="*/ 38 w 58"/>
                <a:gd name="T21" fmla="*/ 7 h 57"/>
                <a:gd name="T22" fmla="*/ 35 w 58"/>
                <a:gd name="T23" fmla="*/ 7 h 57"/>
                <a:gd name="T24" fmla="*/ 33 w 58"/>
                <a:gd name="T25" fmla="*/ 7 h 57"/>
                <a:gd name="T26" fmla="*/ 30 w 58"/>
                <a:gd name="T27" fmla="*/ 5 h 57"/>
                <a:gd name="T28" fmla="*/ 28 w 58"/>
                <a:gd name="T29" fmla="*/ 0 h 57"/>
                <a:gd name="T30" fmla="*/ 20 w 58"/>
                <a:gd name="T31" fmla="*/ 1 h 57"/>
                <a:gd name="T32" fmla="*/ 20 w 58"/>
                <a:gd name="T33" fmla="*/ 7 h 57"/>
                <a:gd name="T34" fmla="*/ 18 w 58"/>
                <a:gd name="T35" fmla="*/ 9 h 57"/>
                <a:gd name="T36" fmla="*/ 16 w 58"/>
                <a:gd name="T37" fmla="*/ 10 h 57"/>
                <a:gd name="T38" fmla="*/ 13 w 58"/>
                <a:gd name="T39" fmla="*/ 11 h 57"/>
                <a:gd name="T40" fmla="*/ 8 w 58"/>
                <a:gd name="T41" fmla="*/ 9 h 57"/>
                <a:gd name="T42" fmla="*/ 3 w 58"/>
                <a:gd name="T43" fmla="*/ 15 h 57"/>
                <a:gd name="T44" fmla="*/ 7 w 58"/>
                <a:gd name="T45" fmla="*/ 19 h 57"/>
                <a:gd name="T46" fmla="*/ 8 w 58"/>
                <a:gd name="T47" fmla="*/ 22 h 57"/>
                <a:gd name="T48" fmla="*/ 7 w 58"/>
                <a:gd name="T49" fmla="*/ 25 h 57"/>
                <a:gd name="T50" fmla="*/ 5 w 58"/>
                <a:gd name="T51" fmla="*/ 27 h 57"/>
                <a:gd name="T52" fmla="*/ 0 w 58"/>
                <a:gd name="T53" fmla="*/ 29 h 57"/>
                <a:gd name="T54" fmla="*/ 1 w 58"/>
                <a:gd name="T55" fmla="*/ 37 h 57"/>
                <a:gd name="T56" fmla="*/ 7 w 58"/>
                <a:gd name="T57" fmla="*/ 37 h 57"/>
                <a:gd name="T58" fmla="*/ 9 w 58"/>
                <a:gd name="T59" fmla="*/ 39 h 57"/>
                <a:gd name="T60" fmla="*/ 11 w 58"/>
                <a:gd name="T61" fmla="*/ 41 h 57"/>
                <a:gd name="T62" fmla="*/ 11 w 58"/>
                <a:gd name="T63" fmla="*/ 44 h 57"/>
                <a:gd name="T64" fmla="*/ 9 w 58"/>
                <a:gd name="T65" fmla="*/ 49 h 57"/>
                <a:gd name="T66" fmla="*/ 15 w 58"/>
                <a:gd name="T67" fmla="*/ 54 h 57"/>
                <a:gd name="T68" fmla="*/ 20 w 58"/>
                <a:gd name="T69" fmla="*/ 50 h 57"/>
                <a:gd name="T70" fmla="*/ 23 w 58"/>
                <a:gd name="T71" fmla="*/ 50 h 57"/>
                <a:gd name="T72" fmla="*/ 25 w 58"/>
                <a:gd name="T73" fmla="*/ 50 h 57"/>
                <a:gd name="T74" fmla="*/ 27 w 58"/>
                <a:gd name="T75" fmla="*/ 52 h 57"/>
                <a:gd name="T76" fmla="*/ 30 w 58"/>
                <a:gd name="T77" fmla="*/ 57 h 57"/>
                <a:gd name="T78" fmla="*/ 37 w 58"/>
                <a:gd name="T79" fmla="*/ 56 h 57"/>
                <a:gd name="T80" fmla="*/ 38 w 58"/>
                <a:gd name="T81" fmla="*/ 50 h 57"/>
                <a:gd name="T82" fmla="*/ 39 w 58"/>
                <a:gd name="T83" fmla="*/ 48 h 57"/>
                <a:gd name="T84" fmla="*/ 42 w 58"/>
                <a:gd name="T85" fmla="*/ 47 h 57"/>
                <a:gd name="T86" fmla="*/ 45 w 58"/>
                <a:gd name="T87" fmla="*/ 46 h 57"/>
                <a:gd name="T88" fmla="*/ 50 w 58"/>
                <a:gd name="T89" fmla="*/ 48 h 57"/>
                <a:gd name="T90" fmla="*/ 54 w 58"/>
                <a:gd name="T91" fmla="*/ 42 h 57"/>
                <a:gd name="T92" fmla="*/ 51 w 58"/>
                <a:gd name="T93" fmla="*/ 38 h 57"/>
                <a:gd name="T94" fmla="*/ 50 w 58"/>
                <a:gd name="T95" fmla="*/ 35 h 57"/>
                <a:gd name="T96" fmla="*/ 51 w 58"/>
                <a:gd name="T97" fmla="*/ 32 h 57"/>
                <a:gd name="T98" fmla="*/ 30 w 58"/>
                <a:gd name="T99" fmla="*/ 38 h 57"/>
                <a:gd name="T100" fmla="*/ 19 w 58"/>
                <a:gd name="T101" fmla="*/ 30 h 57"/>
                <a:gd name="T102" fmla="*/ 27 w 58"/>
                <a:gd name="T103" fmla="*/ 19 h 57"/>
                <a:gd name="T104" fmla="*/ 38 w 58"/>
                <a:gd name="T105" fmla="*/ 27 h 57"/>
                <a:gd name="T106" fmla="*/ 30 w 58"/>
                <a:gd name="T107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7">
                  <a:moveTo>
                    <a:pt x="51" y="32"/>
                  </a:moveTo>
                  <a:cubicBezTo>
                    <a:pt x="51" y="31"/>
                    <a:pt x="52" y="30"/>
                    <a:pt x="53" y="3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49" y="19"/>
                    <a:pt x="48" y="18"/>
                  </a:cubicBezTo>
                  <a:cubicBezTo>
                    <a:pt x="48" y="17"/>
                    <a:pt x="47" y="16"/>
                    <a:pt x="47" y="16"/>
                  </a:cubicBezTo>
                  <a:cubicBezTo>
                    <a:pt x="46" y="15"/>
                    <a:pt x="46" y="14"/>
                    <a:pt x="47" y="1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7"/>
                    <a:pt x="31" y="6"/>
                    <a:pt x="30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9" y="9"/>
                    <a:pt x="18" y="9"/>
                  </a:cubicBezTo>
                  <a:cubicBezTo>
                    <a:pt x="18" y="10"/>
                    <a:pt x="17" y="10"/>
                    <a:pt x="16" y="10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6"/>
                    <a:pt x="6" y="27"/>
                    <a:pt x="5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8"/>
                    <a:pt x="9" y="38"/>
                    <a:pt x="9" y="39"/>
                  </a:cubicBezTo>
                  <a:cubicBezTo>
                    <a:pt x="10" y="40"/>
                    <a:pt x="10" y="41"/>
                    <a:pt x="11" y="41"/>
                  </a:cubicBezTo>
                  <a:cubicBezTo>
                    <a:pt x="11" y="42"/>
                    <a:pt x="12" y="43"/>
                    <a:pt x="11" y="44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2" y="49"/>
                    <a:pt x="23" y="50"/>
                  </a:cubicBezTo>
                  <a:cubicBezTo>
                    <a:pt x="23" y="50"/>
                    <a:pt x="24" y="50"/>
                    <a:pt x="25" y="50"/>
                  </a:cubicBezTo>
                  <a:cubicBezTo>
                    <a:pt x="26" y="50"/>
                    <a:pt x="27" y="51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9" y="48"/>
                    <a:pt x="39" y="48"/>
                  </a:cubicBezTo>
                  <a:cubicBezTo>
                    <a:pt x="40" y="48"/>
                    <a:pt x="41" y="47"/>
                    <a:pt x="42" y="47"/>
                  </a:cubicBezTo>
                  <a:cubicBezTo>
                    <a:pt x="43" y="46"/>
                    <a:pt x="44" y="46"/>
                    <a:pt x="45" y="46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7"/>
                    <a:pt x="50" y="36"/>
                    <a:pt x="50" y="35"/>
                  </a:cubicBezTo>
                  <a:cubicBezTo>
                    <a:pt x="50" y="34"/>
                    <a:pt x="51" y="33"/>
                    <a:pt x="51" y="32"/>
                  </a:cubicBezTo>
                  <a:close/>
                  <a:moveTo>
                    <a:pt x="30" y="38"/>
                  </a:moveTo>
                  <a:cubicBezTo>
                    <a:pt x="25" y="39"/>
                    <a:pt x="20" y="35"/>
                    <a:pt x="19" y="30"/>
                  </a:cubicBezTo>
                  <a:cubicBezTo>
                    <a:pt x="19" y="25"/>
                    <a:pt x="22" y="20"/>
                    <a:pt x="27" y="19"/>
                  </a:cubicBezTo>
                  <a:cubicBezTo>
                    <a:pt x="33" y="18"/>
                    <a:pt x="37" y="22"/>
                    <a:pt x="38" y="27"/>
                  </a:cubicBezTo>
                  <a:cubicBezTo>
                    <a:pt x="39" y="32"/>
                    <a:pt x="36" y="37"/>
                    <a:pt x="3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26">
              <a:extLst>
                <a:ext uri="{FF2B5EF4-FFF2-40B4-BE49-F238E27FC236}">
                  <a16:creationId xmlns:a16="http://schemas.microsoft.com/office/drawing/2014/main" id="{3B2F14A9-83A5-F64A-8075-E159BA61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0602" y="2621032"/>
              <a:ext cx="105112" cy="104110"/>
            </a:xfrm>
            <a:custGeom>
              <a:avLst/>
              <a:gdLst>
                <a:gd name="T0" fmla="*/ 5 w 44"/>
                <a:gd name="T1" fmla="*/ 19 h 44"/>
                <a:gd name="T2" fmla="*/ 5 w 44"/>
                <a:gd name="T3" fmla="*/ 20 h 44"/>
                <a:gd name="T4" fmla="*/ 3 w 44"/>
                <a:gd name="T5" fmla="*/ 22 h 44"/>
                <a:gd name="T6" fmla="*/ 0 w 44"/>
                <a:gd name="T7" fmla="*/ 24 h 44"/>
                <a:gd name="T8" fmla="*/ 1 w 44"/>
                <a:gd name="T9" fmla="*/ 30 h 44"/>
                <a:gd name="T10" fmla="*/ 5 w 44"/>
                <a:gd name="T11" fmla="*/ 30 h 44"/>
                <a:gd name="T12" fmla="*/ 7 w 44"/>
                <a:gd name="T13" fmla="*/ 31 h 44"/>
                <a:gd name="T14" fmla="*/ 9 w 44"/>
                <a:gd name="T15" fmla="*/ 33 h 44"/>
                <a:gd name="T16" fmla="*/ 9 w 44"/>
                <a:gd name="T17" fmla="*/ 35 h 44"/>
                <a:gd name="T18" fmla="*/ 8 w 44"/>
                <a:gd name="T19" fmla="*/ 39 h 44"/>
                <a:gd name="T20" fmla="*/ 13 w 44"/>
                <a:gd name="T21" fmla="*/ 42 h 44"/>
                <a:gd name="T22" fmla="*/ 16 w 44"/>
                <a:gd name="T23" fmla="*/ 39 h 44"/>
                <a:gd name="T24" fmla="*/ 18 w 44"/>
                <a:gd name="T25" fmla="*/ 39 h 44"/>
                <a:gd name="T26" fmla="*/ 20 w 44"/>
                <a:gd name="T27" fmla="*/ 39 h 44"/>
                <a:gd name="T28" fmla="*/ 22 w 44"/>
                <a:gd name="T29" fmla="*/ 40 h 44"/>
                <a:gd name="T30" fmla="*/ 24 w 44"/>
                <a:gd name="T31" fmla="*/ 44 h 44"/>
                <a:gd name="T32" fmla="*/ 30 w 44"/>
                <a:gd name="T33" fmla="*/ 42 h 44"/>
                <a:gd name="T34" fmla="*/ 30 w 44"/>
                <a:gd name="T35" fmla="*/ 38 h 44"/>
                <a:gd name="T36" fmla="*/ 31 w 44"/>
                <a:gd name="T37" fmla="*/ 36 h 44"/>
                <a:gd name="T38" fmla="*/ 33 w 44"/>
                <a:gd name="T39" fmla="*/ 35 h 44"/>
                <a:gd name="T40" fmla="*/ 35 w 44"/>
                <a:gd name="T41" fmla="*/ 34 h 44"/>
                <a:gd name="T42" fmla="*/ 39 w 44"/>
                <a:gd name="T43" fmla="*/ 36 h 44"/>
                <a:gd name="T44" fmla="*/ 42 w 44"/>
                <a:gd name="T45" fmla="*/ 31 h 44"/>
                <a:gd name="T46" fmla="*/ 39 w 44"/>
                <a:gd name="T47" fmla="*/ 27 h 44"/>
                <a:gd name="T48" fmla="*/ 38 w 44"/>
                <a:gd name="T49" fmla="*/ 25 h 44"/>
                <a:gd name="T50" fmla="*/ 39 w 44"/>
                <a:gd name="T51" fmla="*/ 23 h 44"/>
                <a:gd name="T52" fmla="*/ 40 w 44"/>
                <a:gd name="T53" fmla="*/ 21 h 44"/>
                <a:gd name="T54" fmla="*/ 44 w 44"/>
                <a:gd name="T55" fmla="*/ 19 h 44"/>
                <a:gd name="T56" fmla="*/ 42 w 44"/>
                <a:gd name="T57" fmla="*/ 14 h 44"/>
                <a:gd name="T58" fmla="*/ 38 w 44"/>
                <a:gd name="T59" fmla="*/ 14 h 44"/>
                <a:gd name="T60" fmla="*/ 36 w 44"/>
                <a:gd name="T61" fmla="*/ 12 h 44"/>
                <a:gd name="T62" fmla="*/ 35 w 44"/>
                <a:gd name="T63" fmla="*/ 11 h 44"/>
                <a:gd name="T64" fmla="*/ 34 w 44"/>
                <a:gd name="T65" fmla="*/ 9 h 44"/>
                <a:gd name="T66" fmla="*/ 35 w 44"/>
                <a:gd name="T67" fmla="*/ 4 h 44"/>
                <a:gd name="T68" fmla="*/ 30 w 44"/>
                <a:gd name="T69" fmla="*/ 1 h 44"/>
                <a:gd name="T70" fmla="*/ 27 w 44"/>
                <a:gd name="T71" fmla="*/ 4 h 44"/>
                <a:gd name="T72" fmla="*/ 25 w 44"/>
                <a:gd name="T73" fmla="*/ 5 h 44"/>
                <a:gd name="T74" fmla="*/ 23 w 44"/>
                <a:gd name="T75" fmla="*/ 5 h 44"/>
                <a:gd name="T76" fmla="*/ 21 w 44"/>
                <a:gd name="T77" fmla="*/ 4 h 44"/>
                <a:gd name="T78" fmla="*/ 19 w 44"/>
                <a:gd name="T79" fmla="*/ 0 h 44"/>
                <a:gd name="T80" fmla="*/ 13 w 44"/>
                <a:gd name="T81" fmla="*/ 1 h 44"/>
                <a:gd name="T82" fmla="*/ 13 w 44"/>
                <a:gd name="T83" fmla="*/ 6 h 44"/>
                <a:gd name="T84" fmla="*/ 12 w 44"/>
                <a:gd name="T85" fmla="*/ 8 h 44"/>
                <a:gd name="T86" fmla="*/ 11 w 44"/>
                <a:gd name="T87" fmla="*/ 9 h 44"/>
                <a:gd name="T88" fmla="*/ 8 w 44"/>
                <a:gd name="T89" fmla="*/ 9 h 44"/>
                <a:gd name="T90" fmla="*/ 4 w 44"/>
                <a:gd name="T91" fmla="*/ 8 h 44"/>
                <a:gd name="T92" fmla="*/ 1 w 44"/>
                <a:gd name="T93" fmla="*/ 13 h 44"/>
                <a:gd name="T94" fmla="*/ 4 w 44"/>
                <a:gd name="T95" fmla="*/ 16 h 44"/>
                <a:gd name="T96" fmla="*/ 5 w 44"/>
                <a:gd name="T97" fmla="*/ 19 h 44"/>
                <a:gd name="T98" fmla="*/ 15 w 44"/>
                <a:gd name="T99" fmla="*/ 18 h 44"/>
                <a:gd name="T100" fmla="*/ 25 w 44"/>
                <a:gd name="T101" fmla="*/ 16 h 44"/>
                <a:gd name="T102" fmla="*/ 28 w 44"/>
                <a:gd name="T103" fmla="*/ 26 h 44"/>
                <a:gd name="T104" fmla="*/ 18 w 44"/>
                <a:gd name="T105" fmla="*/ 28 h 44"/>
                <a:gd name="T106" fmla="*/ 15 w 44"/>
                <a:gd name="T10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5" y="19"/>
                  </a:moveTo>
                  <a:cubicBezTo>
                    <a:pt x="5" y="19"/>
                    <a:pt x="5" y="20"/>
                    <a:pt x="5" y="20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7" y="31"/>
                    <a:pt x="7" y="31"/>
                  </a:cubicBezTo>
                  <a:cubicBezTo>
                    <a:pt x="8" y="32"/>
                    <a:pt x="8" y="32"/>
                    <a:pt x="9" y="33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1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33" y="34"/>
                    <a:pt x="34" y="34"/>
                    <a:pt x="35" y="34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8" y="26"/>
                    <a:pt x="38" y="25"/>
                  </a:cubicBezTo>
                  <a:cubicBezTo>
                    <a:pt x="39" y="25"/>
                    <a:pt x="39" y="24"/>
                    <a:pt x="39" y="23"/>
                  </a:cubicBezTo>
                  <a:cubicBezTo>
                    <a:pt x="39" y="22"/>
                    <a:pt x="39" y="22"/>
                    <a:pt x="40" y="2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6" y="13"/>
                    <a:pt x="36" y="12"/>
                  </a:cubicBezTo>
                  <a:cubicBezTo>
                    <a:pt x="36" y="12"/>
                    <a:pt x="35" y="11"/>
                    <a:pt x="35" y="11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7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9" y="10"/>
                    <a:pt x="8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7"/>
                    <a:pt x="5" y="18"/>
                    <a:pt x="5" y="19"/>
                  </a:cubicBezTo>
                  <a:close/>
                  <a:moveTo>
                    <a:pt x="15" y="18"/>
                  </a:moveTo>
                  <a:cubicBezTo>
                    <a:pt x="17" y="15"/>
                    <a:pt x="22" y="14"/>
                    <a:pt x="25" y="16"/>
                  </a:cubicBezTo>
                  <a:cubicBezTo>
                    <a:pt x="29" y="18"/>
                    <a:pt x="30" y="22"/>
                    <a:pt x="28" y="26"/>
                  </a:cubicBezTo>
                  <a:cubicBezTo>
                    <a:pt x="26" y="29"/>
                    <a:pt x="21" y="30"/>
                    <a:pt x="18" y="28"/>
                  </a:cubicBezTo>
                  <a:cubicBezTo>
                    <a:pt x="14" y="26"/>
                    <a:pt x="13" y="22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27">
              <a:extLst>
                <a:ext uri="{FF2B5EF4-FFF2-40B4-BE49-F238E27FC236}">
                  <a16:creationId xmlns:a16="http://schemas.microsoft.com/office/drawing/2014/main" id="{16A6303B-CB17-4147-83C3-3A97DB38F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4681" y="2699115"/>
              <a:ext cx="104110" cy="105112"/>
            </a:xfrm>
            <a:custGeom>
              <a:avLst/>
              <a:gdLst>
                <a:gd name="T0" fmla="*/ 39 w 44"/>
                <a:gd name="T1" fmla="*/ 21 h 44"/>
                <a:gd name="T2" fmla="*/ 39 w 44"/>
                <a:gd name="T3" fmla="*/ 19 h 44"/>
                <a:gd name="T4" fmla="*/ 39 w 44"/>
                <a:gd name="T5" fmla="*/ 17 h 44"/>
                <a:gd name="T6" fmla="*/ 42 w 44"/>
                <a:gd name="T7" fmla="*/ 13 h 44"/>
                <a:gd name="T8" fmla="*/ 39 w 44"/>
                <a:gd name="T9" fmla="*/ 8 h 44"/>
                <a:gd name="T10" fmla="*/ 35 w 44"/>
                <a:gd name="T11" fmla="*/ 10 h 44"/>
                <a:gd name="T12" fmla="*/ 33 w 44"/>
                <a:gd name="T13" fmla="*/ 9 h 44"/>
                <a:gd name="T14" fmla="*/ 31 w 44"/>
                <a:gd name="T15" fmla="*/ 8 h 44"/>
                <a:gd name="T16" fmla="*/ 30 w 44"/>
                <a:gd name="T17" fmla="*/ 6 h 44"/>
                <a:gd name="T18" fmla="*/ 30 w 44"/>
                <a:gd name="T19" fmla="*/ 2 h 44"/>
                <a:gd name="T20" fmla="*/ 24 w 44"/>
                <a:gd name="T21" fmla="*/ 0 h 44"/>
                <a:gd name="T22" fmla="*/ 22 w 44"/>
                <a:gd name="T23" fmla="*/ 4 h 44"/>
                <a:gd name="T24" fmla="*/ 20 w 44"/>
                <a:gd name="T25" fmla="*/ 5 h 44"/>
                <a:gd name="T26" fmla="*/ 18 w 44"/>
                <a:gd name="T27" fmla="*/ 6 h 44"/>
                <a:gd name="T28" fmla="*/ 16 w 44"/>
                <a:gd name="T29" fmla="*/ 5 h 44"/>
                <a:gd name="T30" fmla="*/ 13 w 44"/>
                <a:gd name="T31" fmla="*/ 2 h 44"/>
                <a:gd name="T32" fmla="*/ 8 w 44"/>
                <a:gd name="T33" fmla="*/ 5 h 44"/>
                <a:gd name="T34" fmla="*/ 9 w 44"/>
                <a:gd name="T35" fmla="*/ 9 h 44"/>
                <a:gd name="T36" fmla="*/ 9 w 44"/>
                <a:gd name="T37" fmla="*/ 11 h 44"/>
                <a:gd name="T38" fmla="*/ 8 w 44"/>
                <a:gd name="T39" fmla="*/ 13 h 44"/>
                <a:gd name="T40" fmla="*/ 5 w 44"/>
                <a:gd name="T41" fmla="*/ 14 h 44"/>
                <a:gd name="T42" fmla="*/ 1 w 44"/>
                <a:gd name="T43" fmla="*/ 14 h 44"/>
                <a:gd name="T44" fmla="*/ 0 w 44"/>
                <a:gd name="T45" fmla="*/ 20 h 44"/>
                <a:gd name="T46" fmla="*/ 4 w 44"/>
                <a:gd name="T47" fmla="*/ 22 h 44"/>
                <a:gd name="T48" fmla="*/ 5 w 44"/>
                <a:gd name="T49" fmla="*/ 24 h 44"/>
                <a:gd name="T50" fmla="*/ 5 w 44"/>
                <a:gd name="T51" fmla="*/ 26 h 44"/>
                <a:gd name="T52" fmla="*/ 5 w 44"/>
                <a:gd name="T53" fmla="*/ 28 h 44"/>
                <a:gd name="T54" fmla="*/ 1 w 44"/>
                <a:gd name="T55" fmla="*/ 31 h 44"/>
                <a:gd name="T56" fmla="*/ 5 w 44"/>
                <a:gd name="T57" fmla="*/ 36 h 44"/>
                <a:gd name="T58" fmla="*/ 9 w 44"/>
                <a:gd name="T59" fmla="*/ 35 h 44"/>
                <a:gd name="T60" fmla="*/ 11 w 44"/>
                <a:gd name="T61" fmla="*/ 35 h 44"/>
                <a:gd name="T62" fmla="*/ 13 w 44"/>
                <a:gd name="T63" fmla="*/ 37 h 44"/>
                <a:gd name="T64" fmla="*/ 14 w 44"/>
                <a:gd name="T65" fmla="*/ 39 h 44"/>
                <a:gd name="T66" fmla="*/ 14 w 44"/>
                <a:gd name="T67" fmla="*/ 43 h 44"/>
                <a:gd name="T68" fmla="*/ 20 w 44"/>
                <a:gd name="T69" fmla="*/ 44 h 44"/>
                <a:gd name="T70" fmla="*/ 22 w 44"/>
                <a:gd name="T71" fmla="*/ 41 h 44"/>
                <a:gd name="T72" fmla="*/ 23 w 44"/>
                <a:gd name="T73" fmla="*/ 39 h 44"/>
                <a:gd name="T74" fmla="*/ 25 w 44"/>
                <a:gd name="T75" fmla="*/ 39 h 44"/>
                <a:gd name="T76" fmla="*/ 28 w 44"/>
                <a:gd name="T77" fmla="*/ 40 h 44"/>
                <a:gd name="T78" fmla="*/ 31 w 44"/>
                <a:gd name="T79" fmla="*/ 43 h 44"/>
                <a:gd name="T80" fmla="*/ 36 w 44"/>
                <a:gd name="T81" fmla="*/ 40 h 44"/>
                <a:gd name="T82" fmla="*/ 35 w 44"/>
                <a:gd name="T83" fmla="*/ 35 h 44"/>
                <a:gd name="T84" fmla="*/ 35 w 44"/>
                <a:gd name="T85" fmla="*/ 33 h 44"/>
                <a:gd name="T86" fmla="*/ 36 w 44"/>
                <a:gd name="T87" fmla="*/ 32 h 44"/>
                <a:gd name="T88" fmla="*/ 38 w 44"/>
                <a:gd name="T89" fmla="*/ 30 h 44"/>
                <a:gd name="T90" fmla="*/ 43 w 44"/>
                <a:gd name="T91" fmla="*/ 30 h 44"/>
                <a:gd name="T92" fmla="*/ 44 w 44"/>
                <a:gd name="T93" fmla="*/ 25 h 44"/>
                <a:gd name="T94" fmla="*/ 40 w 44"/>
                <a:gd name="T95" fmla="*/ 23 h 44"/>
                <a:gd name="T96" fmla="*/ 39 w 44"/>
                <a:gd name="T97" fmla="*/ 21 h 44"/>
                <a:gd name="T98" fmla="*/ 26 w 44"/>
                <a:gd name="T99" fmla="*/ 29 h 44"/>
                <a:gd name="T100" fmla="*/ 16 w 44"/>
                <a:gd name="T101" fmla="*/ 26 h 44"/>
                <a:gd name="T102" fmla="*/ 18 w 44"/>
                <a:gd name="T103" fmla="*/ 16 h 44"/>
                <a:gd name="T104" fmla="*/ 28 w 44"/>
                <a:gd name="T105" fmla="*/ 19 h 44"/>
                <a:gd name="T106" fmla="*/ 26 w 44"/>
                <a:gd name="T10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39" y="21"/>
                  </a:moveTo>
                  <a:cubicBezTo>
                    <a:pt x="39" y="20"/>
                    <a:pt x="39" y="19"/>
                    <a:pt x="39" y="19"/>
                  </a:cubicBezTo>
                  <a:cubicBezTo>
                    <a:pt x="38" y="18"/>
                    <a:pt x="39" y="17"/>
                    <a:pt x="39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0" y="8"/>
                    <a:pt x="30" y="7"/>
                    <a:pt x="30" y="6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19" y="6"/>
                    <a:pt x="18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4"/>
                    <a:pt x="6" y="14"/>
                    <a:pt x="5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5" y="23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5"/>
                    <a:pt x="11" y="35"/>
                  </a:cubicBezTo>
                  <a:cubicBezTo>
                    <a:pt x="11" y="36"/>
                    <a:pt x="12" y="36"/>
                    <a:pt x="13" y="37"/>
                  </a:cubicBezTo>
                  <a:cubicBezTo>
                    <a:pt x="13" y="37"/>
                    <a:pt x="14" y="38"/>
                    <a:pt x="14" y="39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3" y="39"/>
                    <a:pt x="23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6" y="39"/>
                    <a:pt x="27" y="39"/>
                    <a:pt x="28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4" y="34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7" y="31"/>
                    <a:pt x="37" y="30"/>
                    <a:pt x="38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1"/>
                  </a:cubicBezTo>
                  <a:close/>
                  <a:moveTo>
                    <a:pt x="26" y="29"/>
                  </a:moveTo>
                  <a:cubicBezTo>
                    <a:pt x="22" y="31"/>
                    <a:pt x="18" y="30"/>
                    <a:pt x="16" y="26"/>
                  </a:cubicBezTo>
                  <a:cubicBezTo>
                    <a:pt x="13" y="23"/>
                    <a:pt x="15" y="18"/>
                    <a:pt x="18" y="16"/>
                  </a:cubicBezTo>
                  <a:cubicBezTo>
                    <a:pt x="21" y="14"/>
                    <a:pt x="26" y="15"/>
                    <a:pt x="28" y="19"/>
                  </a:cubicBezTo>
                  <a:cubicBezTo>
                    <a:pt x="30" y="22"/>
                    <a:pt x="29" y="27"/>
                    <a:pt x="2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28">
              <a:extLst>
                <a:ext uri="{FF2B5EF4-FFF2-40B4-BE49-F238E27FC236}">
                  <a16:creationId xmlns:a16="http://schemas.microsoft.com/office/drawing/2014/main" id="{AAE18D30-EA5D-C245-98F2-71E70482B0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9389" y="2549956"/>
              <a:ext cx="201214" cy="201214"/>
            </a:xfrm>
            <a:custGeom>
              <a:avLst/>
              <a:gdLst>
                <a:gd name="T0" fmla="*/ 61 w 85"/>
                <a:gd name="T1" fmla="*/ 73 h 85"/>
                <a:gd name="T2" fmla="*/ 63 w 85"/>
                <a:gd name="T3" fmla="*/ 69 h 85"/>
                <a:gd name="T4" fmla="*/ 66 w 85"/>
                <a:gd name="T5" fmla="*/ 67 h 85"/>
                <a:gd name="T6" fmla="*/ 70 w 85"/>
                <a:gd name="T7" fmla="*/ 65 h 85"/>
                <a:gd name="T8" fmla="*/ 78 w 85"/>
                <a:gd name="T9" fmla="*/ 67 h 85"/>
                <a:gd name="T10" fmla="*/ 83 w 85"/>
                <a:gd name="T11" fmla="*/ 57 h 85"/>
                <a:gd name="T12" fmla="*/ 77 w 85"/>
                <a:gd name="T13" fmla="*/ 51 h 85"/>
                <a:gd name="T14" fmla="*/ 75 w 85"/>
                <a:gd name="T15" fmla="*/ 47 h 85"/>
                <a:gd name="T16" fmla="*/ 76 w 85"/>
                <a:gd name="T17" fmla="*/ 43 h 85"/>
                <a:gd name="T18" fmla="*/ 78 w 85"/>
                <a:gd name="T19" fmla="*/ 39 h 85"/>
                <a:gd name="T20" fmla="*/ 85 w 85"/>
                <a:gd name="T21" fmla="*/ 35 h 85"/>
                <a:gd name="T22" fmla="*/ 81 w 85"/>
                <a:gd name="T23" fmla="*/ 24 h 85"/>
                <a:gd name="T24" fmla="*/ 73 w 85"/>
                <a:gd name="T25" fmla="*/ 24 h 85"/>
                <a:gd name="T26" fmla="*/ 69 w 85"/>
                <a:gd name="T27" fmla="*/ 22 h 85"/>
                <a:gd name="T28" fmla="*/ 66 w 85"/>
                <a:gd name="T29" fmla="*/ 20 h 85"/>
                <a:gd name="T30" fmla="*/ 65 w 85"/>
                <a:gd name="T31" fmla="*/ 15 h 85"/>
                <a:gd name="T32" fmla="*/ 66 w 85"/>
                <a:gd name="T33" fmla="*/ 7 h 85"/>
                <a:gd name="T34" fmla="*/ 56 w 85"/>
                <a:gd name="T35" fmla="*/ 2 h 85"/>
                <a:gd name="T36" fmla="*/ 51 w 85"/>
                <a:gd name="T37" fmla="*/ 8 h 85"/>
                <a:gd name="T38" fmla="*/ 46 w 85"/>
                <a:gd name="T39" fmla="*/ 10 h 85"/>
                <a:gd name="T40" fmla="*/ 43 w 85"/>
                <a:gd name="T41" fmla="*/ 10 h 85"/>
                <a:gd name="T42" fmla="*/ 39 w 85"/>
                <a:gd name="T43" fmla="*/ 8 h 85"/>
                <a:gd name="T44" fmla="*/ 34 w 85"/>
                <a:gd name="T45" fmla="*/ 0 h 85"/>
                <a:gd name="T46" fmla="*/ 23 w 85"/>
                <a:gd name="T47" fmla="*/ 4 h 85"/>
                <a:gd name="T48" fmla="*/ 24 w 85"/>
                <a:gd name="T49" fmla="*/ 13 h 85"/>
                <a:gd name="T50" fmla="*/ 22 w 85"/>
                <a:gd name="T51" fmla="*/ 17 h 85"/>
                <a:gd name="T52" fmla="*/ 19 w 85"/>
                <a:gd name="T53" fmla="*/ 19 h 85"/>
                <a:gd name="T54" fmla="*/ 15 w 85"/>
                <a:gd name="T55" fmla="*/ 21 h 85"/>
                <a:gd name="T56" fmla="*/ 6 w 85"/>
                <a:gd name="T57" fmla="*/ 19 h 85"/>
                <a:gd name="T58" fmla="*/ 1 w 85"/>
                <a:gd name="T59" fmla="*/ 29 h 85"/>
                <a:gd name="T60" fmla="*/ 8 w 85"/>
                <a:gd name="T61" fmla="*/ 35 h 85"/>
                <a:gd name="T62" fmla="*/ 9 w 85"/>
                <a:gd name="T63" fmla="*/ 39 h 85"/>
                <a:gd name="T64" fmla="*/ 9 w 85"/>
                <a:gd name="T65" fmla="*/ 43 h 85"/>
                <a:gd name="T66" fmla="*/ 7 w 85"/>
                <a:gd name="T67" fmla="*/ 47 h 85"/>
                <a:gd name="T68" fmla="*/ 0 w 85"/>
                <a:gd name="T69" fmla="*/ 51 h 85"/>
                <a:gd name="T70" fmla="*/ 4 w 85"/>
                <a:gd name="T71" fmla="*/ 62 h 85"/>
                <a:gd name="T72" fmla="*/ 12 w 85"/>
                <a:gd name="T73" fmla="*/ 62 h 85"/>
                <a:gd name="T74" fmla="*/ 16 w 85"/>
                <a:gd name="T75" fmla="*/ 63 h 85"/>
                <a:gd name="T76" fmla="*/ 19 w 85"/>
                <a:gd name="T77" fmla="*/ 66 h 85"/>
                <a:gd name="T78" fmla="*/ 20 w 85"/>
                <a:gd name="T79" fmla="*/ 71 h 85"/>
                <a:gd name="T80" fmla="*/ 18 w 85"/>
                <a:gd name="T81" fmla="*/ 79 h 85"/>
                <a:gd name="T82" fmla="*/ 29 w 85"/>
                <a:gd name="T83" fmla="*/ 84 h 85"/>
                <a:gd name="T84" fmla="*/ 34 w 85"/>
                <a:gd name="T85" fmla="*/ 77 h 85"/>
                <a:gd name="T86" fmla="*/ 38 w 85"/>
                <a:gd name="T87" fmla="*/ 76 h 85"/>
                <a:gd name="T88" fmla="*/ 42 w 85"/>
                <a:gd name="T89" fmla="*/ 76 h 85"/>
                <a:gd name="T90" fmla="*/ 46 w 85"/>
                <a:gd name="T91" fmla="*/ 78 h 85"/>
                <a:gd name="T92" fmla="*/ 51 w 85"/>
                <a:gd name="T93" fmla="*/ 85 h 85"/>
                <a:gd name="T94" fmla="*/ 62 w 85"/>
                <a:gd name="T95" fmla="*/ 82 h 85"/>
                <a:gd name="T96" fmla="*/ 61 w 85"/>
                <a:gd name="T97" fmla="*/ 73 h 85"/>
                <a:gd name="T98" fmla="*/ 55 w 85"/>
                <a:gd name="T99" fmla="*/ 49 h 85"/>
                <a:gd name="T100" fmla="*/ 36 w 85"/>
                <a:gd name="T101" fmla="*/ 56 h 85"/>
                <a:gd name="T102" fmla="*/ 30 w 85"/>
                <a:gd name="T103" fmla="*/ 37 h 85"/>
                <a:gd name="T104" fmla="*/ 49 w 85"/>
                <a:gd name="T105" fmla="*/ 30 h 85"/>
                <a:gd name="T106" fmla="*/ 55 w 85"/>
                <a:gd name="T107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61" y="73"/>
                  </a:moveTo>
                  <a:cubicBezTo>
                    <a:pt x="61" y="72"/>
                    <a:pt x="62" y="70"/>
                    <a:pt x="63" y="69"/>
                  </a:cubicBezTo>
                  <a:cubicBezTo>
                    <a:pt x="64" y="68"/>
                    <a:pt x="65" y="67"/>
                    <a:pt x="66" y="67"/>
                  </a:cubicBezTo>
                  <a:cubicBezTo>
                    <a:pt x="67" y="65"/>
                    <a:pt x="68" y="65"/>
                    <a:pt x="70" y="65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6" y="50"/>
                    <a:pt x="75" y="49"/>
                    <a:pt x="75" y="47"/>
                  </a:cubicBezTo>
                  <a:cubicBezTo>
                    <a:pt x="75" y="46"/>
                    <a:pt x="76" y="44"/>
                    <a:pt x="76" y="43"/>
                  </a:cubicBezTo>
                  <a:cubicBezTo>
                    <a:pt x="76" y="41"/>
                    <a:pt x="76" y="40"/>
                    <a:pt x="78" y="39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1" y="24"/>
                    <a:pt x="70" y="24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5" y="18"/>
                    <a:pt x="64" y="17"/>
                    <a:pt x="65" y="15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10"/>
                    <a:pt x="48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1" y="10"/>
                    <a:pt x="39" y="9"/>
                    <a:pt x="39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4"/>
                    <a:pt x="23" y="16"/>
                    <a:pt x="22" y="17"/>
                  </a:cubicBezTo>
                  <a:cubicBezTo>
                    <a:pt x="21" y="18"/>
                    <a:pt x="20" y="18"/>
                    <a:pt x="19" y="19"/>
                  </a:cubicBezTo>
                  <a:cubicBezTo>
                    <a:pt x="18" y="20"/>
                    <a:pt x="16" y="21"/>
                    <a:pt x="15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6"/>
                    <a:pt x="10" y="37"/>
                    <a:pt x="9" y="39"/>
                  </a:cubicBezTo>
                  <a:cubicBezTo>
                    <a:pt x="9" y="40"/>
                    <a:pt x="9" y="41"/>
                    <a:pt x="9" y="43"/>
                  </a:cubicBezTo>
                  <a:cubicBezTo>
                    <a:pt x="9" y="44"/>
                    <a:pt x="8" y="46"/>
                    <a:pt x="7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1"/>
                    <a:pt x="15" y="62"/>
                    <a:pt x="16" y="63"/>
                  </a:cubicBezTo>
                  <a:cubicBezTo>
                    <a:pt x="17" y="64"/>
                    <a:pt x="18" y="65"/>
                    <a:pt x="19" y="66"/>
                  </a:cubicBezTo>
                  <a:cubicBezTo>
                    <a:pt x="20" y="67"/>
                    <a:pt x="20" y="69"/>
                    <a:pt x="20" y="71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5" y="76"/>
                    <a:pt x="37" y="76"/>
                    <a:pt x="38" y="76"/>
                  </a:cubicBezTo>
                  <a:cubicBezTo>
                    <a:pt x="40" y="76"/>
                    <a:pt x="41" y="76"/>
                    <a:pt x="42" y="76"/>
                  </a:cubicBezTo>
                  <a:cubicBezTo>
                    <a:pt x="44" y="76"/>
                    <a:pt x="45" y="77"/>
                    <a:pt x="46" y="78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62" y="82"/>
                    <a:pt x="62" y="82"/>
                    <a:pt x="62" y="82"/>
                  </a:cubicBezTo>
                  <a:lnTo>
                    <a:pt x="61" y="73"/>
                  </a:lnTo>
                  <a:close/>
                  <a:moveTo>
                    <a:pt x="55" y="49"/>
                  </a:moveTo>
                  <a:cubicBezTo>
                    <a:pt x="52" y="56"/>
                    <a:pt x="43" y="59"/>
                    <a:pt x="36" y="56"/>
                  </a:cubicBezTo>
                  <a:cubicBezTo>
                    <a:pt x="29" y="52"/>
                    <a:pt x="26" y="44"/>
                    <a:pt x="30" y="37"/>
                  </a:cubicBezTo>
                  <a:cubicBezTo>
                    <a:pt x="33" y="30"/>
                    <a:pt x="42" y="27"/>
                    <a:pt x="49" y="30"/>
                  </a:cubicBezTo>
                  <a:cubicBezTo>
                    <a:pt x="56" y="34"/>
                    <a:pt x="59" y="42"/>
                    <a:pt x="55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29">
              <a:extLst>
                <a:ext uri="{FF2B5EF4-FFF2-40B4-BE49-F238E27FC236}">
                  <a16:creationId xmlns:a16="http://schemas.microsoft.com/office/drawing/2014/main" id="{C53285F8-6512-B844-AB44-582E7B357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5268" y="2492896"/>
              <a:ext cx="607645" cy="405430"/>
            </a:xfrm>
            <a:custGeom>
              <a:avLst/>
              <a:gdLst>
                <a:gd name="T0" fmla="*/ 240 w 256"/>
                <a:gd name="T1" fmla="*/ 0 h 171"/>
                <a:gd name="T2" fmla="*/ 16 w 256"/>
                <a:gd name="T3" fmla="*/ 0 h 171"/>
                <a:gd name="T4" fmla="*/ 0 w 256"/>
                <a:gd name="T5" fmla="*/ 16 h 171"/>
                <a:gd name="T6" fmla="*/ 0 w 256"/>
                <a:gd name="T7" fmla="*/ 155 h 171"/>
                <a:gd name="T8" fmla="*/ 16 w 256"/>
                <a:gd name="T9" fmla="*/ 171 h 171"/>
                <a:gd name="T10" fmla="*/ 240 w 256"/>
                <a:gd name="T11" fmla="*/ 171 h 171"/>
                <a:gd name="T12" fmla="*/ 256 w 256"/>
                <a:gd name="T13" fmla="*/ 155 h 171"/>
                <a:gd name="T14" fmla="*/ 256 w 256"/>
                <a:gd name="T15" fmla="*/ 16 h 171"/>
                <a:gd name="T16" fmla="*/ 240 w 256"/>
                <a:gd name="T17" fmla="*/ 0 h 171"/>
                <a:gd name="T18" fmla="*/ 248 w 256"/>
                <a:gd name="T19" fmla="*/ 155 h 171"/>
                <a:gd name="T20" fmla="*/ 240 w 256"/>
                <a:gd name="T21" fmla="*/ 163 h 171"/>
                <a:gd name="T22" fmla="*/ 16 w 256"/>
                <a:gd name="T23" fmla="*/ 163 h 171"/>
                <a:gd name="T24" fmla="*/ 8 w 256"/>
                <a:gd name="T25" fmla="*/ 155 h 171"/>
                <a:gd name="T26" fmla="*/ 8 w 256"/>
                <a:gd name="T27" fmla="*/ 16 h 171"/>
                <a:gd name="T28" fmla="*/ 16 w 256"/>
                <a:gd name="T29" fmla="*/ 8 h 171"/>
                <a:gd name="T30" fmla="*/ 240 w 256"/>
                <a:gd name="T31" fmla="*/ 8 h 171"/>
                <a:gd name="T32" fmla="*/ 248 w 256"/>
                <a:gd name="T33" fmla="*/ 16 h 171"/>
                <a:gd name="T34" fmla="*/ 248 w 256"/>
                <a:gd name="T35" fmla="*/ 15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71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4"/>
                    <a:pt x="7" y="171"/>
                    <a:pt x="16" y="171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9" y="171"/>
                    <a:pt x="256" y="164"/>
                    <a:pt x="256" y="155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8"/>
                    <a:pt x="249" y="0"/>
                    <a:pt x="240" y="0"/>
                  </a:cubicBezTo>
                  <a:close/>
                  <a:moveTo>
                    <a:pt x="248" y="155"/>
                  </a:moveTo>
                  <a:cubicBezTo>
                    <a:pt x="248" y="159"/>
                    <a:pt x="244" y="163"/>
                    <a:pt x="240" y="163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12" y="163"/>
                    <a:pt x="8" y="159"/>
                    <a:pt x="8" y="15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4" y="8"/>
                    <a:pt x="248" y="12"/>
                    <a:pt x="248" y="16"/>
                  </a:cubicBezTo>
                  <a:lnTo>
                    <a:pt x="248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3" name="그룹 278">
            <a:extLst>
              <a:ext uri="{FF2B5EF4-FFF2-40B4-BE49-F238E27FC236}">
                <a16:creationId xmlns:a16="http://schemas.microsoft.com/office/drawing/2014/main" id="{5E7424BF-C072-024E-868D-E56FFD9CD79B}"/>
              </a:ext>
            </a:extLst>
          </p:cNvPr>
          <p:cNvGrpSpPr>
            <a:grpSpLocks noChangeAspect="1"/>
          </p:cNvGrpSpPr>
          <p:nvPr/>
        </p:nvGrpSpPr>
        <p:grpSpPr>
          <a:xfrm>
            <a:off x="8096622" y="2284288"/>
            <a:ext cx="363089" cy="427129"/>
            <a:chOff x="7257461" y="4797152"/>
            <a:chExt cx="732203" cy="861347"/>
          </a:xfrm>
        </p:grpSpPr>
        <p:sp>
          <p:nvSpPr>
            <p:cNvPr id="74" name="Oval 78">
              <a:extLst>
                <a:ext uri="{FF2B5EF4-FFF2-40B4-BE49-F238E27FC236}">
                  <a16:creationId xmlns:a16="http://schemas.microsoft.com/office/drawing/2014/main" id="{80DC69BC-D374-DC4B-A0C2-D2A83CB60E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5" name="그룹 280">
              <a:extLst>
                <a:ext uri="{FF2B5EF4-FFF2-40B4-BE49-F238E27FC236}">
                  <a16:creationId xmlns:a16="http://schemas.microsoft.com/office/drawing/2014/main" id="{59248323-6DBA-8D45-B41A-B64716EDC9C0}"/>
                </a:ext>
              </a:extLst>
            </p:cNvPr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77" name="Freeform 114">
                <a:extLst>
                  <a:ext uri="{FF2B5EF4-FFF2-40B4-BE49-F238E27FC236}">
                    <a16:creationId xmlns:a16="http://schemas.microsoft.com/office/drawing/2014/main" id="{9E0B3617-AE29-6940-8BAD-B5A7486E7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115">
                <a:extLst>
                  <a:ext uri="{FF2B5EF4-FFF2-40B4-BE49-F238E27FC236}">
                    <a16:creationId xmlns:a16="http://schemas.microsoft.com/office/drawing/2014/main" id="{2B4CC293-A066-E74A-8878-A55D5D6CB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16">
                <a:extLst>
                  <a:ext uri="{FF2B5EF4-FFF2-40B4-BE49-F238E27FC236}">
                    <a16:creationId xmlns:a16="http://schemas.microsoft.com/office/drawing/2014/main" id="{D5A99836-47B0-104C-A317-72344FEF5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Oval 117">
                <a:extLst>
                  <a:ext uri="{FF2B5EF4-FFF2-40B4-BE49-F238E27FC236}">
                    <a16:creationId xmlns:a16="http://schemas.microsoft.com/office/drawing/2014/main" id="{CEA2A242-D296-0C4B-87A5-F6AF4A8AC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Oval 118">
                <a:extLst>
                  <a:ext uri="{FF2B5EF4-FFF2-40B4-BE49-F238E27FC236}">
                    <a16:creationId xmlns:a16="http://schemas.microsoft.com/office/drawing/2014/main" id="{DC061158-4844-6149-BC44-D48EF8396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9">
                <a:extLst>
                  <a:ext uri="{FF2B5EF4-FFF2-40B4-BE49-F238E27FC236}">
                    <a16:creationId xmlns:a16="http://schemas.microsoft.com/office/drawing/2014/main" id="{EFEF6983-2A92-5D42-AE7E-172295875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20">
                <a:extLst>
                  <a:ext uri="{FF2B5EF4-FFF2-40B4-BE49-F238E27FC236}">
                    <a16:creationId xmlns:a16="http://schemas.microsoft.com/office/drawing/2014/main" id="{873D8BE5-558B-AF4B-9AFB-2BB348558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121">
                <a:extLst>
                  <a:ext uri="{FF2B5EF4-FFF2-40B4-BE49-F238E27FC236}">
                    <a16:creationId xmlns:a16="http://schemas.microsoft.com/office/drawing/2014/main" id="{9DD205FD-C0DE-0547-B53A-B8003CB37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Oval 122">
                <a:extLst>
                  <a:ext uri="{FF2B5EF4-FFF2-40B4-BE49-F238E27FC236}">
                    <a16:creationId xmlns:a16="http://schemas.microsoft.com/office/drawing/2014/main" id="{F7A32913-9F05-5F4F-8970-0ED86EC3C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Oval 123">
                <a:extLst>
                  <a:ext uri="{FF2B5EF4-FFF2-40B4-BE49-F238E27FC236}">
                    <a16:creationId xmlns:a16="http://schemas.microsoft.com/office/drawing/2014/main" id="{47819FE3-E805-124A-AC9B-5E2FD3A64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124">
                <a:extLst>
                  <a:ext uri="{FF2B5EF4-FFF2-40B4-BE49-F238E27FC236}">
                    <a16:creationId xmlns:a16="http://schemas.microsoft.com/office/drawing/2014/main" id="{F4F6CBAF-5A26-D943-AE9C-96B974481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125">
                <a:extLst>
                  <a:ext uri="{FF2B5EF4-FFF2-40B4-BE49-F238E27FC236}">
                    <a16:creationId xmlns:a16="http://schemas.microsoft.com/office/drawing/2014/main" id="{CED0C773-47AC-7946-BD86-78124DD38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126">
                <a:extLst>
                  <a:ext uri="{FF2B5EF4-FFF2-40B4-BE49-F238E27FC236}">
                    <a16:creationId xmlns:a16="http://schemas.microsoft.com/office/drawing/2014/main" id="{1E6DBD92-D435-114B-B9DD-C5CCCB524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Oval 127">
                <a:extLst>
                  <a:ext uri="{FF2B5EF4-FFF2-40B4-BE49-F238E27FC236}">
                    <a16:creationId xmlns:a16="http://schemas.microsoft.com/office/drawing/2014/main" id="{EC70E24A-F4BA-7E4F-BD22-BCB913FC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Oval 128">
                <a:extLst>
                  <a:ext uri="{FF2B5EF4-FFF2-40B4-BE49-F238E27FC236}">
                    <a16:creationId xmlns:a16="http://schemas.microsoft.com/office/drawing/2014/main" id="{E0CE98D7-1DE4-7D41-A459-B512F297B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129">
                <a:extLst>
                  <a:ext uri="{FF2B5EF4-FFF2-40B4-BE49-F238E27FC236}">
                    <a16:creationId xmlns:a16="http://schemas.microsoft.com/office/drawing/2014/main" id="{601D1E04-75BA-ED4C-BC10-84C0B2206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9ECFB8-0FD9-344C-8C6D-B3C69D123B0E}"/>
                </a:ext>
              </a:extLst>
            </p:cNvPr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93" name="모서리가 둥근 직사각형 298">
            <a:extLst>
              <a:ext uri="{FF2B5EF4-FFF2-40B4-BE49-F238E27FC236}">
                <a16:creationId xmlns:a16="http://schemas.microsoft.com/office/drawing/2014/main" id="{A928FED8-8AE6-544C-8253-1E2348F2B1BF}"/>
              </a:ext>
            </a:extLst>
          </p:cNvPr>
          <p:cNvSpPr>
            <a:spLocks/>
          </p:cNvSpPr>
          <p:nvPr/>
        </p:nvSpPr>
        <p:spPr>
          <a:xfrm>
            <a:off x="2733421" y="3098974"/>
            <a:ext cx="1980000" cy="968048"/>
          </a:xfrm>
          <a:prstGeom prst="roundRect">
            <a:avLst/>
          </a:prstGeom>
          <a:solidFill>
            <a:srgbClr val="E3829A"/>
          </a:solidFill>
          <a:ln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8CBC8D-35C1-FC44-A12B-ECACDF32F14A}"/>
              </a:ext>
            </a:extLst>
          </p:cNvPr>
          <p:cNvSpPr txBox="1"/>
          <p:nvPr/>
        </p:nvSpPr>
        <p:spPr>
          <a:xfrm>
            <a:off x="3246421" y="3087952"/>
            <a:ext cx="119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Spring </a:t>
            </a:r>
            <a:r>
              <a:rPr kumimoji="1" lang="en-US" altLang="ko-KR" sz="1100" b="1" dirty="0" err="1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WebFlux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5" name="모서리가 둥근 직사각형 300">
            <a:extLst>
              <a:ext uri="{FF2B5EF4-FFF2-40B4-BE49-F238E27FC236}">
                <a16:creationId xmlns:a16="http://schemas.microsoft.com/office/drawing/2014/main" id="{5FEC10F4-697F-0E48-BE48-E2EC2BFA4FB6}"/>
              </a:ext>
            </a:extLst>
          </p:cNvPr>
          <p:cNvSpPr>
            <a:spLocks/>
          </p:cNvSpPr>
          <p:nvPr/>
        </p:nvSpPr>
        <p:spPr>
          <a:xfrm>
            <a:off x="2824799" y="346260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8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6" name="모서리가 둥근 직사각형 301">
            <a:extLst>
              <a:ext uri="{FF2B5EF4-FFF2-40B4-BE49-F238E27FC236}">
                <a16:creationId xmlns:a16="http://schemas.microsoft.com/office/drawing/2014/main" id="{9313A20A-9F0D-5646-8974-E46DFEE608CB}"/>
              </a:ext>
            </a:extLst>
          </p:cNvPr>
          <p:cNvSpPr>
            <a:spLocks/>
          </p:cNvSpPr>
          <p:nvPr/>
        </p:nvSpPr>
        <p:spPr>
          <a:xfrm>
            <a:off x="3905003" y="345537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7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7" name="Freeform 696">
            <a:extLst>
              <a:ext uri="{FF2B5EF4-FFF2-40B4-BE49-F238E27FC236}">
                <a16:creationId xmlns:a16="http://schemas.microsoft.com/office/drawing/2014/main" id="{731BE34B-D9CF-F24B-93DC-12FF0B35F2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8965" y="3638471"/>
            <a:ext cx="285338" cy="193564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8" name="그룹 303">
            <a:extLst>
              <a:ext uri="{FF2B5EF4-FFF2-40B4-BE49-F238E27FC236}">
                <a16:creationId xmlns:a16="http://schemas.microsoft.com/office/drawing/2014/main" id="{713AE12F-02F5-5448-A50F-257A9FE92D91}"/>
              </a:ext>
            </a:extLst>
          </p:cNvPr>
          <p:cNvGrpSpPr>
            <a:grpSpLocks noChangeAspect="1"/>
          </p:cNvGrpSpPr>
          <p:nvPr/>
        </p:nvGrpSpPr>
        <p:grpSpPr>
          <a:xfrm>
            <a:off x="3058096" y="3304950"/>
            <a:ext cx="304761" cy="318682"/>
            <a:chOff x="820243" y="1868456"/>
            <a:chExt cx="329447" cy="323477"/>
          </a:xfrm>
        </p:grpSpPr>
        <p:sp>
          <p:nvSpPr>
            <p:cNvPr id="99" name="타원 304">
              <a:extLst>
                <a:ext uri="{FF2B5EF4-FFF2-40B4-BE49-F238E27FC236}">
                  <a16:creationId xmlns:a16="http://schemas.microsoft.com/office/drawing/2014/main" id="{F5DCAE43-C0BA-E240-B674-04F01BA3FF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Freeform 133">
              <a:extLst>
                <a:ext uri="{FF2B5EF4-FFF2-40B4-BE49-F238E27FC236}">
                  <a16:creationId xmlns:a16="http://schemas.microsoft.com/office/drawing/2014/main" id="{7E2FA469-5819-7B44-B62B-CD31E51B1F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모서리가 둥근 직사각형 306">
            <a:extLst>
              <a:ext uri="{FF2B5EF4-FFF2-40B4-BE49-F238E27FC236}">
                <a16:creationId xmlns:a16="http://schemas.microsoft.com/office/drawing/2014/main" id="{D242AD59-0F17-F440-BCC8-20B4AA832B9C}"/>
              </a:ext>
            </a:extLst>
          </p:cNvPr>
          <p:cNvSpPr>
            <a:spLocks/>
          </p:cNvSpPr>
          <p:nvPr/>
        </p:nvSpPr>
        <p:spPr>
          <a:xfrm>
            <a:off x="5601072" y="3196714"/>
            <a:ext cx="2852449" cy="1608850"/>
          </a:xfrm>
          <a:prstGeom prst="roundRect">
            <a:avLst/>
          </a:prstGeom>
          <a:solidFill>
            <a:srgbClr val="E3829A"/>
          </a:solidFill>
          <a:ln cmpd="sng"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3E360C0-31EF-6044-8AA9-D58268F99EBF}"/>
              </a:ext>
            </a:extLst>
          </p:cNvPr>
          <p:cNvSpPr txBox="1"/>
          <p:nvPr/>
        </p:nvSpPr>
        <p:spPr>
          <a:xfrm>
            <a:off x="6231618" y="3202691"/>
            <a:ext cx="1997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MVC(</a:t>
            </a:r>
            <a:r>
              <a:rPr kumimoji="1" lang="en-US" altLang="ko-KR" sz="1100" b="1" dirty="0" err="1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WebFlux</a:t>
            </a:r>
            <a:r>
              <a:rPr kumimoji="1" lang="en-US" altLang="ko-KR" sz="11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) + Pub/Sub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모서리가 둥근 직사각형 308">
            <a:extLst>
              <a:ext uri="{FF2B5EF4-FFF2-40B4-BE49-F238E27FC236}">
                <a16:creationId xmlns:a16="http://schemas.microsoft.com/office/drawing/2014/main" id="{79F53DBA-8E3A-6B46-BE27-1AFBE168A733}"/>
              </a:ext>
            </a:extLst>
          </p:cNvPr>
          <p:cNvSpPr>
            <a:spLocks/>
          </p:cNvSpPr>
          <p:nvPr/>
        </p:nvSpPr>
        <p:spPr>
          <a:xfrm>
            <a:off x="5629133" y="3484091"/>
            <a:ext cx="83556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4" name="그룹 309">
            <a:extLst>
              <a:ext uri="{FF2B5EF4-FFF2-40B4-BE49-F238E27FC236}">
                <a16:creationId xmlns:a16="http://schemas.microsoft.com/office/drawing/2014/main" id="{EB063E14-5CD2-C144-8685-E253EA9765E6}"/>
              </a:ext>
            </a:extLst>
          </p:cNvPr>
          <p:cNvGrpSpPr>
            <a:grpSpLocks noChangeAspect="1"/>
          </p:cNvGrpSpPr>
          <p:nvPr/>
        </p:nvGrpSpPr>
        <p:grpSpPr>
          <a:xfrm>
            <a:off x="5919141" y="3338418"/>
            <a:ext cx="304761" cy="318682"/>
            <a:chOff x="820243" y="1868456"/>
            <a:chExt cx="329447" cy="323477"/>
          </a:xfrm>
        </p:grpSpPr>
        <p:sp>
          <p:nvSpPr>
            <p:cNvPr id="105" name="타원 310">
              <a:extLst>
                <a:ext uri="{FF2B5EF4-FFF2-40B4-BE49-F238E27FC236}">
                  <a16:creationId xmlns:a16="http://schemas.microsoft.com/office/drawing/2014/main" id="{E15AEB68-DBC5-0942-885B-50EFEA4DEE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Freeform 133">
              <a:extLst>
                <a:ext uri="{FF2B5EF4-FFF2-40B4-BE49-F238E27FC236}">
                  <a16:creationId xmlns:a16="http://schemas.microsoft.com/office/drawing/2014/main" id="{8B8701A8-600A-C44B-91AB-FBC1F097FB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7" name="모서리가 둥근 직사각형 312">
            <a:extLst>
              <a:ext uri="{FF2B5EF4-FFF2-40B4-BE49-F238E27FC236}">
                <a16:creationId xmlns:a16="http://schemas.microsoft.com/office/drawing/2014/main" id="{786D5EB6-5A45-6848-AB97-7C3649BDDF54}"/>
              </a:ext>
            </a:extLst>
          </p:cNvPr>
          <p:cNvSpPr>
            <a:spLocks/>
          </p:cNvSpPr>
          <p:nvPr/>
        </p:nvSpPr>
        <p:spPr>
          <a:xfrm>
            <a:off x="6670855" y="3832035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8" name="모서리가 둥근 직사각형 313">
            <a:extLst>
              <a:ext uri="{FF2B5EF4-FFF2-40B4-BE49-F238E27FC236}">
                <a16:creationId xmlns:a16="http://schemas.microsoft.com/office/drawing/2014/main" id="{788CF66F-4E70-EA48-BF34-3C5525969B4E}"/>
              </a:ext>
            </a:extLst>
          </p:cNvPr>
          <p:cNvSpPr>
            <a:spLocks/>
          </p:cNvSpPr>
          <p:nvPr/>
        </p:nvSpPr>
        <p:spPr>
          <a:xfrm>
            <a:off x="7644963" y="3466392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DAO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09" name="그룹 314">
            <a:extLst>
              <a:ext uri="{FF2B5EF4-FFF2-40B4-BE49-F238E27FC236}">
                <a16:creationId xmlns:a16="http://schemas.microsoft.com/office/drawing/2014/main" id="{719E74DF-5D3A-2540-864B-0127742B4C64}"/>
              </a:ext>
            </a:extLst>
          </p:cNvPr>
          <p:cNvGrpSpPr>
            <a:grpSpLocks noChangeAspect="1"/>
          </p:cNvGrpSpPr>
          <p:nvPr/>
        </p:nvGrpSpPr>
        <p:grpSpPr>
          <a:xfrm>
            <a:off x="426216" y="2837079"/>
            <a:ext cx="668389" cy="568273"/>
            <a:chOff x="3399036" y="581025"/>
            <a:chExt cx="752475" cy="639763"/>
          </a:xfrm>
        </p:grpSpPr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635045F9-48DA-4A4B-A16F-697488B4B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649" y="652463"/>
              <a:ext cx="488950" cy="290513"/>
            </a:xfrm>
            <a:custGeom>
              <a:avLst/>
              <a:gdLst>
                <a:gd name="T0" fmla="*/ 130 w 130"/>
                <a:gd name="T1" fmla="*/ 61 h 77"/>
                <a:gd name="T2" fmla="*/ 130 w 130"/>
                <a:gd name="T3" fmla="*/ 7 h 77"/>
                <a:gd name="T4" fmla="*/ 123 w 130"/>
                <a:gd name="T5" fmla="*/ 0 h 77"/>
                <a:gd name="T6" fmla="*/ 6 w 130"/>
                <a:gd name="T7" fmla="*/ 0 h 77"/>
                <a:gd name="T8" fmla="*/ 0 w 130"/>
                <a:gd name="T9" fmla="*/ 7 h 77"/>
                <a:gd name="T10" fmla="*/ 0 w 130"/>
                <a:gd name="T11" fmla="*/ 71 h 77"/>
                <a:gd name="T12" fmla="*/ 6 w 130"/>
                <a:gd name="T13" fmla="*/ 77 h 77"/>
                <a:gd name="T14" fmla="*/ 109 w 130"/>
                <a:gd name="T15" fmla="*/ 77 h 77"/>
                <a:gd name="T16" fmla="*/ 129 w 130"/>
                <a:gd name="T17" fmla="*/ 61 h 77"/>
                <a:gd name="T18" fmla="*/ 130 w 130"/>
                <a:gd name="T19" fmla="*/ 61 h 77"/>
                <a:gd name="T20" fmla="*/ 10 w 130"/>
                <a:gd name="T21" fmla="*/ 10 h 77"/>
                <a:gd name="T22" fmla="*/ 120 w 130"/>
                <a:gd name="T23" fmla="*/ 10 h 77"/>
                <a:gd name="T24" fmla="*/ 120 w 130"/>
                <a:gd name="T25" fmla="*/ 53 h 77"/>
                <a:gd name="T26" fmla="*/ 102 w 130"/>
                <a:gd name="T27" fmla="*/ 67 h 77"/>
                <a:gd name="T28" fmla="*/ 10 w 130"/>
                <a:gd name="T2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77">
                  <a:moveTo>
                    <a:pt x="130" y="61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3" y="77"/>
                    <a:pt x="6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1" y="68"/>
                    <a:pt x="120" y="61"/>
                    <a:pt x="129" y="61"/>
                  </a:cubicBezTo>
                  <a:lnTo>
                    <a:pt x="130" y="61"/>
                  </a:lnTo>
                  <a:close/>
                  <a:moveTo>
                    <a:pt x="10" y="10"/>
                  </a:moveTo>
                  <a:cubicBezTo>
                    <a:pt x="120" y="10"/>
                    <a:pt x="120" y="10"/>
                    <a:pt x="120" y="10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2" y="55"/>
                    <a:pt x="106" y="60"/>
                    <a:pt x="102" y="67"/>
                  </a:cubicBezTo>
                  <a:cubicBezTo>
                    <a:pt x="10" y="67"/>
                    <a:pt x="10" y="67"/>
                    <a:pt x="10" y="67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31D55764-0156-FA42-9719-F130CCF3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236" y="1033463"/>
              <a:ext cx="209550" cy="101600"/>
            </a:xfrm>
            <a:custGeom>
              <a:avLst/>
              <a:gdLst>
                <a:gd name="T0" fmla="*/ 54 w 56"/>
                <a:gd name="T1" fmla="*/ 11 h 27"/>
                <a:gd name="T2" fmla="*/ 43 w 56"/>
                <a:gd name="T3" fmla="*/ 1 h 27"/>
                <a:gd name="T4" fmla="*/ 41 w 56"/>
                <a:gd name="T5" fmla="*/ 0 h 27"/>
                <a:gd name="T6" fmla="*/ 15 w 56"/>
                <a:gd name="T7" fmla="*/ 0 h 27"/>
                <a:gd name="T8" fmla="*/ 13 w 56"/>
                <a:gd name="T9" fmla="*/ 1 h 27"/>
                <a:gd name="T10" fmla="*/ 2 w 56"/>
                <a:gd name="T11" fmla="*/ 11 h 27"/>
                <a:gd name="T12" fmla="*/ 2 w 56"/>
                <a:gd name="T13" fmla="*/ 11 h 27"/>
                <a:gd name="T14" fmla="*/ 0 w 56"/>
                <a:gd name="T15" fmla="*/ 18 h 27"/>
                <a:gd name="T16" fmla="*/ 0 w 56"/>
                <a:gd name="T17" fmla="*/ 22 h 27"/>
                <a:gd name="T18" fmla="*/ 9 w 56"/>
                <a:gd name="T19" fmla="*/ 27 h 27"/>
                <a:gd name="T20" fmla="*/ 47 w 56"/>
                <a:gd name="T21" fmla="*/ 27 h 27"/>
                <a:gd name="T22" fmla="*/ 56 w 56"/>
                <a:gd name="T23" fmla="*/ 22 h 27"/>
                <a:gd name="T24" fmla="*/ 56 w 56"/>
                <a:gd name="T25" fmla="*/ 18 h 27"/>
                <a:gd name="T26" fmla="*/ 54 w 56"/>
                <a:gd name="T27" fmla="*/ 11 h 27"/>
                <a:gd name="T28" fmla="*/ 48 w 56"/>
                <a:gd name="T29" fmla="*/ 19 h 27"/>
                <a:gd name="T30" fmla="*/ 48 w 56"/>
                <a:gd name="T31" fmla="*/ 19 h 27"/>
                <a:gd name="T32" fmla="*/ 47 w 56"/>
                <a:gd name="T33" fmla="*/ 19 h 27"/>
                <a:gd name="T34" fmla="*/ 9 w 56"/>
                <a:gd name="T35" fmla="*/ 19 h 27"/>
                <a:gd name="T36" fmla="*/ 8 w 56"/>
                <a:gd name="T37" fmla="*/ 19 h 27"/>
                <a:gd name="T38" fmla="*/ 8 w 56"/>
                <a:gd name="T39" fmla="*/ 19 h 27"/>
                <a:gd name="T40" fmla="*/ 8 w 56"/>
                <a:gd name="T41" fmla="*/ 18 h 27"/>
                <a:gd name="T42" fmla="*/ 8 w 56"/>
                <a:gd name="T43" fmla="*/ 17 h 27"/>
                <a:gd name="T44" fmla="*/ 8 w 56"/>
                <a:gd name="T45" fmla="*/ 17 h 27"/>
                <a:gd name="T46" fmla="*/ 17 w 56"/>
                <a:gd name="T47" fmla="*/ 8 h 27"/>
                <a:gd name="T48" fmla="*/ 39 w 56"/>
                <a:gd name="T49" fmla="*/ 8 h 27"/>
                <a:gd name="T50" fmla="*/ 48 w 56"/>
                <a:gd name="T51" fmla="*/ 17 h 27"/>
                <a:gd name="T52" fmla="*/ 48 w 56"/>
                <a:gd name="T53" fmla="*/ 18 h 27"/>
                <a:gd name="T54" fmla="*/ 48 w 56"/>
                <a:gd name="T55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7">
                  <a:moveTo>
                    <a:pt x="54" y="1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6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2" y="25"/>
                    <a:pt x="5" y="27"/>
                    <a:pt x="9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7"/>
                    <a:pt x="54" y="25"/>
                    <a:pt x="56" y="22"/>
                  </a:cubicBezTo>
                  <a:cubicBezTo>
                    <a:pt x="56" y="20"/>
                    <a:pt x="56" y="19"/>
                    <a:pt x="56" y="18"/>
                  </a:cubicBezTo>
                  <a:cubicBezTo>
                    <a:pt x="56" y="16"/>
                    <a:pt x="55" y="13"/>
                    <a:pt x="54" y="11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7" y="19"/>
                    <a:pt x="4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7752E1A-2C05-CE46-ABB2-85FD213E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23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3C2CBD68-B686-ED44-B4DF-1122031ED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78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6B72C47A-D557-104A-A82C-19E67A958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036" y="581025"/>
              <a:ext cx="752475" cy="639763"/>
            </a:xfrm>
            <a:custGeom>
              <a:avLst/>
              <a:gdLst>
                <a:gd name="T0" fmla="*/ 186 w 200"/>
                <a:gd name="T1" fmla="*/ 132 h 170"/>
                <a:gd name="T2" fmla="*/ 179 w 200"/>
                <a:gd name="T3" fmla="*/ 126 h 170"/>
                <a:gd name="T4" fmla="*/ 184 w 200"/>
                <a:gd name="T5" fmla="*/ 111 h 170"/>
                <a:gd name="T6" fmla="*/ 177 w 200"/>
                <a:gd name="T7" fmla="*/ 92 h 170"/>
                <a:gd name="T8" fmla="*/ 168 w 200"/>
                <a:gd name="T9" fmla="*/ 87 h 170"/>
                <a:gd name="T10" fmla="*/ 168 w 200"/>
                <a:gd name="T11" fmla="*/ 9 h 170"/>
                <a:gd name="T12" fmla="*/ 158 w 200"/>
                <a:gd name="T13" fmla="*/ 0 h 170"/>
                <a:gd name="T14" fmla="*/ 10 w 200"/>
                <a:gd name="T15" fmla="*/ 0 h 170"/>
                <a:gd name="T16" fmla="*/ 0 w 200"/>
                <a:gd name="T17" fmla="*/ 9 h 170"/>
                <a:gd name="T18" fmla="*/ 0 w 200"/>
                <a:gd name="T19" fmla="*/ 107 h 170"/>
                <a:gd name="T20" fmla="*/ 10 w 200"/>
                <a:gd name="T21" fmla="*/ 116 h 170"/>
                <a:gd name="T22" fmla="*/ 77 w 200"/>
                <a:gd name="T23" fmla="*/ 116 h 170"/>
                <a:gd name="T24" fmla="*/ 103 w 200"/>
                <a:gd name="T25" fmla="*/ 116 h 170"/>
                <a:gd name="T26" fmla="*/ 114 w 200"/>
                <a:gd name="T27" fmla="*/ 116 h 170"/>
                <a:gd name="T28" fmla="*/ 134 w 200"/>
                <a:gd name="T29" fmla="*/ 116 h 170"/>
                <a:gd name="T30" fmla="*/ 138 w 200"/>
                <a:gd name="T31" fmla="*/ 125 h 170"/>
                <a:gd name="T32" fmla="*/ 131 w 200"/>
                <a:gd name="T33" fmla="*/ 132 h 170"/>
                <a:gd name="T34" fmla="*/ 117 w 200"/>
                <a:gd name="T35" fmla="*/ 166 h 170"/>
                <a:gd name="T36" fmla="*/ 118 w 200"/>
                <a:gd name="T37" fmla="*/ 169 h 170"/>
                <a:gd name="T38" fmla="*/ 121 w 200"/>
                <a:gd name="T39" fmla="*/ 170 h 170"/>
                <a:gd name="T40" fmla="*/ 196 w 200"/>
                <a:gd name="T41" fmla="*/ 170 h 170"/>
                <a:gd name="T42" fmla="*/ 199 w 200"/>
                <a:gd name="T43" fmla="*/ 169 h 170"/>
                <a:gd name="T44" fmla="*/ 200 w 200"/>
                <a:gd name="T45" fmla="*/ 166 h 170"/>
                <a:gd name="T46" fmla="*/ 186 w 200"/>
                <a:gd name="T47" fmla="*/ 132 h 170"/>
                <a:gd name="T48" fmla="*/ 175 w 200"/>
                <a:gd name="T49" fmla="*/ 110 h 170"/>
                <a:gd name="T50" fmla="*/ 159 w 200"/>
                <a:gd name="T51" fmla="*/ 126 h 170"/>
                <a:gd name="T52" fmla="*/ 143 w 200"/>
                <a:gd name="T53" fmla="*/ 110 h 170"/>
                <a:gd name="T54" fmla="*/ 159 w 200"/>
                <a:gd name="T55" fmla="*/ 94 h 170"/>
                <a:gd name="T56" fmla="*/ 175 w 200"/>
                <a:gd name="T57" fmla="*/ 110 h 170"/>
                <a:gd name="T58" fmla="*/ 134 w 200"/>
                <a:gd name="T59" fmla="*/ 104 h 170"/>
                <a:gd name="T60" fmla="*/ 19 w 200"/>
                <a:gd name="T61" fmla="*/ 104 h 170"/>
                <a:gd name="T62" fmla="*/ 11 w 200"/>
                <a:gd name="T63" fmla="*/ 97 h 170"/>
                <a:gd name="T64" fmla="*/ 11 w 200"/>
                <a:gd name="T65" fmla="*/ 19 h 170"/>
                <a:gd name="T66" fmla="*/ 19 w 200"/>
                <a:gd name="T67" fmla="*/ 11 h 170"/>
                <a:gd name="T68" fmla="*/ 151 w 200"/>
                <a:gd name="T69" fmla="*/ 11 h 170"/>
                <a:gd name="T70" fmla="*/ 159 w 200"/>
                <a:gd name="T71" fmla="*/ 19 h 170"/>
                <a:gd name="T72" fmla="*/ 159 w 200"/>
                <a:gd name="T73" fmla="*/ 85 h 170"/>
                <a:gd name="T74" fmla="*/ 158 w 200"/>
                <a:gd name="T75" fmla="*/ 85 h 170"/>
                <a:gd name="T76" fmla="*/ 134 w 200"/>
                <a:gd name="T77" fmla="*/ 104 h 170"/>
                <a:gd name="T78" fmla="*/ 126 w 200"/>
                <a:gd name="T79" fmla="*/ 162 h 170"/>
                <a:gd name="T80" fmla="*/ 137 w 200"/>
                <a:gd name="T81" fmla="*/ 137 h 170"/>
                <a:gd name="T82" fmla="*/ 143 w 200"/>
                <a:gd name="T83" fmla="*/ 131 h 170"/>
                <a:gd name="T84" fmla="*/ 145 w 200"/>
                <a:gd name="T85" fmla="*/ 130 h 170"/>
                <a:gd name="T86" fmla="*/ 158 w 200"/>
                <a:gd name="T87" fmla="*/ 134 h 170"/>
                <a:gd name="T88" fmla="*/ 172 w 200"/>
                <a:gd name="T89" fmla="*/ 130 h 170"/>
                <a:gd name="T90" fmla="*/ 173 w 200"/>
                <a:gd name="T91" fmla="*/ 131 h 170"/>
                <a:gd name="T92" fmla="*/ 180 w 200"/>
                <a:gd name="T93" fmla="*/ 137 h 170"/>
                <a:gd name="T94" fmla="*/ 191 w 200"/>
                <a:gd name="T95" fmla="*/ 162 h 170"/>
                <a:gd name="T96" fmla="*/ 126 w 200"/>
                <a:gd name="T97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" h="170">
                  <a:moveTo>
                    <a:pt x="186" y="132"/>
                  </a:moveTo>
                  <a:cubicBezTo>
                    <a:pt x="184" y="130"/>
                    <a:pt x="182" y="127"/>
                    <a:pt x="179" y="126"/>
                  </a:cubicBezTo>
                  <a:cubicBezTo>
                    <a:pt x="182" y="121"/>
                    <a:pt x="184" y="116"/>
                    <a:pt x="184" y="111"/>
                  </a:cubicBezTo>
                  <a:cubicBezTo>
                    <a:pt x="184" y="103"/>
                    <a:pt x="181" y="97"/>
                    <a:pt x="177" y="92"/>
                  </a:cubicBezTo>
                  <a:cubicBezTo>
                    <a:pt x="174" y="90"/>
                    <a:pt x="171" y="88"/>
                    <a:pt x="168" y="87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4"/>
                    <a:pt x="163" y="0"/>
                    <a:pt x="15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20"/>
                    <a:pt x="136" y="123"/>
                    <a:pt x="138" y="125"/>
                  </a:cubicBezTo>
                  <a:cubicBezTo>
                    <a:pt x="135" y="127"/>
                    <a:pt x="133" y="130"/>
                    <a:pt x="131" y="132"/>
                  </a:cubicBezTo>
                  <a:cubicBezTo>
                    <a:pt x="123" y="141"/>
                    <a:pt x="118" y="153"/>
                    <a:pt x="117" y="166"/>
                  </a:cubicBezTo>
                  <a:cubicBezTo>
                    <a:pt x="117" y="167"/>
                    <a:pt x="117" y="168"/>
                    <a:pt x="118" y="169"/>
                  </a:cubicBezTo>
                  <a:cubicBezTo>
                    <a:pt x="119" y="170"/>
                    <a:pt x="120" y="170"/>
                    <a:pt x="121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7" y="170"/>
                    <a:pt x="198" y="170"/>
                    <a:pt x="199" y="169"/>
                  </a:cubicBezTo>
                  <a:cubicBezTo>
                    <a:pt x="200" y="168"/>
                    <a:pt x="200" y="167"/>
                    <a:pt x="200" y="166"/>
                  </a:cubicBezTo>
                  <a:cubicBezTo>
                    <a:pt x="199" y="153"/>
                    <a:pt x="194" y="141"/>
                    <a:pt x="186" y="132"/>
                  </a:cubicBezTo>
                  <a:close/>
                  <a:moveTo>
                    <a:pt x="175" y="110"/>
                  </a:moveTo>
                  <a:cubicBezTo>
                    <a:pt x="175" y="119"/>
                    <a:pt x="167" y="126"/>
                    <a:pt x="159" y="126"/>
                  </a:cubicBezTo>
                  <a:cubicBezTo>
                    <a:pt x="150" y="126"/>
                    <a:pt x="143" y="119"/>
                    <a:pt x="143" y="110"/>
                  </a:cubicBezTo>
                  <a:cubicBezTo>
                    <a:pt x="143" y="101"/>
                    <a:pt x="150" y="94"/>
                    <a:pt x="159" y="94"/>
                  </a:cubicBezTo>
                  <a:cubicBezTo>
                    <a:pt x="167" y="94"/>
                    <a:pt x="175" y="101"/>
                    <a:pt x="175" y="110"/>
                  </a:cubicBezTo>
                  <a:close/>
                  <a:moveTo>
                    <a:pt x="134" y="104"/>
                  </a:moveTo>
                  <a:cubicBezTo>
                    <a:pt x="19" y="104"/>
                    <a:pt x="19" y="104"/>
                    <a:pt x="19" y="104"/>
                  </a:cubicBezTo>
                  <a:cubicBezTo>
                    <a:pt x="15" y="104"/>
                    <a:pt x="11" y="101"/>
                    <a:pt x="11" y="9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5" y="11"/>
                    <a:pt x="19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5" y="11"/>
                    <a:pt x="159" y="15"/>
                    <a:pt x="159" y="19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46" y="85"/>
                    <a:pt x="136" y="93"/>
                    <a:pt x="134" y="104"/>
                  </a:cubicBezTo>
                  <a:close/>
                  <a:moveTo>
                    <a:pt x="126" y="162"/>
                  </a:moveTo>
                  <a:cubicBezTo>
                    <a:pt x="127" y="152"/>
                    <a:pt x="131" y="144"/>
                    <a:pt x="137" y="137"/>
                  </a:cubicBezTo>
                  <a:cubicBezTo>
                    <a:pt x="139" y="135"/>
                    <a:pt x="141" y="133"/>
                    <a:pt x="143" y="131"/>
                  </a:cubicBezTo>
                  <a:cubicBezTo>
                    <a:pt x="144" y="131"/>
                    <a:pt x="145" y="130"/>
                    <a:pt x="145" y="130"/>
                  </a:cubicBezTo>
                  <a:cubicBezTo>
                    <a:pt x="149" y="133"/>
                    <a:pt x="153" y="134"/>
                    <a:pt x="158" y="134"/>
                  </a:cubicBezTo>
                  <a:cubicBezTo>
                    <a:pt x="163" y="134"/>
                    <a:pt x="168" y="133"/>
                    <a:pt x="172" y="130"/>
                  </a:cubicBezTo>
                  <a:cubicBezTo>
                    <a:pt x="172" y="130"/>
                    <a:pt x="173" y="131"/>
                    <a:pt x="173" y="131"/>
                  </a:cubicBezTo>
                  <a:cubicBezTo>
                    <a:pt x="176" y="133"/>
                    <a:pt x="178" y="135"/>
                    <a:pt x="180" y="137"/>
                  </a:cubicBezTo>
                  <a:cubicBezTo>
                    <a:pt x="186" y="144"/>
                    <a:pt x="190" y="152"/>
                    <a:pt x="191" y="162"/>
                  </a:cubicBezTo>
                  <a:lnTo>
                    <a:pt x="126" y="16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5" name="그룹 320">
            <a:extLst>
              <a:ext uri="{FF2B5EF4-FFF2-40B4-BE49-F238E27FC236}">
                <a16:creationId xmlns:a16="http://schemas.microsoft.com/office/drawing/2014/main" id="{46585558-DD10-CE4C-B8DC-AE7B8281454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615" y="2908906"/>
            <a:ext cx="854057" cy="630451"/>
            <a:chOff x="1005791" y="3603728"/>
            <a:chExt cx="1042835" cy="769804"/>
          </a:xfrm>
        </p:grpSpPr>
        <p:sp>
          <p:nvSpPr>
            <p:cNvPr id="116" name="Freeform 696">
              <a:extLst>
                <a:ext uri="{FF2B5EF4-FFF2-40B4-BE49-F238E27FC236}">
                  <a16:creationId xmlns:a16="http://schemas.microsoft.com/office/drawing/2014/main" id="{654C336D-78DA-4349-90EA-35D27B2C76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F8C397-7CC7-2840-8BBF-B7468F8BA487}"/>
                </a:ext>
              </a:extLst>
            </p:cNvPr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002CE4E-997C-324E-8E46-7393EAC47921}"/>
                </a:ext>
              </a:extLst>
            </p:cNvPr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9" name="그룹 325">
            <a:extLst>
              <a:ext uri="{FF2B5EF4-FFF2-40B4-BE49-F238E27FC236}">
                <a16:creationId xmlns:a16="http://schemas.microsoft.com/office/drawing/2014/main" id="{D00ACF5B-D47A-5443-BDD1-1B0788D02624}"/>
              </a:ext>
            </a:extLst>
          </p:cNvPr>
          <p:cNvGrpSpPr>
            <a:grpSpLocks noChangeAspect="1"/>
          </p:cNvGrpSpPr>
          <p:nvPr/>
        </p:nvGrpSpPr>
        <p:grpSpPr>
          <a:xfrm>
            <a:off x="4767013" y="2946104"/>
            <a:ext cx="854057" cy="630453"/>
            <a:chOff x="1005791" y="3603728"/>
            <a:chExt cx="1042835" cy="769807"/>
          </a:xfrm>
        </p:grpSpPr>
        <p:sp>
          <p:nvSpPr>
            <p:cNvPr id="120" name="Freeform 696">
              <a:extLst>
                <a:ext uri="{FF2B5EF4-FFF2-40B4-BE49-F238E27FC236}">
                  <a16:creationId xmlns:a16="http://schemas.microsoft.com/office/drawing/2014/main" id="{BEFB88C7-AA1F-C647-B049-6FF5F30BFA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679172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AF3B62-6A3F-4147-BD32-785737E2B9BD}"/>
                </a:ext>
              </a:extLst>
            </p:cNvPr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AC40035-C3A7-0B45-9535-95BA5566621D}"/>
                </a:ext>
              </a:extLst>
            </p:cNvPr>
            <p:cNvSpPr txBox="1"/>
            <p:nvPr/>
          </p:nvSpPr>
          <p:spPr>
            <a:xfrm>
              <a:off x="1181140" y="4091680"/>
              <a:ext cx="867486" cy="281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23" name="모서리가 둥근 직사각형 329">
            <a:extLst>
              <a:ext uri="{FF2B5EF4-FFF2-40B4-BE49-F238E27FC236}">
                <a16:creationId xmlns:a16="http://schemas.microsoft.com/office/drawing/2014/main" id="{C08A9363-7FA4-DA4D-9290-3645479BD8AC}"/>
              </a:ext>
            </a:extLst>
          </p:cNvPr>
          <p:cNvSpPr>
            <a:spLocks/>
          </p:cNvSpPr>
          <p:nvPr/>
        </p:nvSpPr>
        <p:spPr>
          <a:xfrm>
            <a:off x="5635347" y="4183409"/>
            <a:ext cx="82905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Subscribe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4" name="모서리가 둥근 직사각형 330">
            <a:extLst>
              <a:ext uri="{FF2B5EF4-FFF2-40B4-BE49-F238E27FC236}">
                <a16:creationId xmlns:a16="http://schemas.microsoft.com/office/drawing/2014/main" id="{7E68B772-F9C4-F340-952F-E3C62883C466}"/>
              </a:ext>
            </a:extLst>
          </p:cNvPr>
          <p:cNvSpPr>
            <a:spLocks/>
          </p:cNvSpPr>
          <p:nvPr/>
        </p:nvSpPr>
        <p:spPr>
          <a:xfrm>
            <a:off x="7644930" y="4157244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Publish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5" name="Forward Message">
            <a:extLst>
              <a:ext uri="{FF2B5EF4-FFF2-40B4-BE49-F238E27FC236}">
                <a16:creationId xmlns:a16="http://schemas.microsoft.com/office/drawing/2014/main" id="{EE1AEBD5-E88B-A74A-BE51-9E9C0419A6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49862" y="4104248"/>
            <a:ext cx="243318" cy="253251"/>
          </a:xfrm>
          <a:custGeom>
            <a:avLst/>
            <a:gdLst>
              <a:gd name="T0" fmla="*/ 0 w 640"/>
              <a:gd name="T1" fmla="*/ 0 h 667"/>
              <a:gd name="T2" fmla="*/ 0 w 640"/>
              <a:gd name="T3" fmla="*/ 453 h 667"/>
              <a:gd name="T4" fmla="*/ 223 w 640"/>
              <a:gd name="T5" fmla="*/ 453 h 667"/>
              <a:gd name="T6" fmla="*/ 160 w 640"/>
              <a:gd name="T7" fmla="*/ 530 h 667"/>
              <a:gd name="T8" fmla="*/ 134 w 640"/>
              <a:gd name="T9" fmla="*/ 650 h 667"/>
              <a:gd name="T10" fmla="*/ 160 w 640"/>
              <a:gd name="T11" fmla="*/ 652 h 667"/>
              <a:gd name="T12" fmla="*/ 189 w 640"/>
              <a:gd name="T13" fmla="*/ 584 h 667"/>
              <a:gd name="T14" fmla="*/ 356 w 640"/>
              <a:gd name="T15" fmla="*/ 515 h 667"/>
              <a:gd name="T16" fmla="*/ 356 w 640"/>
              <a:gd name="T17" fmla="*/ 575 h 667"/>
              <a:gd name="T18" fmla="*/ 377 w 640"/>
              <a:gd name="T19" fmla="*/ 586 h 667"/>
              <a:gd name="T20" fmla="*/ 528 w 640"/>
              <a:gd name="T21" fmla="*/ 471 h 667"/>
              <a:gd name="T22" fmla="*/ 531 w 640"/>
              <a:gd name="T23" fmla="*/ 453 h 667"/>
              <a:gd name="T24" fmla="*/ 640 w 640"/>
              <a:gd name="T25" fmla="*/ 453 h 667"/>
              <a:gd name="T26" fmla="*/ 640 w 640"/>
              <a:gd name="T27" fmla="*/ 0 h 667"/>
              <a:gd name="T28" fmla="*/ 0 w 640"/>
              <a:gd name="T29" fmla="*/ 0 h 667"/>
              <a:gd name="T30" fmla="*/ 27 w 640"/>
              <a:gd name="T31" fmla="*/ 26 h 667"/>
              <a:gd name="T32" fmla="*/ 614 w 640"/>
              <a:gd name="T33" fmla="*/ 26 h 667"/>
              <a:gd name="T34" fmla="*/ 614 w 640"/>
              <a:gd name="T35" fmla="*/ 56 h 667"/>
              <a:gd name="T36" fmla="*/ 363 w 640"/>
              <a:gd name="T37" fmla="*/ 271 h 667"/>
              <a:gd name="T38" fmla="*/ 320 w 640"/>
              <a:gd name="T39" fmla="*/ 288 h 667"/>
              <a:gd name="T40" fmla="*/ 278 w 640"/>
              <a:gd name="T41" fmla="*/ 271 h 667"/>
              <a:gd name="T42" fmla="*/ 27 w 640"/>
              <a:gd name="T43" fmla="*/ 56 h 667"/>
              <a:gd name="T44" fmla="*/ 27 w 640"/>
              <a:gd name="T45" fmla="*/ 26 h 667"/>
              <a:gd name="T46" fmla="*/ 27 w 640"/>
              <a:gd name="T47" fmla="*/ 92 h 667"/>
              <a:gd name="T48" fmla="*/ 193 w 640"/>
              <a:gd name="T49" fmla="*/ 234 h 667"/>
              <a:gd name="T50" fmla="*/ 27 w 640"/>
              <a:gd name="T51" fmla="*/ 363 h 667"/>
              <a:gd name="T52" fmla="*/ 27 w 640"/>
              <a:gd name="T53" fmla="*/ 92 h 667"/>
              <a:gd name="T54" fmla="*/ 614 w 640"/>
              <a:gd name="T55" fmla="*/ 92 h 667"/>
              <a:gd name="T56" fmla="*/ 614 w 640"/>
              <a:gd name="T57" fmla="*/ 363 h 667"/>
              <a:gd name="T58" fmla="*/ 448 w 640"/>
              <a:gd name="T59" fmla="*/ 234 h 667"/>
              <a:gd name="T60" fmla="*/ 614 w 640"/>
              <a:gd name="T61" fmla="*/ 92 h 667"/>
              <a:gd name="T62" fmla="*/ 214 w 640"/>
              <a:gd name="T63" fmla="*/ 251 h 667"/>
              <a:gd name="T64" fmla="*/ 261 w 640"/>
              <a:gd name="T65" fmla="*/ 292 h 667"/>
              <a:gd name="T66" fmla="*/ 320 w 640"/>
              <a:gd name="T67" fmla="*/ 315 h 667"/>
              <a:gd name="T68" fmla="*/ 380 w 640"/>
              <a:gd name="T69" fmla="*/ 292 h 667"/>
              <a:gd name="T70" fmla="*/ 427 w 640"/>
              <a:gd name="T71" fmla="*/ 251 h 667"/>
              <a:gd name="T72" fmla="*/ 614 w 640"/>
              <a:gd name="T73" fmla="*/ 396 h 667"/>
              <a:gd name="T74" fmla="*/ 614 w 640"/>
              <a:gd name="T75" fmla="*/ 426 h 667"/>
              <a:gd name="T76" fmla="*/ 497 w 640"/>
              <a:gd name="T77" fmla="*/ 426 h 667"/>
              <a:gd name="T78" fmla="*/ 377 w 640"/>
              <a:gd name="T79" fmla="*/ 336 h 667"/>
              <a:gd name="T80" fmla="*/ 369 w 640"/>
              <a:gd name="T81" fmla="*/ 333 h 667"/>
              <a:gd name="T82" fmla="*/ 356 w 640"/>
              <a:gd name="T83" fmla="*/ 346 h 667"/>
              <a:gd name="T84" fmla="*/ 356 w 640"/>
              <a:gd name="T85" fmla="*/ 409 h 667"/>
              <a:gd name="T86" fmla="*/ 271 w 640"/>
              <a:gd name="T87" fmla="*/ 426 h 667"/>
              <a:gd name="T88" fmla="*/ 269 w 640"/>
              <a:gd name="T89" fmla="*/ 426 h 667"/>
              <a:gd name="T90" fmla="*/ 27 w 640"/>
              <a:gd name="T91" fmla="*/ 426 h 667"/>
              <a:gd name="T92" fmla="*/ 27 w 640"/>
              <a:gd name="T93" fmla="*/ 396 h 667"/>
              <a:gd name="T94" fmla="*/ 214 w 640"/>
              <a:gd name="T95" fmla="*/ 251 h 667"/>
              <a:gd name="T96" fmla="*/ 383 w 640"/>
              <a:gd name="T97" fmla="*/ 373 h 667"/>
              <a:gd name="T98" fmla="*/ 498 w 640"/>
              <a:gd name="T99" fmla="*/ 461 h 667"/>
              <a:gd name="T100" fmla="*/ 383 w 640"/>
              <a:gd name="T101" fmla="*/ 548 h 667"/>
              <a:gd name="T102" fmla="*/ 383 w 640"/>
              <a:gd name="T103" fmla="*/ 500 h 667"/>
              <a:gd name="T104" fmla="*/ 369 w 640"/>
              <a:gd name="T105" fmla="*/ 487 h 667"/>
              <a:gd name="T106" fmla="*/ 178 w 640"/>
              <a:gd name="T107" fmla="*/ 558 h 667"/>
              <a:gd name="T108" fmla="*/ 184 w 640"/>
              <a:gd name="T109" fmla="*/ 542 h 667"/>
              <a:gd name="T110" fmla="*/ 271 w 640"/>
              <a:gd name="T111" fmla="*/ 453 h 667"/>
              <a:gd name="T112" fmla="*/ 369 w 640"/>
              <a:gd name="T113" fmla="*/ 434 h 667"/>
              <a:gd name="T114" fmla="*/ 383 w 640"/>
              <a:gd name="T115" fmla="*/ 421 h 667"/>
              <a:gd name="T116" fmla="*/ 383 w 640"/>
              <a:gd name="T117" fmla="*/ 37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0" h="667">
                <a:moveTo>
                  <a:pt x="0" y="0"/>
                </a:moveTo>
                <a:lnTo>
                  <a:pt x="0" y="453"/>
                </a:lnTo>
                <a:lnTo>
                  <a:pt x="223" y="453"/>
                </a:lnTo>
                <a:cubicBezTo>
                  <a:pt x="193" y="475"/>
                  <a:pt x="173" y="503"/>
                  <a:pt x="160" y="530"/>
                </a:cubicBezTo>
                <a:cubicBezTo>
                  <a:pt x="132" y="590"/>
                  <a:pt x="134" y="647"/>
                  <a:pt x="134" y="650"/>
                </a:cubicBezTo>
                <a:cubicBezTo>
                  <a:pt x="134" y="663"/>
                  <a:pt x="156" y="667"/>
                  <a:pt x="160" y="652"/>
                </a:cubicBezTo>
                <a:cubicBezTo>
                  <a:pt x="160" y="652"/>
                  <a:pt x="163" y="619"/>
                  <a:pt x="189" y="584"/>
                </a:cubicBezTo>
                <a:cubicBezTo>
                  <a:pt x="215" y="551"/>
                  <a:pt x="263" y="518"/>
                  <a:pt x="356" y="515"/>
                </a:cubicBezTo>
                <a:lnTo>
                  <a:pt x="356" y="575"/>
                </a:lnTo>
                <a:cubicBezTo>
                  <a:pt x="356" y="586"/>
                  <a:pt x="369" y="592"/>
                  <a:pt x="377" y="586"/>
                </a:cubicBezTo>
                <a:lnTo>
                  <a:pt x="528" y="471"/>
                </a:lnTo>
                <a:cubicBezTo>
                  <a:pt x="534" y="467"/>
                  <a:pt x="535" y="459"/>
                  <a:pt x="531" y="453"/>
                </a:cubicBezTo>
                <a:lnTo>
                  <a:pt x="640" y="453"/>
                </a:lnTo>
                <a:lnTo>
                  <a:pt x="640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614" y="26"/>
                </a:lnTo>
                <a:lnTo>
                  <a:pt x="614" y="56"/>
                </a:lnTo>
                <a:cubicBezTo>
                  <a:pt x="608" y="61"/>
                  <a:pt x="381" y="255"/>
                  <a:pt x="363" y="271"/>
                </a:cubicBezTo>
                <a:cubicBezTo>
                  <a:pt x="346" y="285"/>
                  <a:pt x="329" y="288"/>
                  <a:pt x="320" y="288"/>
                </a:cubicBezTo>
                <a:cubicBezTo>
                  <a:pt x="311" y="288"/>
                  <a:pt x="294" y="285"/>
                  <a:pt x="278" y="271"/>
                </a:cubicBezTo>
                <a:cubicBezTo>
                  <a:pt x="259" y="255"/>
                  <a:pt x="33" y="61"/>
                  <a:pt x="27" y="56"/>
                </a:cubicBezTo>
                <a:lnTo>
                  <a:pt x="27" y="26"/>
                </a:lnTo>
                <a:close/>
                <a:moveTo>
                  <a:pt x="27" y="92"/>
                </a:moveTo>
                <a:cubicBezTo>
                  <a:pt x="50" y="111"/>
                  <a:pt x="126" y="177"/>
                  <a:pt x="193" y="234"/>
                </a:cubicBezTo>
                <a:lnTo>
                  <a:pt x="27" y="363"/>
                </a:lnTo>
                <a:lnTo>
                  <a:pt x="27" y="92"/>
                </a:lnTo>
                <a:close/>
                <a:moveTo>
                  <a:pt x="614" y="92"/>
                </a:moveTo>
                <a:lnTo>
                  <a:pt x="614" y="363"/>
                </a:lnTo>
                <a:lnTo>
                  <a:pt x="448" y="234"/>
                </a:lnTo>
                <a:cubicBezTo>
                  <a:pt x="514" y="177"/>
                  <a:pt x="591" y="111"/>
                  <a:pt x="614" y="92"/>
                </a:cubicBezTo>
                <a:close/>
                <a:moveTo>
                  <a:pt x="214" y="251"/>
                </a:moveTo>
                <a:cubicBezTo>
                  <a:pt x="229" y="265"/>
                  <a:pt x="257" y="289"/>
                  <a:pt x="261" y="292"/>
                </a:cubicBezTo>
                <a:cubicBezTo>
                  <a:pt x="282" y="310"/>
                  <a:pt x="305" y="315"/>
                  <a:pt x="320" y="315"/>
                </a:cubicBezTo>
                <a:cubicBezTo>
                  <a:pt x="335" y="315"/>
                  <a:pt x="358" y="310"/>
                  <a:pt x="380" y="292"/>
                </a:cubicBezTo>
                <a:cubicBezTo>
                  <a:pt x="383" y="289"/>
                  <a:pt x="411" y="265"/>
                  <a:pt x="427" y="251"/>
                </a:cubicBezTo>
                <a:lnTo>
                  <a:pt x="614" y="396"/>
                </a:lnTo>
                <a:lnTo>
                  <a:pt x="614" y="426"/>
                </a:lnTo>
                <a:lnTo>
                  <a:pt x="497" y="426"/>
                </a:lnTo>
                <a:lnTo>
                  <a:pt x="377" y="336"/>
                </a:lnTo>
                <a:cubicBezTo>
                  <a:pt x="375" y="334"/>
                  <a:pt x="372" y="333"/>
                  <a:pt x="369" y="333"/>
                </a:cubicBezTo>
                <a:cubicBezTo>
                  <a:pt x="362" y="333"/>
                  <a:pt x="356" y="339"/>
                  <a:pt x="356" y="346"/>
                </a:cubicBezTo>
                <a:lnTo>
                  <a:pt x="356" y="409"/>
                </a:lnTo>
                <a:cubicBezTo>
                  <a:pt x="323" y="411"/>
                  <a:pt x="295" y="417"/>
                  <a:pt x="271" y="426"/>
                </a:cubicBezTo>
                <a:cubicBezTo>
                  <a:pt x="270" y="426"/>
                  <a:pt x="270" y="426"/>
                  <a:pt x="269" y="426"/>
                </a:cubicBezTo>
                <a:lnTo>
                  <a:pt x="27" y="426"/>
                </a:lnTo>
                <a:lnTo>
                  <a:pt x="27" y="396"/>
                </a:lnTo>
                <a:lnTo>
                  <a:pt x="214" y="251"/>
                </a:lnTo>
                <a:close/>
                <a:moveTo>
                  <a:pt x="383" y="373"/>
                </a:moveTo>
                <a:cubicBezTo>
                  <a:pt x="421" y="402"/>
                  <a:pt x="460" y="432"/>
                  <a:pt x="498" y="461"/>
                </a:cubicBezTo>
                <a:lnTo>
                  <a:pt x="383" y="548"/>
                </a:lnTo>
                <a:lnTo>
                  <a:pt x="383" y="500"/>
                </a:lnTo>
                <a:cubicBezTo>
                  <a:pt x="383" y="493"/>
                  <a:pt x="377" y="487"/>
                  <a:pt x="369" y="487"/>
                </a:cubicBezTo>
                <a:cubicBezTo>
                  <a:pt x="269" y="487"/>
                  <a:pt x="212" y="521"/>
                  <a:pt x="178" y="558"/>
                </a:cubicBezTo>
                <a:cubicBezTo>
                  <a:pt x="180" y="552"/>
                  <a:pt x="181" y="547"/>
                  <a:pt x="184" y="542"/>
                </a:cubicBezTo>
                <a:cubicBezTo>
                  <a:pt x="200" y="507"/>
                  <a:pt x="226" y="473"/>
                  <a:pt x="271" y="453"/>
                </a:cubicBezTo>
                <a:cubicBezTo>
                  <a:pt x="291" y="446"/>
                  <a:pt x="341" y="434"/>
                  <a:pt x="369" y="434"/>
                </a:cubicBezTo>
                <a:cubicBezTo>
                  <a:pt x="377" y="434"/>
                  <a:pt x="383" y="428"/>
                  <a:pt x="383" y="421"/>
                </a:cubicBezTo>
                <a:lnTo>
                  <a:pt x="383" y="373"/>
                </a:lnTo>
                <a:close/>
              </a:path>
            </a:pathLst>
          </a:custGeom>
          <a:solidFill>
            <a:srgbClr val="D04D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6" name="직선 화살표 연결선 332">
            <a:extLst>
              <a:ext uri="{FF2B5EF4-FFF2-40B4-BE49-F238E27FC236}">
                <a16:creationId xmlns:a16="http://schemas.microsoft.com/office/drawing/2014/main" id="{CDE869BB-8044-9843-AE2C-8EF8ADE19A4A}"/>
              </a:ext>
            </a:extLst>
          </p:cNvPr>
          <p:cNvCxnSpPr/>
          <p:nvPr/>
        </p:nvCxnSpPr>
        <p:spPr>
          <a:xfrm>
            <a:off x="6464693" y="3743291"/>
            <a:ext cx="206162" cy="347944"/>
          </a:xfrm>
          <a:prstGeom prst="straightConnector1">
            <a:avLst/>
          </a:prstGeom>
          <a:ln>
            <a:solidFill>
              <a:srgbClr val="D04D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333">
            <a:extLst>
              <a:ext uri="{FF2B5EF4-FFF2-40B4-BE49-F238E27FC236}">
                <a16:creationId xmlns:a16="http://schemas.microsoft.com/office/drawing/2014/main" id="{CC01E01B-B49E-1A4D-BAF3-6388C3E3695C}"/>
              </a:ext>
            </a:extLst>
          </p:cNvPr>
          <p:cNvCxnSpPr>
            <a:stCxn id="123" idx="3"/>
          </p:cNvCxnSpPr>
          <p:nvPr/>
        </p:nvCxnSpPr>
        <p:spPr>
          <a:xfrm flipV="1">
            <a:off x="6464397" y="4132917"/>
            <a:ext cx="206459" cy="309692"/>
          </a:xfrm>
          <a:prstGeom prst="straightConnector1">
            <a:avLst/>
          </a:prstGeom>
          <a:ln>
            <a:solidFill>
              <a:srgbClr val="D04D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34">
            <a:extLst>
              <a:ext uri="{FF2B5EF4-FFF2-40B4-BE49-F238E27FC236}">
                <a16:creationId xmlns:a16="http://schemas.microsoft.com/office/drawing/2014/main" id="{1831AB30-E9F0-6E4B-9785-6210845C2839}"/>
              </a:ext>
            </a:extLst>
          </p:cNvPr>
          <p:cNvCxnSpPr/>
          <p:nvPr/>
        </p:nvCxnSpPr>
        <p:spPr>
          <a:xfrm flipH="1" flipV="1">
            <a:off x="7430455" y="4091235"/>
            <a:ext cx="214475" cy="325209"/>
          </a:xfrm>
          <a:prstGeom prst="straightConnector1">
            <a:avLst/>
          </a:prstGeom>
          <a:ln>
            <a:solidFill>
              <a:srgbClr val="D04D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335">
            <a:extLst>
              <a:ext uri="{FF2B5EF4-FFF2-40B4-BE49-F238E27FC236}">
                <a16:creationId xmlns:a16="http://schemas.microsoft.com/office/drawing/2014/main" id="{641CC849-91BA-1245-BCB1-5DA2A56C5E1C}"/>
              </a:ext>
            </a:extLst>
          </p:cNvPr>
          <p:cNvCxnSpPr/>
          <p:nvPr/>
        </p:nvCxnSpPr>
        <p:spPr>
          <a:xfrm flipH="1">
            <a:off x="7430455" y="3725592"/>
            <a:ext cx="214508" cy="365643"/>
          </a:xfrm>
          <a:prstGeom prst="straightConnector1">
            <a:avLst/>
          </a:prstGeom>
          <a:ln>
            <a:solidFill>
              <a:srgbClr val="D04D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 696">
            <a:extLst>
              <a:ext uri="{FF2B5EF4-FFF2-40B4-BE49-F238E27FC236}">
                <a16:creationId xmlns:a16="http://schemas.microsoft.com/office/drawing/2014/main" id="{4F08E488-24CB-AF4C-8205-BAAE16AE6D2D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8547432" y="3560552"/>
            <a:ext cx="366710" cy="245804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0" name="왼쪽/오른쪽 화살표[L] 350">
            <a:extLst>
              <a:ext uri="{FF2B5EF4-FFF2-40B4-BE49-F238E27FC236}">
                <a16:creationId xmlns:a16="http://schemas.microsoft.com/office/drawing/2014/main" id="{3958FFC2-FF7C-4148-B3D3-BAB5FB2D36E9}"/>
              </a:ext>
            </a:extLst>
          </p:cNvPr>
          <p:cNvSpPr/>
          <p:nvPr/>
        </p:nvSpPr>
        <p:spPr>
          <a:xfrm>
            <a:off x="5393909" y="5023745"/>
            <a:ext cx="3269682" cy="46743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</a:rPr>
              <a:t>EVENT STORE / MESSAGE QUEUE</a:t>
            </a:r>
            <a:endParaRPr kumimoji="1"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1" name="Freeform 696">
            <a:extLst>
              <a:ext uri="{FF2B5EF4-FFF2-40B4-BE49-F238E27FC236}">
                <a16:creationId xmlns:a16="http://schemas.microsoft.com/office/drawing/2014/main" id="{EAB39EEB-6966-EE4F-99AB-72DB62B4B239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H="1">
            <a:off x="5847733" y="4808860"/>
            <a:ext cx="320185" cy="214618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2" name="Freeform 696">
            <a:extLst>
              <a:ext uri="{FF2B5EF4-FFF2-40B4-BE49-F238E27FC236}">
                <a16:creationId xmlns:a16="http://schemas.microsoft.com/office/drawing/2014/main" id="{22B8C8E6-9257-A241-B23F-2EB12EF2F51D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H="1">
            <a:off x="7860268" y="4789911"/>
            <a:ext cx="304195" cy="203900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758BB2F-6494-A143-B64A-D98296458A95}"/>
              </a:ext>
            </a:extLst>
          </p:cNvPr>
          <p:cNvSpPr txBox="1"/>
          <p:nvPr/>
        </p:nvSpPr>
        <p:spPr>
          <a:xfrm>
            <a:off x="6148691" y="1413004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Backend Application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51A0FD-B059-8F48-A11F-61CCC40FFB28}"/>
              </a:ext>
            </a:extLst>
          </p:cNvPr>
          <p:cNvSpPr txBox="1"/>
          <p:nvPr/>
        </p:nvSpPr>
        <p:spPr>
          <a:xfrm>
            <a:off x="2498558" y="1412776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Frontend Application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46" name="그룹 77">
            <a:extLst>
              <a:ext uri="{FF2B5EF4-FFF2-40B4-BE49-F238E27FC236}">
                <a16:creationId xmlns:a16="http://schemas.microsoft.com/office/drawing/2014/main" id="{4D80FD69-0BCE-DD4C-9FC5-76D4C09AA36B}"/>
              </a:ext>
            </a:extLst>
          </p:cNvPr>
          <p:cNvGrpSpPr/>
          <p:nvPr/>
        </p:nvGrpSpPr>
        <p:grpSpPr>
          <a:xfrm>
            <a:off x="8958938" y="3345888"/>
            <a:ext cx="483156" cy="787029"/>
            <a:chOff x="8589404" y="4981143"/>
            <a:chExt cx="540649" cy="802925"/>
          </a:xfrm>
        </p:grpSpPr>
        <p:grpSp>
          <p:nvGrpSpPr>
            <p:cNvPr id="147" name="그룹 22">
              <a:extLst>
                <a:ext uri="{FF2B5EF4-FFF2-40B4-BE49-F238E27FC236}">
                  <a16:creationId xmlns:a16="http://schemas.microsoft.com/office/drawing/2014/main" id="{ED8BED4C-C7C4-394D-ACB3-49A025DD760A}"/>
                </a:ext>
              </a:extLst>
            </p:cNvPr>
            <p:cNvGrpSpPr/>
            <p:nvPr/>
          </p:nvGrpSpPr>
          <p:grpSpPr>
            <a:xfrm>
              <a:off x="8589404" y="4981143"/>
              <a:ext cx="540649" cy="560619"/>
              <a:chOff x="10685463" y="1982788"/>
              <a:chExt cx="1203325" cy="1247775"/>
            </a:xfrm>
          </p:grpSpPr>
          <p:sp>
            <p:nvSpPr>
              <p:cNvPr id="154" name="Freeform 13">
                <a:extLst>
                  <a:ext uri="{FF2B5EF4-FFF2-40B4-BE49-F238E27FC236}">
                    <a16:creationId xmlns:a16="http://schemas.microsoft.com/office/drawing/2014/main" id="{318274EA-6660-5041-AD78-E48504B1F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8638" y="1982788"/>
                <a:ext cx="1200150" cy="334963"/>
              </a:xfrm>
              <a:custGeom>
                <a:avLst/>
                <a:gdLst>
                  <a:gd name="T0" fmla="*/ 52 w 319"/>
                  <a:gd name="T1" fmla="*/ 74 h 89"/>
                  <a:gd name="T2" fmla="*/ 160 w 319"/>
                  <a:gd name="T3" fmla="*/ 89 h 89"/>
                  <a:gd name="T4" fmla="*/ 268 w 319"/>
                  <a:gd name="T5" fmla="*/ 74 h 89"/>
                  <a:gd name="T6" fmla="*/ 319 w 319"/>
                  <a:gd name="T7" fmla="*/ 44 h 89"/>
                  <a:gd name="T8" fmla="*/ 160 w 319"/>
                  <a:gd name="T9" fmla="*/ 0 h 89"/>
                  <a:gd name="T10" fmla="*/ 0 w 319"/>
                  <a:gd name="T11" fmla="*/ 44 h 89"/>
                  <a:gd name="T12" fmla="*/ 52 w 319"/>
                  <a:gd name="T13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9" h="89">
                    <a:moveTo>
                      <a:pt x="52" y="74"/>
                    </a:moveTo>
                    <a:cubicBezTo>
                      <a:pt x="78" y="82"/>
                      <a:pt x="114" y="89"/>
                      <a:pt x="160" y="89"/>
                    </a:cubicBezTo>
                    <a:cubicBezTo>
                      <a:pt x="205" y="89"/>
                      <a:pt x="241" y="82"/>
                      <a:pt x="268" y="74"/>
                    </a:cubicBezTo>
                    <a:cubicBezTo>
                      <a:pt x="299" y="64"/>
                      <a:pt x="317" y="51"/>
                      <a:pt x="319" y="44"/>
                    </a:cubicBezTo>
                    <a:cubicBezTo>
                      <a:pt x="315" y="32"/>
                      <a:pt x="261" y="0"/>
                      <a:pt x="160" y="0"/>
                    </a:cubicBezTo>
                    <a:cubicBezTo>
                      <a:pt x="59" y="0"/>
                      <a:pt x="5" y="32"/>
                      <a:pt x="0" y="44"/>
                    </a:cubicBezTo>
                    <a:cubicBezTo>
                      <a:pt x="2" y="51"/>
                      <a:pt x="20" y="64"/>
                      <a:pt x="52" y="74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14">
                <a:extLst>
                  <a:ext uri="{FF2B5EF4-FFF2-40B4-BE49-F238E27FC236}">
                    <a16:creationId xmlns:a16="http://schemas.microsoft.com/office/drawing/2014/main" id="{9C7D50EE-FFE2-0345-A9C3-A53C4318E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5463" y="2246313"/>
                <a:ext cx="1203325" cy="984250"/>
              </a:xfrm>
              <a:custGeom>
                <a:avLst/>
                <a:gdLst>
                  <a:gd name="T0" fmla="*/ 320 w 320"/>
                  <a:gd name="T1" fmla="*/ 0 h 262"/>
                  <a:gd name="T2" fmla="*/ 161 w 320"/>
                  <a:gd name="T3" fmla="*/ 36 h 262"/>
                  <a:gd name="T4" fmla="*/ 1 w 320"/>
                  <a:gd name="T5" fmla="*/ 0 h 262"/>
                  <a:gd name="T6" fmla="*/ 1 w 320"/>
                  <a:gd name="T7" fmla="*/ 154 h 262"/>
                  <a:gd name="T8" fmla="*/ 0 w 320"/>
                  <a:gd name="T9" fmla="*/ 154 h 262"/>
                  <a:gd name="T10" fmla="*/ 0 w 320"/>
                  <a:gd name="T11" fmla="*/ 225 h 262"/>
                  <a:gd name="T12" fmla="*/ 2 w 320"/>
                  <a:gd name="T13" fmla="*/ 225 h 262"/>
                  <a:gd name="T14" fmla="*/ 2 w 320"/>
                  <a:gd name="T15" fmla="*/ 225 h 262"/>
                  <a:gd name="T16" fmla="*/ 6 w 320"/>
                  <a:gd name="T17" fmla="*/ 229 h 262"/>
                  <a:gd name="T18" fmla="*/ 161 w 320"/>
                  <a:gd name="T19" fmla="*/ 262 h 262"/>
                  <a:gd name="T20" fmla="*/ 315 w 320"/>
                  <a:gd name="T21" fmla="*/ 229 h 262"/>
                  <a:gd name="T22" fmla="*/ 319 w 320"/>
                  <a:gd name="T23" fmla="*/ 225 h 262"/>
                  <a:gd name="T24" fmla="*/ 319 w 320"/>
                  <a:gd name="T25" fmla="*/ 225 h 262"/>
                  <a:gd name="T26" fmla="*/ 320 w 320"/>
                  <a:gd name="T27" fmla="*/ 225 h 262"/>
                  <a:gd name="T28" fmla="*/ 320 w 320"/>
                  <a:gd name="T29" fmla="*/ 191 h 262"/>
                  <a:gd name="T30" fmla="*/ 320 w 320"/>
                  <a:gd name="T31" fmla="*/ 191 h 262"/>
                  <a:gd name="T32" fmla="*/ 320 w 320"/>
                  <a:gd name="T3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262">
                    <a:moveTo>
                      <a:pt x="320" y="0"/>
                    </a:moveTo>
                    <a:cubicBezTo>
                      <a:pt x="288" y="22"/>
                      <a:pt x="229" y="36"/>
                      <a:pt x="161" y="36"/>
                    </a:cubicBezTo>
                    <a:cubicBezTo>
                      <a:pt x="93" y="36"/>
                      <a:pt x="33" y="22"/>
                      <a:pt x="1" y="0"/>
                    </a:cubicBezTo>
                    <a:cubicBezTo>
                      <a:pt x="1" y="154"/>
                      <a:pt x="1" y="154"/>
                      <a:pt x="1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3" y="226"/>
                      <a:pt x="5" y="228"/>
                      <a:pt x="6" y="229"/>
                    </a:cubicBezTo>
                    <a:cubicBezTo>
                      <a:pt x="24" y="242"/>
                      <a:pt x="75" y="262"/>
                      <a:pt x="161" y="262"/>
                    </a:cubicBezTo>
                    <a:cubicBezTo>
                      <a:pt x="246" y="262"/>
                      <a:pt x="298" y="242"/>
                      <a:pt x="315" y="229"/>
                    </a:cubicBezTo>
                    <a:cubicBezTo>
                      <a:pt x="317" y="228"/>
                      <a:pt x="318" y="226"/>
                      <a:pt x="319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5"/>
                      <a:pt x="320" y="225"/>
                      <a:pt x="320" y="225"/>
                    </a:cubicBezTo>
                    <a:cubicBezTo>
                      <a:pt x="320" y="191"/>
                      <a:pt x="320" y="191"/>
                      <a:pt x="320" y="191"/>
                    </a:cubicBezTo>
                    <a:cubicBezTo>
                      <a:pt x="320" y="191"/>
                      <a:pt x="320" y="191"/>
                      <a:pt x="320" y="191"/>
                    </a:cubicBez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48" name="그룹 28">
              <a:extLst>
                <a:ext uri="{FF2B5EF4-FFF2-40B4-BE49-F238E27FC236}">
                  <a16:creationId xmlns:a16="http://schemas.microsoft.com/office/drawing/2014/main" id="{6403AC53-8F30-B647-88E3-43B68948F6F0}"/>
                </a:ext>
              </a:extLst>
            </p:cNvPr>
            <p:cNvGrpSpPr/>
            <p:nvPr/>
          </p:nvGrpSpPr>
          <p:grpSpPr>
            <a:xfrm>
              <a:off x="8752740" y="5224363"/>
              <a:ext cx="213977" cy="251780"/>
              <a:chOff x="11050588" y="2524125"/>
              <a:chExt cx="476250" cy="560388"/>
            </a:xfrm>
          </p:grpSpPr>
          <p:sp>
            <p:nvSpPr>
              <p:cNvPr id="150" name="Freeform 33">
                <a:extLst>
                  <a:ext uri="{FF2B5EF4-FFF2-40B4-BE49-F238E27FC236}">
                    <a16:creationId xmlns:a16="http://schemas.microsoft.com/office/drawing/2014/main" id="{BE328A66-8384-BA4B-9E48-E0CF9ECB2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2667000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34">
                <a:extLst>
                  <a:ext uri="{FF2B5EF4-FFF2-40B4-BE49-F238E27FC236}">
                    <a16:creationId xmlns:a16="http://schemas.microsoft.com/office/drawing/2014/main" id="{816843A8-3CCC-C946-BF14-C780B6170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2919413"/>
                <a:ext cx="476250" cy="165100"/>
              </a:xfrm>
              <a:custGeom>
                <a:avLst/>
                <a:gdLst>
                  <a:gd name="T0" fmla="*/ 0 w 127"/>
                  <a:gd name="T1" fmla="*/ 0 h 44"/>
                  <a:gd name="T2" fmla="*/ 0 w 127"/>
                  <a:gd name="T3" fmla="*/ 21 h 44"/>
                  <a:gd name="T4" fmla="*/ 0 w 127"/>
                  <a:gd name="T5" fmla="*/ 22 h 44"/>
                  <a:gd name="T6" fmla="*/ 63 w 127"/>
                  <a:gd name="T7" fmla="*/ 44 h 44"/>
                  <a:gd name="T8" fmla="*/ 127 w 127"/>
                  <a:gd name="T9" fmla="*/ 22 h 44"/>
                  <a:gd name="T10" fmla="*/ 127 w 127"/>
                  <a:gd name="T11" fmla="*/ 21 h 44"/>
                  <a:gd name="T12" fmla="*/ 127 w 127"/>
                  <a:gd name="T13" fmla="*/ 0 h 44"/>
                  <a:gd name="T14" fmla="*/ 63 w 127"/>
                  <a:gd name="T15" fmla="*/ 13 h 44"/>
                  <a:gd name="T16" fmla="*/ 0 w 127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4"/>
                      <a:pt x="63" y="44"/>
                    </a:cubicBezTo>
                    <a:cubicBezTo>
                      <a:pt x="97" y="44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Freeform 35">
                <a:extLst>
                  <a:ext uri="{FF2B5EF4-FFF2-40B4-BE49-F238E27FC236}">
                    <a16:creationId xmlns:a16="http://schemas.microsoft.com/office/drawing/2014/main" id="{5393FED0-621A-8A43-85E1-5F0192171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2794000"/>
                <a:ext cx="476250" cy="142875"/>
              </a:xfrm>
              <a:custGeom>
                <a:avLst/>
                <a:gdLst>
                  <a:gd name="T0" fmla="*/ 70 w 127"/>
                  <a:gd name="T1" fmla="*/ 13 h 38"/>
                  <a:gd name="T2" fmla="*/ 63 w 127"/>
                  <a:gd name="T3" fmla="*/ 13 h 38"/>
                  <a:gd name="T4" fmla="*/ 57 w 127"/>
                  <a:gd name="T5" fmla="*/ 13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4 h 38"/>
                  <a:gd name="T12" fmla="*/ 63 w 127"/>
                  <a:gd name="T13" fmla="*/ 38 h 38"/>
                  <a:gd name="T14" fmla="*/ 127 w 127"/>
                  <a:gd name="T15" fmla="*/ 24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3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36">
                <a:extLst>
                  <a:ext uri="{FF2B5EF4-FFF2-40B4-BE49-F238E27FC236}">
                    <a16:creationId xmlns:a16="http://schemas.microsoft.com/office/drawing/2014/main" id="{F4E854BF-65C3-D240-BBEF-0FEB64A5E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2524125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DC0AE0C-EB27-B340-849F-98B9C2887C9E}"/>
                </a:ext>
              </a:extLst>
            </p:cNvPr>
            <p:cNvSpPr txBox="1"/>
            <p:nvPr/>
          </p:nvSpPr>
          <p:spPr>
            <a:xfrm>
              <a:off x="8686882" y="5553236"/>
              <a:ext cx="3465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DB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C874C2F-781E-9546-9E82-DDB3FCFBECA8}"/>
              </a:ext>
            </a:extLst>
          </p:cNvPr>
          <p:cNvGrpSpPr/>
          <p:nvPr/>
        </p:nvGrpSpPr>
        <p:grpSpPr>
          <a:xfrm>
            <a:off x="3171344" y="4686818"/>
            <a:ext cx="543739" cy="647713"/>
            <a:chOff x="3200974" y="5100669"/>
            <a:chExt cx="543739" cy="647713"/>
          </a:xfrm>
        </p:grpSpPr>
        <p:grpSp>
          <p:nvGrpSpPr>
            <p:cNvPr id="156" name="그룹 69">
              <a:extLst>
                <a:ext uri="{FF2B5EF4-FFF2-40B4-BE49-F238E27FC236}">
                  <a16:creationId xmlns:a16="http://schemas.microsoft.com/office/drawing/2014/main" id="{996D1E69-017B-544B-975A-E7856C551748}"/>
                </a:ext>
              </a:extLst>
            </p:cNvPr>
            <p:cNvGrpSpPr/>
            <p:nvPr/>
          </p:nvGrpSpPr>
          <p:grpSpPr>
            <a:xfrm>
              <a:off x="3242419" y="5100669"/>
              <a:ext cx="437369" cy="428984"/>
              <a:chOff x="11050588" y="1035050"/>
              <a:chExt cx="476250" cy="555626"/>
            </a:xfrm>
          </p:grpSpPr>
          <p:sp>
            <p:nvSpPr>
              <p:cNvPr id="157" name="Freeform 25">
                <a:extLst>
                  <a:ext uri="{FF2B5EF4-FFF2-40B4-BE49-F238E27FC236}">
                    <a16:creationId xmlns:a16="http://schemas.microsoft.com/office/drawing/2014/main" id="{D90C1A46-66B3-574F-B7C6-985B00B8C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177925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26">
                <a:extLst>
                  <a:ext uri="{FF2B5EF4-FFF2-40B4-BE49-F238E27FC236}">
                    <a16:creationId xmlns:a16="http://schemas.microsoft.com/office/drawing/2014/main" id="{53139F6F-6B0E-B24A-B14A-F69E42633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430338"/>
                <a:ext cx="476250" cy="160338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1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1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27">
                <a:extLst>
                  <a:ext uri="{FF2B5EF4-FFF2-40B4-BE49-F238E27FC236}">
                    <a16:creationId xmlns:a16="http://schemas.microsoft.com/office/drawing/2014/main" id="{A092AD75-6E59-5A4E-BBF1-2D2B22B53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304925"/>
                <a:ext cx="476250" cy="142875"/>
              </a:xfrm>
              <a:custGeom>
                <a:avLst/>
                <a:gdLst>
                  <a:gd name="T0" fmla="*/ 70 w 127"/>
                  <a:gd name="T1" fmla="*/ 12 h 38"/>
                  <a:gd name="T2" fmla="*/ 63 w 127"/>
                  <a:gd name="T3" fmla="*/ 13 h 38"/>
                  <a:gd name="T4" fmla="*/ 57 w 127"/>
                  <a:gd name="T5" fmla="*/ 12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3 h 38"/>
                  <a:gd name="T12" fmla="*/ 63 w 127"/>
                  <a:gd name="T13" fmla="*/ 38 h 38"/>
                  <a:gd name="T14" fmla="*/ 127 w 127"/>
                  <a:gd name="T15" fmla="*/ 23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2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2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3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28">
                <a:extLst>
                  <a:ext uri="{FF2B5EF4-FFF2-40B4-BE49-F238E27FC236}">
                    <a16:creationId xmlns:a16="http://schemas.microsoft.com/office/drawing/2014/main" id="{764684F6-0FEC-2F48-BA5B-44E16B25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035050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1876D1C-3715-F741-94BD-1F9E78D6102E}"/>
                </a:ext>
              </a:extLst>
            </p:cNvPr>
            <p:cNvSpPr txBox="1"/>
            <p:nvPr/>
          </p:nvSpPr>
          <p:spPr>
            <a:xfrm>
              <a:off x="3200974" y="5517550"/>
              <a:ext cx="5437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Session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2" name="Freeform 696">
            <a:extLst>
              <a:ext uri="{FF2B5EF4-FFF2-40B4-BE49-F238E27FC236}">
                <a16:creationId xmlns:a16="http://schemas.microsoft.com/office/drawing/2014/main" id="{B540F8EC-1A2A-5542-91A2-F2FCBEABBA60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H="1">
            <a:off x="3262713" y="4312009"/>
            <a:ext cx="366710" cy="245804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924929-FE19-6947-B252-5CEDDA0712B8}"/>
              </a:ext>
            </a:extLst>
          </p:cNvPr>
          <p:cNvSpPr/>
          <p:nvPr/>
        </p:nvSpPr>
        <p:spPr>
          <a:xfrm>
            <a:off x="4403923" y="5746750"/>
            <a:ext cx="2107021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Discovery Pattern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38C6E2DC-C79D-3E43-9BC9-839EB0285CFA}"/>
              </a:ext>
            </a:extLst>
          </p:cNvPr>
          <p:cNvSpPr/>
          <p:nvPr/>
        </p:nvSpPr>
        <p:spPr>
          <a:xfrm>
            <a:off x="6718299" y="6112471"/>
            <a:ext cx="1945292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Message Channel Pattern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36514FA2-EDEE-2A49-B7BD-FDE16015302B}"/>
              </a:ext>
            </a:extLst>
          </p:cNvPr>
          <p:cNvSpPr/>
          <p:nvPr/>
        </p:nvSpPr>
        <p:spPr>
          <a:xfrm>
            <a:off x="7644930" y="5738939"/>
            <a:ext cx="1854390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 Access Pattern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F3558990-789B-6540-8968-6C38991F8A70}"/>
              </a:ext>
            </a:extLst>
          </p:cNvPr>
          <p:cNvSpPr/>
          <p:nvPr/>
        </p:nvSpPr>
        <p:spPr>
          <a:xfrm>
            <a:off x="1957521" y="6112215"/>
            <a:ext cx="2311403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Cache &amp; Session Pattern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4F7DC958-C175-BF46-90E2-EA19C58A5F6D}"/>
              </a:ext>
            </a:extLst>
          </p:cNvPr>
          <p:cNvSpPr/>
          <p:nvPr/>
        </p:nvSpPr>
        <p:spPr>
          <a:xfrm>
            <a:off x="1957521" y="5733482"/>
            <a:ext cx="2311403" cy="23655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BFF Pattern</a:t>
            </a: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76766BFE-86AE-584C-8F7E-2BE9E8E8E5D5}"/>
              </a:ext>
            </a:extLst>
          </p:cNvPr>
          <p:cNvSpPr/>
          <p:nvPr/>
        </p:nvSpPr>
        <p:spPr>
          <a:xfrm>
            <a:off x="4403923" y="6112215"/>
            <a:ext cx="2107022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Circuit Breaker Pattern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75CF4C4-76E8-9147-8D6B-B44EC2E1D2E0}"/>
              </a:ext>
            </a:extLst>
          </p:cNvPr>
          <p:cNvSpPr txBox="1"/>
          <p:nvPr/>
        </p:nvSpPr>
        <p:spPr>
          <a:xfrm>
            <a:off x="498224" y="5707180"/>
            <a:ext cx="117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01990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>
          <a:xfrm>
            <a:off x="347348" y="1418872"/>
            <a:ext cx="8385172" cy="1872968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들어가기전에 </a:t>
            </a:r>
            <a:r>
              <a:rPr lang="en-US" altLang="ko-KR" sz="3600" b="1" dirty="0"/>
              <a:t>…</a:t>
            </a:r>
            <a:endParaRPr lang="ko-KR" altLang="en-US" sz="3600" b="1" dirty="0"/>
          </a:p>
        </p:txBody>
      </p:sp>
      <p:sp>
        <p:nvSpPr>
          <p:cNvPr id="21" name="바닥글 개체 틀 6">
            <a:extLst>
              <a:ext uri="{FF2B5EF4-FFF2-40B4-BE49-F238E27FC236}">
                <a16:creationId xmlns:a16="http://schemas.microsoft.com/office/drawing/2014/main" id="{5184E345-73E8-9C46-9E72-349ED71FF3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32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클러스터 형상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아키텍처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en-US" dirty="0"/>
              <a:t>실습 개요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모서리가 둥근 직사각형 166">
            <a:extLst>
              <a:ext uri="{FF2B5EF4-FFF2-40B4-BE49-F238E27FC236}">
                <a16:creationId xmlns:a16="http://schemas.microsoft.com/office/drawing/2014/main" id="{5F751AB4-FCC9-8246-AB73-4BD26E3F74A7}"/>
              </a:ext>
            </a:extLst>
          </p:cNvPr>
          <p:cNvSpPr/>
          <p:nvPr/>
        </p:nvSpPr>
        <p:spPr>
          <a:xfrm>
            <a:off x="488504" y="1662032"/>
            <a:ext cx="8964996" cy="3747188"/>
          </a:xfrm>
          <a:prstGeom prst="roundRect">
            <a:avLst>
              <a:gd name="adj" fmla="val 202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2A5C5-C92F-0942-BE3F-66A00DBF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" y="1690362"/>
            <a:ext cx="481175" cy="468052"/>
          </a:xfrm>
          <a:prstGeom prst="rect">
            <a:avLst/>
          </a:prstGeom>
        </p:spPr>
      </p:pic>
      <p:sp>
        <p:nvSpPr>
          <p:cNvPr id="14" name="직사각형 209">
            <a:extLst>
              <a:ext uri="{FF2B5EF4-FFF2-40B4-BE49-F238E27FC236}">
                <a16:creationId xmlns:a16="http://schemas.microsoft.com/office/drawing/2014/main" id="{71CBC45C-3795-B44F-8A33-21D9D23D1FF7}"/>
              </a:ext>
            </a:extLst>
          </p:cNvPr>
          <p:cNvSpPr>
            <a:spLocks/>
          </p:cNvSpPr>
          <p:nvPr/>
        </p:nvSpPr>
        <p:spPr>
          <a:xfrm>
            <a:off x="2973890" y="1844825"/>
            <a:ext cx="6227582" cy="338437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awesome-shopping</a:t>
            </a:r>
            <a:endParaRPr kumimoji="1"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209">
            <a:extLst>
              <a:ext uri="{FF2B5EF4-FFF2-40B4-BE49-F238E27FC236}">
                <a16:creationId xmlns:a16="http://schemas.microsoft.com/office/drawing/2014/main" id="{AA6FC80B-9689-3A4A-A4FC-998A5278F5FC}"/>
              </a:ext>
            </a:extLst>
          </p:cNvPr>
          <p:cNvSpPr>
            <a:spLocks/>
          </p:cNvSpPr>
          <p:nvPr/>
        </p:nvSpPr>
        <p:spPr>
          <a:xfrm>
            <a:off x="1064568" y="1844825"/>
            <a:ext cx="1700382" cy="194395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zdb</a:t>
            </a:r>
            <a:endParaRPr kumimoji="1"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A3BD2D-46EE-4246-A35D-B7D899D1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672" y="2497364"/>
            <a:ext cx="815688" cy="582634"/>
          </a:xfrm>
          <a:prstGeom prst="rect">
            <a:avLst/>
          </a:prstGeom>
        </p:spPr>
      </p:pic>
      <p:sp>
        <p:nvSpPr>
          <p:cNvPr id="43" name="모서리가 둥근 직사각형 162">
            <a:extLst>
              <a:ext uri="{FF2B5EF4-FFF2-40B4-BE49-F238E27FC236}">
                <a16:creationId xmlns:a16="http://schemas.microsoft.com/office/drawing/2014/main" id="{1F852FCF-8F29-0447-8FB6-3C08E1B6764E}"/>
              </a:ext>
            </a:extLst>
          </p:cNvPr>
          <p:cNvSpPr/>
          <p:nvPr/>
        </p:nvSpPr>
        <p:spPr>
          <a:xfrm>
            <a:off x="3737131" y="3813425"/>
            <a:ext cx="1181116" cy="2745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>
                <a:solidFill>
                  <a:schemeClr val="accent2">
                    <a:lumMod val="75000"/>
                  </a:schemeClr>
                </a:solidFill>
              </a:rPr>
              <a:t>ServiceAccount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모서리가 둥근 직사각형 162">
            <a:extLst>
              <a:ext uri="{FF2B5EF4-FFF2-40B4-BE49-F238E27FC236}">
                <a16:creationId xmlns:a16="http://schemas.microsoft.com/office/drawing/2014/main" id="{843FD0CA-BEB3-5041-B796-BDF49628970C}"/>
              </a:ext>
            </a:extLst>
          </p:cNvPr>
          <p:cNvSpPr/>
          <p:nvPr/>
        </p:nvSpPr>
        <p:spPr>
          <a:xfrm>
            <a:off x="3747602" y="4174586"/>
            <a:ext cx="1181116" cy="2745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accent2">
                    <a:lumMod val="75000"/>
                  </a:schemeClr>
                </a:solidFill>
              </a:rPr>
              <a:t>Role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모서리가 둥근 직사각형 162">
            <a:extLst>
              <a:ext uri="{FF2B5EF4-FFF2-40B4-BE49-F238E27FC236}">
                <a16:creationId xmlns:a16="http://schemas.microsoft.com/office/drawing/2014/main" id="{AF0E8801-9680-A649-9F75-213D237857A0}"/>
              </a:ext>
            </a:extLst>
          </p:cNvPr>
          <p:cNvSpPr/>
          <p:nvPr/>
        </p:nvSpPr>
        <p:spPr>
          <a:xfrm>
            <a:off x="3747602" y="4562723"/>
            <a:ext cx="1181116" cy="2745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>
                <a:solidFill>
                  <a:schemeClr val="accent2">
                    <a:lumMod val="75000"/>
                  </a:schemeClr>
                </a:solidFill>
              </a:rPr>
              <a:t>RoleBinding</a:t>
            </a:r>
            <a:endParaRPr kumimoji="1"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429A39A-DEEE-7747-97BC-37D85AFF7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117" y="3074363"/>
            <a:ext cx="744161" cy="601662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F13C585-EE6D-3945-BBFC-90B1D0339AFD}"/>
              </a:ext>
            </a:extLst>
          </p:cNvPr>
          <p:cNvSpPr/>
          <p:nvPr/>
        </p:nvSpPr>
        <p:spPr>
          <a:xfrm>
            <a:off x="3498809" y="6069756"/>
            <a:ext cx="5599823" cy="23655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Blue-Green Deployment Pattern</a:t>
            </a:r>
          </a:p>
        </p:txBody>
      </p:sp>
      <p:sp>
        <p:nvSpPr>
          <p:cNvPr id="47" name="직사각형 209">
            <a:extLst>
              <a:ext uri="{FF2B5EF4-FFF2-40B4-BE49-F238E27FC236}">
                <a16:creationId xmlns:a16="http://schemas.microsoft.com/office/drawing/2014/main" id="{E53DC01C-DD7D-7646-A518-FC7B001023E5}"/>
              </a:ext>
            </a:extLst>
          </p:cNvPr>
          <p:cNvSpPr>
            <a:spLocks/>
          </p:cNvSpPr>
          <p:nvPr/>
        </p:nvSpPr>
        <p:spPr>
          <a:xfrm>
            <a:off x="1064568" y="3928575"/>
            <a:ext cx="1721034" cy="130062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kumimoji="1"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B8E068D-51BD-4A4E-B5ED-0138656943BC}"/>
              </a:ext>
            </a:extLst>
          </p:cNvPr>
          <p:cNvSpPr/>
          <p:nvPr/>
        </p:nvSpPr>
        <p:spPr>
          <a:xfrm>
            <a:off x="1526217" y="6072764"/>
            <a:ext cx="1374080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Pattern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2B9E6A4-E25F-764B-9AC7-7E313C8C81F9}"/>
              </a:ext>
            </a:extLst>
          </p:cNvPr>
          <p:cNvSpPr/>
          <p:nvPr/>
        </p:nvSpPr>
        <p:spPr>
          <a:xfrm>
            <a:off x="1514516" y="5702869"/>
            <a:ext cx="1386256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Metric Pattern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58D6015-B483-4744-9C71-39CF37D25AAD}"/>
              </a:ext>
            </a:extLst>
          </p:cNvPr>
          <p:cNvSpPr/>
          <p:nvPr/>
        </p:nvSpPr>
        <p:spPr>
          <a:xfrm>
            <a:off x="6740741" y="5702869"/>
            <a:ext cx="2376218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Health Check Pattern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7272FFF-6580-A545-8ECF-3CF5582FECD4}"/>
              </a:ext>
            </a:extLst>
          </p:cNvPr>
          <p:cNvSpPr/>
          <p:nvPr/>
        </p:nvSpPr>
        <p:spPr>
          <a:xfrm>
            <a:off x="3498808" y="5702869"/>
            <a:ext cx="3002363" cy="236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 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7B44A6-2010-5C41-B5E0-B02FF6563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454" y="4570206"/>
            <a:ext cx="1056575" cy="58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168B4-E9AB-904A-A965-CDC8EB06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690" y="4171715"/>
            <a:ext cx="870588" cy="445417"/>
          </a:xfrm>
          <a:prstGeom prst="rect">
            <a:avLst/>
          </a:prstGeom>
        </p:spPr>
      </p:pic>
      <p:pic>
        <p:nvPicPr>
          <p:cNvPr id="8" name="Picture 12" descr="´ë ¨ ì´ë¯¸ì§">
            <a:extLst>
              <a:ext uri="{FF2B5EF4-FFF2-40B4-BE49-F238E27FC236}">
                <a16:creationId xmlns:a16="http://schemas.microsoft.com/office/drawing/2014/main" id="{36F0A43E-71FC-2448-BE0D-9A6F2408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51" y="2096540"/>
            <a:ext cx="476049" cy="47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모서리가 둥근 직사각형 162">
            <a:extLst>
              <a:ext uri="{FF2B5EF4-FFF2-40B4-BE49-F238E27FC236}">
                <a16:creationId xmlns:a16="http://schemas.microsoft.com/office/drawing/2014/main" id="{6EFD261E-28B3-AB4D-97F8-3049A96C1667}"/>
              </a:ext>
            </a:extLst>
          </p:cNvPr>
          <p:cNvSpPr/>
          <p:nvPr/>
        </p:nvSpPr>
        <p:spPr>
          <a:xfrm>
            <a:off x="3171624" y="2289913"/>
            <a:ext cx="2817735" cy="12110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  <a:endParaRPr kumimoji="1"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모서리가 둥근 직사각형 162">
            <a:extLst>
              <a:ext uri="{FF2B5EF4-FFF2-40B4-BE49-F238E27FC236}">
                <a16:creationId xmlns:a16="http://schemas.microsoft.com/office/drawing/2014/main" id="{C7F93437-0CA0-144E-9591-441061694BE9}"/>
              </a:ext>
            </a:extLst>
          </p:cNvPr>
          <p:cNvSpPr/>
          <p:nvPr/>
        </p:nvSpPr>
        <p:spPr>
          <a:xfrm>
            <a:off x="3348851" y="2629517"/>
            <a:ext cx="1186803" cy="1848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bff-app-v0-dev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모서리가 둥근 직사각형 162">
            <a:extLst>
              <a:ext uri="{FF2B5EF4-FFF2-40B4-BE49-F238E27FC236}">
                <a16:creationId xmlns:a16="http://schemas.microsoft.com/office/drawing/2014/main" id="{8F2EF013-9373-9D40-AEF7-C6D0C870ADAF}"/>
              </a:ext>
            </a:extLst>
          </p:cNvPr>
          <p:cNvSpPr/>
          <p:nvPr/>
        </p:nvSpPr>
        <p:spPr>
          <a:xfrm>
            <a:off x="4657739" y="2624372"/>
            <a:ext cx="1197161" cy="18448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account-app-v0-dev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모서리가 둥근 직사각형 162">
            <a:extLst>
              <a:ext uri="{FF2B5EF4-FFF2-40B4-BE49-F238E27FC236}">
                <a16:creationId xmlns:a16="http://schemas.microsoft.com/office/drawing/2014/main" id="{6EC16577-FD65-0441-AAA3-F90076F801CD}"/>
              </a:ext>
            </a:extLst>
          </p:cNvPr>
          <p:cNvSpPr/>
          <p:nvPr/>
        </p:nvSpPr>
        <p:spPr>
          <a:xfrm>
            <a:off x="3348851" y="2894354"/>
            <a:ext cx="1186803" cy="1926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cart-app-v0-dev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모서리가 둥근 직사각형 162">
            <a:extLst>
              <a:ext uri="{FF2B5EF4-FFF2-40B4-BE49-F238E27FC236}">
                <a16:creationId xmlns:a16="http://schemas.microsoft.com/office/drawing/2014/main" id="{5F00EE3E-E5BB-D247-8E90-85857CE0E9DD}"/>
              </a:ext>
            </a:extLst>
          </p:cNvPr>
          <p:cNvSpPr/>
          <p:nvPr/>
        </p:nvSpPr>
        <p:spPr>
          <a:xfrm>
            <a:off x="4670113" y="2889209"/>
            <a:ext cx="1184787" cy="1978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order-app-v0-dev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모서리가 둥근 직사각형 162">
            <a:extLst>
              <a:ext uri="{FF2B5EF4-FFF2-40B4-BE49-F238E27FC236}">
                <a16:creationId xmlns:a16="http://schemas.microsoft.com/office/drawing/2014/main" id="{1C8C505B-8AEF-E245-996B-E4B907A46E7C}"/>
              </a:ext>
            </a:extLst>
          </p:cNvPr>
          <p:cNvSpPr/>
          <p:nvPr/>
        </p:nvSpPr>
        <p:spPr>
          <a:xfrm>
            <a:off x="3348851" y="3155013"/>
            <a:ext cx="1186803" cy="1926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payment-app-v0-dev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모서리가 둥근 직사각형 162">
            <a:extLst>
              <a:ext uri="{FF2B5EF4-FFF2-40B4-BE49-F238E27FC236}">
                <a16:creationId xmlns:a16="http://schemas.microsoft.com/office/drawing/2014/main" id="{09006F43-3ED4-DD42-999C-ED1B7734614F}"/>
              </a:ext>
            </a:extLst>
          </p:cNvPr>
          <p:cNvSpPr/>
          <p:nvPr/>
        </p:nvSpPr>
        <p:spPr>
          <a:xfrm>
            <a:off x="4670113" y="3149868"/>
            <a:ext cx="1184787" cy="1978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product-app-v0-dev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모서리가 둥근 직사각형 162">
            <a:extLst>
              <a:ext uri="{FF2B5EF4-FFF2-40B4-BE49-F238E27FC236}">
                <a16:creationId xmlns:a16="http://schemas.microsoft.com/office/drawing/2014/main" id="{C2A40770-7CA4-624C-8CA8-EDEB5B65336B}"/>
              </a:ext>
            </a:extLst>
          </p:cNvPr>
          <p:cNvSpPr/>
          <p:nvPr/>
        </p:nvSpPr>
        <p:spPr>
          <a:xfrm>
            <a:off x="6121494" y="2283661"/>
            <a:ext cx="2817735" cy="12110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b="1" dirty="0">
                <a:solidFill>
                  <a:schemeClr val="accent2">
                    <a:lumMod val="75000"/>
                  </a:schemeClr>
                </a:solidFill>
              </a:rPr>
              <a:t>Deployment</a:t>
            </a:r>
            <a:endParaRPr kumimoji="1"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모서리가 둥근 직사각형 162">
            <a:extLst>
              <a:ext uri="{FF2B5EF4-FFF2-40B4-BE49-F238E27FC236}">
                <a16:creationId xmlns:a16="http://schemas.microsoft.com/office/drawing/2014/main" id="{D316FE9C-4A8B-5E44-B89A-ABE475F4E3CC}"/>
              </a:ext>
            </a:extLst>
          </p:cNvPr>
          <p:cNvSpPr/>
          <p:nvPr/>
        </p:nvSpPr>
        <p:spPr>
          <a:xfrm>
            <a:off x="6298721" y="2623265"/>
            <a:ext cx="1186803" cy="18481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bff-app-v0-dev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모서리가 둥근 직사각형 162">
            <a:extLst>
              <a:ext uri="{FF2B5EF4-FFF2-40B4-BE49-F238E27FC236}">
                <a16:creationId xmlns:a16="http://schemas.microsoft.com/office/drawing/2014/main" id="{C485EE01-6A5C-3146-A57D-D81424F882B0}"/>
              </a:ext>
            </a:extLst>
          </p:cNvPr>
          <p:cNvSpPr/>
          <p:nvPr/>
        </p:nvSpPr>
        <p:spPr>
          <a:xfrm>
            <a:off x="7607609" y="2618120"/>
            <a:ext cx="1197161" cy="18448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account-app-v0-dev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모서리가 둥근 직사각형 162">
            <a:extLst>
              <a:ext uri="{FF2B5EF4-FFF2-40B4-BE49-F238E27FC236}">
                <a16:creationId xmlns:a16="http://schemas.microsoft.com/office/drawing/2014/main" id="{D9D2BC99-09F9-5E43-9E05-FF4341B6210F}"/>
              </a:ext>
            </a:extLst>
          </p:cNvPr>
          <p:cNvSpPr/>
          <p:nvPr/>
        </p:nvSpPr>
        <p:spPr>
          <a:xfrm>
            <a:off x="6298721" y="2888102"/>
            <a:ext cx="1186803" cy="1926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cart-app-v0-dev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모서리가 둥근 직사각형 162">
            <a:extLst>
              <a:ext uri="{FF2B5EF4-FFF2-40B4-BE49-F238E27FC236}">
                <a16:creationId xmlns:a16="http://schemas.microsoft.com/office/drawing/2014/main" id="{FA1D383B-2D2D-9844-BE56-0BD343F91A94}"/>
              </a:ext>
            </a:extLst>
          </p:cNvPr>
          <p:cNvSpPr/>
          <p:nvPr/>
        </p:nvSpPr>
        <p:spPr>
          <a:xfrm>
            <a:off x="7619983" y="2882957"/>
            <a:ext cx="1184787" cy="1978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order-app-v0-dev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모서리가 둥근 직사각형 162">
            <a:extLst>
              <a:ext uri="{FF2B5EF4-FFF2-40B4-BE49-F238E27FC236}">
                <a16:creationId xmlns:a16="http://schemas.microsoft.com/office/drawing/2014/main" id="{FE1171D8-0E3A-C745-8875-B75A67FF3C5D}"/>
              </a:ext>
            </a:extLst>
          </p:cNvPr>
          <p:cNvSpPr/>
          <p:nvPr/>
        </p:nvSpPr>
        <p:spPr>
          <a:xfrm>
            <a:off x="6298721" y="3148761"/>
            <a:ext cx="1186803" cy="19265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payment-app-v0-dev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모서리가 둥근 직사각형 162">
            <a:extLst>
              <a:ext uri="{FF2B5EF4-FFF2-40B4-BE49-F238E27FC236}">
                <a16:creationId xmlns:a16="http://schemas.microsoft.com/office/drawing/2014/main" id="{50C59A16-4705-0146-9D33-268F3773EB26}"/>
              </a:ext>
            </a:extLst>
          </p:cNvPr>
          <p:cNvSpPr/>
          <p:nvPr/>
        </p:nvSpPr>
        <p:spPr>
          <a:xfrm>
            <a:off x="7619983" y="3143616"/>
            <a:ext cx="1184787" cy="1978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product-app-v0-dev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모서리가 둥근 직사각형 162">
            <a:extLst>
              <a:ext uri="{FF2B5EF4-FFF2-40B4-BE49-F238E27FC236}">
                <a16:creationId xmlns:a16="http://schemas.microsoft.com/office/drawing/2014/main" id="{42E307AC-D513-AA43-A78A-8945AE5BA434}"/>
              </a:ext>
            </a:extLst>
          </p:cNvPr>
          <p:cNvSpPr/>
          <p:nvPr/>
        </p:nvSpPr>
        <p:spPr>
          <a:xfrm>
            <a:off x="5628981" y="3758636"/>
            <a:ext cx="3310248" cy="121109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b="1" dirty="0" err="1">
                <a:solidFill>
                  <a:schemeClr val="accent2">
                    <a:lumMod val="75000"/>
                  </a:schemeClr>
                </a:solidFill>
              </a:rPr>
              <a:t>ConfigMap</a:t>
            </a:r>
            <a:endParaRPr kumimoji="1"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모서리가 둥근 직사각형 162">
            <a:extLst>
              <a:ext uri="{FF2B5EF4-FFF2-40B4-BE49-F238E27FC236}">
                <a16:creationId xmlns:a16="http://schemas.microsoft.com/office/drawing/2014/main" id="{AC185471-02F2-A74C-AFE1-9982C76F9E75}"/>
              </a:ext>
            </a:extLst>
          </p:cNvPr>
          <p:cNvSpPr/>
          <p:nvPr/>
        </p:nvSpPr>
        <p:spPr>
          <a:xfrm>
            <a:off x="5806207" y="4117494"/>
            <a:ext cx="2324229" cy="18993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bff-system-config-v0-dev-m82k7bgc5h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9" name="모서리가 둥근 직사각형 162">
            <a:extLst>
              <a:ext uri="{FF2B5EF4-FFF2-40B4-BE49-F238E27FC236}">
                <a16:creationId xmlns:a16="http://schemas.microsoft.com/office/drawing/2014/main" id="{4D83ED7F-1837-0A43-82A1-F0140E125DF7}"/>
              </a:ext>
            </a:extLst>
          </p:cNvPr>
          <p:cNvSpPr/>
          <p:nvPr/>
        </p:nvSpPr>
        <p:spPr>
          <a:xfrm>
            <a:off x="5806207" y="4383246"/>
            <a:ext cx="2324229" cy="1979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bff-app-config-v0-dev-c775tg464g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모서리가 둥근 직사각형 162">
            <a:extLst>
              <a:ext uri="{FF2B5EF4-FFF2-40B4-BE49-F238E27FC236}">
                <a16:creationId xmlns:a16="http://schemas.microsoft.com/office/drawing/2014/main" id="{5C64976D-80F9-4342-B0F3-53D76B365D9F}"/>
              </a:ext>
            </a:extLst>
          </p:cNvPr>
          <p:cNvSpPr/>
          <p:nvPr/>
        </p:nvSpPr>
        <p:spPr>
          <a:xfrm>
            <a:off x="5806207" y="4646208"/>
            <a:ext cx="2324229" cy="1979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bff-pattern-config-v0-dev-4b25tckmh5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모서리가 둥근 직사각형 162">
            <a:extLst>
              <a:ext uri="{FF2B5EF4-FFF2-40B4-BE49-F238E27FC236}">
                <a16:creationId xmlns:a16="http://schemas.microsoft.com/office/drawing/2014/main" id="{FEA9714C-1ED3-E242-8F7B-989C357EE9E2}"/>
              </a:ext>
            </a:extLst>
          </p:cNvPr>
          <p:cNvSpPr/>
          <p:nvPr/>
        </p:nvSpPr>
        <p:spPr>
          <a:xfrm>
            <a:off x="8238291" y="4114002"/>
            <a:ext cx="566479" cy="193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모서리가 둥근 직사각형 162">
            <a:extLst>
              <a:ext uri="{FF2B5EF4-FFF2-40B4-BE49-F238E27FC236}">
                <a16:creationId xmlns:a16="http://schemas.microsoft.com/office/drawing/2014/main" id="{F069DCFE-7B55-1E4C-BAF6-DE7236220236}"/>
              </a:ext>
            </a:extLst>
          </p:cNvPr>
          <p:cNvSpPr/>
          <p:nvPr/>
        </p:nvSpPr>
        <p:spPr>
          <a:xfrm>
            <a:off x="8238291" y="4379754"/>
            <a:ext cx="566479" cy="2016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모서리가 둥근 직사각형 162">
            <a:extLst>
              <a:ext uri="{FF2B5EF4-FFF2-40B4-BE49-F238E27FC236}">
                <a16:creationId xmlns:a16="http://schemas.microsoft.com/office/drawing/2014/main" id="{363EDF58-B657-B547-8B31-CD55EDA0B8A0}"/>
              </a:ext>
            </a:extLst>
          </p:cNvPr>
          <p:cNvSpPr/>
          <p:nvPr/>
        </p:nvSpPr>
        <p:spPr>
          <a:xfrm>
            <a:off x="8238291" y="4642716"/>
            <a:ext cx="566479" cy="2016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accent1">
                    <a:lumMod val="50000"/>
                  </a:schemeClr>
                </a:solidFill>
              </a:rPr>
              <a:t>...</a:t>
            </a:r>
            <a:endParaRPr kumimoji="1" lang="ko-KR" altLang="en-US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0CD4865-13AC-C04E-8A04-0824DC307C9A}"/>
              </a:ext>
            </a:extLst>
          </p:cNvPr>
          <p:cNvSpPr txBox="1"/>
          <p:nvPr/>
        </p:nvSpPr>
        <p:spPr>
          <a:xfrm>
            <a:off x="344488" y="5707180"/>
            <a:ext cx="117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MSA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236891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패턴 실습 코드 내려 받기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실습 환경 구성하기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en-US" dirty="0"/>
              <a:t>실습 개요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33CA4-632A-6944-827A-0B014DCA47D0}"/>
              </a:ext>
            </a:extLst>
          </p:cNvPr>
          <p:cNvSpPr txBox="1"/>
          <p:nvPr/>
        </p:nvSpPr>
        <p:spPr>
          <a:xfrm>
            <a:off x="510588" y="1611191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실습 코드 제공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>
                <a:hlinkClick r:id="rId2"/>
              </a:rPr>
              <a:t>https://asf-git.cloudzcp.io/cloud-labs/appl-modern-sample</a:t>
            </a:r>
            <a:r>
              <a:rPr kumimoji="1"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814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0800000">
            <a:off x="1944165" y="1720134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164468" y="531904"/>
            <a:ext cx="8712968" cy="416832"/>
          </a:xfrm>
        </p:spPr>
        <p:txBody>
          <a:bodyPr/>
          <a:lstStyle/>
          <a:p>
            <a:r>
              <a:rPr lang="en-US" altLang="ko-KR" dirty="0"/>
              <a:t>PART 02.</a:t>
            </a:r>
            <a:r>
              <a:rPr lang="ko-KR" altLang="en-US" dirty="0"/>
              <a:t> 쇼핑몰 서비스 배포</a:t>
            </a: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004506" y="1720134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263353" y="2192146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0" name="TextBox 79"/>
          <p:cNvSpPr txBox="1"/>
          <p:nvPr/>
        </p:nvSpPr>
        <p:spPr>
          <a:xfrm>
            <a:off x="1245479" y="2368207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326994" y="2200801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82" name="TextBox 81"/>
          <p:cNvSpPr txBox="1"/>
          <p:nvPr/>
        </p:nvSpPr>
        <p:spPr>
          <a:xfrm>
            <a:off x="4305197" y="2397768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17300" y="2325760"/>
            <a:ext cx="187991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K8s API </a:t>
            </a: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배포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37660" y="2116179"/>
            <a:ext cx="1278293" cy="94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Backing</a:t>
            </a:r>
          </a:p>
          <a:p>
            <a:pPr algn="ctr">
              <a:lnSpc>
                <a:spcPts val="2275"/>
              </a:lnSpc>
            </a:pPr>
            <a:r>
              <a:rPr lang="en-US" altLang="ko-KR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Service</a:t>
            </a:r>
          </a:p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입력</a:t>
            </a:r>
          </a:p>
        </p:txBody>
      </p:sp>
      <p:sp>
        <p:nvSpPr>
          <p:cNvPr id="32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CB06E5FF-3F2C-BF4D-A602-D6CF8A793665}"/>
              </a:ext>
            </a:extLst>
          </p:cNvPr>
          <p:cNvSpPr>
            <a:spLocks/>
          </p:cNvSpPr>
          <p:nvPr/>
        </p:nvSpPr>
        <p:spPr bwMode="auto">
          <a:xfrm rot="10800000">
            <a:off x="3268378" y="3939498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sp>
        <p:nvSpPr>
          <p:cNvPr id="25" name="Freeform 765">
            <a:extLst>
              <a:ext uri="{FF2B5EF4-FFF2-40B4-BE49-F238E27FC236}">
                <a16:creationId xmlns:a16="http://schemas.microsoft.com/office/drawing/2014/main" id="{70AB0299-58D2-AA4F-8E23-0EC9C96BCE75}"/>
              </a:ext>
            </a:extLst>
          </p:cNvPr>
          <p:cNvSpPr>
            <a:spLocks noEditPoints="1"/>
          </p:cNvSpPr>
          <p:nvPr/>
        </p:nvSpPr>
        <p:spPr bwMode="auto">
          <a:xfrm rot="1800000">
            <a:off x="2587566" y="4411510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AA3D2-9150-BB46-B247-0460FA0873A6}"/>
              </a:ext>
            </a:extLst>
          </p:cNvPr>
          <p:cNvSpPr txBox="1"/>
          <p:nvPr/>
        </p:nvSpPr>
        <p:spPr>
          <a:xfrm>
            <a:off x="2569692" y="4587571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BA211-0F8B-2B45-A099-D8730E32FDAC}"/>
              </a:ext>
            </a:extLst>
          </p:cNvPr>
          <p:cNvSpPr txBox="1"/>
          <p:nvPr/>
        </p:nvSpPr>
        <p:spPr>
          <a:xfrm>
            <a:off x="3442861" y="4565482"/>
            <a:ext cx="1550629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쇼핑몰 배포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5B3BC8C-C922-1F47-B3D0-8BD4EA72A407}"/>
              </a:ext>
            </a:extLst>
          </p:cNvPr>
          <p:cNvSpPr>
            <a:spLocks/>
          </p:cNvSpPr>
          <p:nvPr/>
        </p:nvSpPr>
        <p:spPr bwMode="auto">
          <a:xfrm rot="10800000">
            <a:off x="6768702" y="3939498"/>
            <a:ext cx="1691565" cy="1613737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463" dirty="0"/>
          </a:p>
        </p:txBody>
      </p:sp>
      <p:sp>
        <p:nvSpPr>
          <p:cNvPr id="35" name="Freeform 765">
            <a:extLst>
              <a:ext uri="{FF2B5EF4-FFF2-40B4-BE49-F238E27FC236}">
                <a16:creationId xmlns:a16="http://schemas.microsoft.com/office/drawing/2014/main" id="{550C3419-C36F-4E4C-A0BC-27AF6BF90698}"/>
              </a:ext>
            </a:extLst>
          </p:cNvPr>
          <p:cNvSpPr>
            <a:spLocks noEditPoints="1"/>
          </p:cNvSpPr>
          <p:nvPr/>
        </p:nvSpPr>
        <p:spPr bwMode="auto">
          <a:xfrm rot="1800000">
            <a:off x="6091190" y="4420165"/>
            <a:ext cx="558621" cy="700953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216EFE-1B64-F645-AA0D-17B6A881F650}"/>
              </a:ext>
            </a:extLst>
          </p:cNvPr>
          <p:cNvSpPr txBox="1"/>
          <p:nvPr/>
        </p:nvSpPr>
        <p:spPr>
          <a:xfrm>
            <a:off x="6069393" y="4617132"/>
            <a:ext cx="62667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dirty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1625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CBB626-54E7-644A-9CEF-F0FDB17CF0F6}"/>
              </a:ext>
            </a:extLst>
          </p:cNvPr>
          <p:cNvSpPr txBox="1"/>
          <p:nvPr/>
        </p:nvSpPr>
        <p:spPr>
          <a:xfrm>
            <a:off x="6781496" y="4545124"/>
            <a:ext cx="1879916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ko-KR" altLang="en-US" sz="1625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배포 검증</a:t>
            </a:r>
          </a:p>
        </p:txBody>
      </p:sp>
    </p:spTree>
    <p:extLst>
      <p:ext uri="{BB962C8B-B14F-4D97-AF65-F5344CB8AC3E}">
        <p14:creationId xmlns:p14="http://schemas.microsoft.com/office/powerpoint/2010/main" val="244881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ZDB</a:t>
            </a:r>
            <a:r>
              <a:rPr lang="ko-KR" altLang="en-US" dirty="0"/>
              <a:t>가 제공하는 정보 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Backing Service </a:t>
            </a:r>
            <a:r>
              <a:rPr lang="ko-KR" altLang="en-US" dirty="0"/>
              <a:t>정보 입력</a:t>
            </a:r>
            <a:r>
              <a:rPr lang="en-US" altLang="ko-KR" dirty="0"/>
              <a:t> - MariaDB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02. </a:t>
            </a:r>
            <a:r>
              <a:rPr lang="ko-KR" altLang="en-US" dirty="0"/>
              <a:t>쇼핑몰 서비스 배포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EF141-B352-134A-8CA0-C4A2B7A8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2107716"/>
            <a:ext cx="9004300" cy="416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FA9A67-4923-974D-8E5B-D873E46C518E}"/>
              </a:ext>
            </a:extLst>
          </p:cNvPr>
          <p:cNvSpPr/>
          <p:nvPr/>
        </p:nvSpPr>
        <p:spPr>
          <a:xfrm>
            <a:off x="4358016" y="1880828"/>
            <a:ext cx="5094566" cy="24929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spring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datasource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platform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mariadb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url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jdbc:mariadb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://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&lt;ADDRESS&gt;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:3306/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&lt;DB-NAME&gt;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username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root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password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&lt;CREDENTIAL&gt;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driver-class-name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org.mariadb.jdbc.Driver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initialization-mode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always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h2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console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enabled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false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awesome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config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config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05A56-9AE0-F44F-9404-0D7B9B1C48AC}"/>
              </a:ext>
            </a:extLst>
          </p:cNvPr>
          <p:cNvSpPr/>
          <p:nvPr/>
        </p:nvSpPr>
        <p:spPr>
          <a:xfrm>
            <a:off x="740532" y="5378648"/>
            <a:ext cx="6624736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192D6-5E67-FF4E-90CC-DC356C7E55D8}"/>
              </a:ext>
            </a:extLst>
          </p:cNvPr>
          <p:cNvSpPr/>
          <p:nvPr/>
        </p:nvSpPr>
        <p:spPr>
          <a:xfrm>
            <a:off x="4592960" y="2444420"/>
            <a:ext cx="4392488" cy="210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3B8FD89-3DCC-514D-B891-BEB4C5A83EFF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V="1">
            <a:off x="7365268" y="2549532"/>
            <a:ext cx="1620180" cy="3015866"/>
          </a:xfrm>
          <a:prstGeom prst="curvedConnector3">
            <a:avLst>
              <a:gd name="adj1" fmla="val 114110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1A895-2577-9640-B157-14D189448302}"/>
              </a:ext>
            </a:extLst>
          </p:cNvPr>
          <p:cNvSpPr/>
          <p:nvPr/>
        </p:nvSpPr>
        <p:spPr>
          <a:xfrm>
            <a:off x="747192" y="4683827"/>
            <a:ext cx="3377716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6E64EA-6B76-724B-B6E8-D06CF0DD26F5}"/>
              </a:ext>
            </a:extLst>
          </p:cNvPr>
          <p:cNvSpPr/>
          <p:nvPr/>
        </p:nvSpPr>
        <p:spPr>
          <a:xfrm>
            <a:off x="5589308" y="2779201"/>
            <a:ext cx="1379916" cy="27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B02D7D3-DF1E-2148-9430-8BF653B0216F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 flipV="1">
            <a:off x="4124908" y="3052415"/>
            <a:ext cx="2154358" cy="1818162"/>
          </a:xfrm>
          <a:prstGeom prst="curvedConnector2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DDFE08-B9A0-2A40-B8C0-FFCDC4D694C4}"/>
              </a:ext>
            </a:extLst>
          </p:cNvPr>
          <p:cNvSpPr txBox="1"/>
          <p:nvPr/>
        </p:nvSpPr>
        <p:spPr>
          <a:xfrm>
            <a:off x="2807394" y="1484784"/>
            <a:ext cx="664518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/overlay/common/v1/dev/shared/application-</a:t>
            </a:r>
            <a:r>
              <a:rPr kumimoji="1" lang="en-US" altLang="ko-KR" dirty="0" err="1"/>
              <a:t>dev.yaml</a:t>
            </a:r>
            <a:endParaRPr kumimoji="1" lang="en-US" altLang="ko-K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74F07-61BD-9641-97CB-905643E9044B}"/>
              </a:ext>
            </a:extLst>
          </p:cNvPr>
          <p:cNvSpPr/>
          <p:nvPr/>
        </p:nvSpPr>
        <p:spPr>
          <a:xfrm>
            <a:off x="8057061" y="2349362"/>
            <a:ext cx="1648467" cy="379017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edu001~edu020</a:t>
            </a:r>
          </a:p>
        </p:txBody>
      </p:sp>
    </p:spTree>
    <p:extLst>
      <p:ext uri="{BB962C8B-B14F-4D97-AF65-F5344CB8AC3E}">
        <p14:creationId xmlns:p14="http://schemas.microsoft.com/office/powerpoint/2010/main" val="43297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ZDB</a:t>
            </a:r>
            <a:r>
              <a:rPr lang="ko-KR" altLang="en-US" dirty="0"/>
              <a:t>가 제공하는 정보 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Backing Service </a:t>
            </a:r>
            <a:r>
              <a:rPr lang="ko-KR" altLang="en-US" dirty="0"/>
              <a:t>정보 입력</a:t>
            </a:r>
            <a:r>
              <a:rPr lang="en-US" altLang="ko-KR" dirty="0"/>
              <a:t> - RabbitMQ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02. </a:t>
            </a:r>
            <a:r>
              <a:rPr lang="ko-KR" altLang="en-US" dirty="0"/>
              <a:t>쇼핑몰 서비스 배포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E981C-3218-714E-8E1F-B539ED3F7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2" y="2168860"/>
            <a:ext cx="8991600" cy="4089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E0C1A1-5F84-1547-BCB4-6B77F6CA2B29}"/>
              </a:ext>
            </a:extLst>
          </p:cNvPr>
          <p:cNvSpPr/>
          <p:nvPr/>
        </p:nvSpPr>
        <p:spPr>
          <a:xfrm>
            <a:off x="5857182" y="2096852"/>
            <a:ext cx="3444526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spring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rabbitmq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host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&lt;ADDRESS&gt;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port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5672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username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user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password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&lt;PASSWORD&gt;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virtual-host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edu001</a:t>
            </a:r>
            <a:endParaRPr lang="en-US" sz="12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D4909-6006-C245-BB1B-170B72DDB0C9}"/>
              </a:ext>
            </a:extLst>
          </p:cNvPr>
          <p:cNvSpPr/>
          <p:nvPr/>
        </p:nvSpPr>
        <p:spPr>
          <a:xfrm>
            <a:off x="789079" y="5366823"/>
            <a:ext cx="7579172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09BBA-10E6-664E-BE78-8D00090A1397}"/>
              </a:ext>
            </a:extLst>
          </p:cNvPr>
          <p:cNvSpPr/>
          <p:nvPr/>
        </p:nvSpPr>
        <p:spPr>
          <a:xfrm>
            <a:off x="6793286" y="2470971"/>
            <a:ext cx="1044116" cy="308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32D14F0-2F49-A546-9F16-A619D6D39689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H="1" flipV="1">
            <a:off x="7837402" y="2625108"/>
            <a:ext cx="530849" cy="2928465"/>
          </a:xfrm>
          <a:prstGeom prst="curvedConnector3">
            <a:avLst>
              <a:gd name="adj1" fmla="val -43063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C123D-8DFE-4F45-9855-6A0D67321014}"/>
              </a:ext>
            </a:extLst>
          </p:cNvPr>
          <p:cNvSpPr/>
          <p:nvPr/>
        </p:nvSpPr>
        <p:spPr>
          <a:xfrm>
            <a:off x="792865" y="4716763"/>
            <a:ext cx="3377716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886702-736A-F14F-BDEF-C19D14FE4716}"/>
              </a:ext>
            </a:extLst>
          </p:cNvPr>
          <p:cNvSpPr/>
          <p:nvPr/>
        </p:nvSpPr>
        <p:spPr>
          <a:xfrm>
            <a:off x="6988335" y="2971986"/>
            <a:ext cx="1379916" cy="27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A75108A-5B89-8D4F-8723-CCA6B580725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170581" y="3108593"/>
            <a:ext cx="2817754" cy="179492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93799-4D7F-FA44-A8C0-3C29880EB26F}"/>
              </a:ext>
            </a:extLst>
          </p:cNvPr>
          <p:cNvSpPr/>
          <p:nvPr/>
        </p:nvSpPr>
        <p:spPr>
          <a:xfrm>
            <a:off x="7568605" y="3260018"/>
            <a:ext cx="1733103" cy="328484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edu001~edu020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BB692C-8DEC-0348-AEBF-FA764740EB39}"/>
              </a:ext>
            </a:extLst>
          </p:cNvPr>
          <p:cNvSpPr txBox="1"/>
          <p:nvPr/>
        </p:nvSpPr>
        <p:spPr>
          <a:xfrm>
            <a:off x="2807394" y="1484784"/>
            <a:ext cx="664518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/overlay/common/v1/dev/shared/application-</a:t>
            </a:r>
            <a:r>
              <a:rPr kumimoji="1" lang="en-US" altLang="ko-KR" dirty="0" err="1"/>
              <a:t>dev.yaml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584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ZDB</a:t>
            </a:r>
            <a:r>
              <a:rPr lang="ko-KR" altLang="en-US" dirty="0"/>
              <a:t>가 제공하는 정보 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Backing Service </a:t>
            </a:r>
            <a:r>
              <a:rPr lang="ko-KR" altLang="en-US" dirty="0"/>
              <a:t>정보 입력</a:t>
            </a:r>
            <a:r>
              <a:rPr lang="en-US" altLang="ko-KR" dirty="0"/>
              <a:t> - </a:t>
            </a:r>
            <a:r>
              <a:rPr lang="en-US" altLang="ko-KR" dirty="0" err="1"/>
              <a:t>Redis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02. </a:t>
            </a:r>
            <a:r>
              <a:rPr lang="ko-KR" altLang="en-US" dirty="0"/>
              <a:t>쇼핑몰 서비스 배포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EB194-9627-6A45-AFF1-3D26CD43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7" y="2244740"/>
            <a:ext cx="9017000" cy="4076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4BC59-1622-2449-9B53-5B839E46009C}"/>
              </a:ext>
            </a:extLst>
          </p:cNvPr>
          <p:cNvSpPr/>
          <p:nvPr/>
        </p:nvSpPr>
        <p:spPr>
          <a:xfrm>
            <a:off x="5588661" y="1817095"/>
            <a:ext cx="3988668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spring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redis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port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6379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host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&lt;ADDRESS&gt;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password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FF000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&lt;PASSWORD&gt;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lettuce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pool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max-active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10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max-idle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10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min-idle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max-wait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30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database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0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session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store-type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redis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redis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flush-mode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on_save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save-mode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always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namespace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awesome:session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336C73-6A7D-464E-A044-37A5207B94C1}"/>
              </a:ext>
            </a:extLst>
          </p:cNvPr>
          <p:cNvSpPr/>
          <p:nvPr/>
        </p:nvSpPr>
        <p:spPr>
          <a:xfrm>
            <a:off x="773194" y="5436353"/>
            <a:ext cx="6004207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0AD4A0-AEE1-3140-9147-4CC480CB45D0}"/>
              </a:ext>
            </a:extLst>
          </p:cNvPr>
          <p:cNvSpPr/>
          <p:nvPr/>
        </p:nvSpPr>
        <p:spPr>
          <a:xfrm>
            <a:off x="6603263" y="2365402"/>
            <a:ext cx="1044116" cy="245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4B5CD04-FD47-7F48-BA3D-F5D73259613D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 flipV="1">
            <a:off x="6777401" y="2488273"/>
            <a:ext cx="869978" cy="3134830"/>
          </a:xfrm>
          <a:prstGeom prst="curvedConnector3">
            <a:avLst>
              <a:gd name="adj1" fmla="val 201353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3AF5BFE-5842-C242-AD23-EDACF2218995}"/>
              </a:ext>
            </a:extLst>
          </p:cNvPr>
          <p:cNvSpPr/>
          <p:nvPr/>
        </p:nvSpPr>
        <p:spPr>
          <a:xfrm>
            <a:off x="776980" y="4786293"/>
            <a:ext cx="3377716" cy="37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A271F-453F-2142-BD4A-50B16E581FCE}"/>
              </a:ext>
            </a:extLst>
          </p:cNvPr>
          <p:cNvSpPr/>
          <p:nvPr/>
        </p:nvSpPr>
        <p:spPr>
          <a:xfrm>
            <a:off x="6957421" y="2605720"/>
            <a:ext cx="864096" cy="237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3AEB4B7-4800-2F4D-8754-3785B9B6426E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>
          <a:xfrm flipV="1">
            <a:off x="4154696" y="2842930"/>
            <a:ext cx="3234773" cy="2130113"/>
          </a:xfrm>
          <a:prstGeom prst="curvedConnector2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6DF8B56-74BE-6F48-8921-DC42C34A6687}"/>
              </a:ext>
            </a:extLst>
          </p:cNvPr>
          <p:cNvSpPr/>
          <p:nvPr/>
        </p:nvSpPr>
        <p:spPr>
          <a:xfrm>
            <a:off x="6909307" y="3883650"/>
            <a:ext cx="1812310" cy="291428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0~20</a:t>
            </a:r>
            <a:r>
              <a:rPr lang="ko-KR" altLang="en-US" sz="1400" dirty="0"/>
              <a:t> </a:t>
            </a:r>
            <a:r>
              <a:rPr lang="en-US" altLang="ko-KR" sz="1400" dirty="0"/>
              <a:t>(cache)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625DD0-0D7C-9E47-A9B3-0757D3083573}"/>
              </a:ext>
            </a:extLst>
          </p:cNvPr>
          <p:cNvSpPr txBox="1"/>
          <p:nvPr/>
        </p:nvSpPr>
        <p:spPr>
          <a:xfrm>
            <a:off x="264119" y="1428036"/>
            <a:ext cx="664518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/overlay/common/v1/dev/shared/application-</a:t>
            </a:r>
            <a:r>
              <a:rPr kumimoji="1" lang="en-US" altLang="ko-KR" dirty="0" err="1"/>
              <a:t>dev.yaml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054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err="1"/>
              <a:t>kubectl</a:t>
            </a:r>
            <a:r>
              <a:rPr lang="en-US" altLang="ko-KR" dirty="0"/>
              <a:t> </a:t>
            </a:r>
            <a:r>
              <a:rPr lang="ko-KR" altLang="en-US" dirty="0"/>
              <a:t>이용한 </a:t>
            </a:r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리소스 배포와 배포 검증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쇼핑몰 서비스</a:t>
            </a:r>
            <a:r>
              <a:rPr lang="en-US" altLang="ko-KR" dirty="0"/>
              <a:t> </a:t>
            </a:r>
            <a:r>
              <a:rPr lang="ko-KR" altLang="en-US" dirty="0"/>
              <a:t>배포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02. </a:t>
            </a:r>
            <a:r>
              <a:rPr lang="ko-KR" altLang="en-US" dirty="0"/>
              <a:t>쇼핑몰 서비스 배포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DF13B-2496-BA4D-8367-B8D0B93D0632}"/>
              </a:ext>
            </a:extLst>
          </p:cNvPr>
          <p:cNvSpPr/>
          <p:nvPr/>
        </p:nvSpPr>
        <p:spPr>
          <a:xfrm>
            <a:off x="452500" y="1448780"/>
            <a:ext cx="9047383" cy="4616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마이크로서비스 개별 배포</a:t>
            </a:r>
            <a:endParaRPr lang="en-US" sz="1400" dirty="0">
              <a:solidFill>
                <a:srgbClr val="A1EF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kustomize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 --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load_restrictor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none --enable-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kyaml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=false overlay/v1/dev/account |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</a:t>
            </a:r>
            <a:endParaRPr lang="en-US" sz="14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ectl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 –f –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kustomize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 --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load_restrictor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none --enable-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kyaml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=false overlay/v1/dev/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 –f -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sz="14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배포된 </a:t>
            </a:r>
            <a:r>
              <a:rPr lang="en-US" altLang="ko-KR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deployment, service </a:t>
            </a:r>
            <a:r>
              <a:rPr lang="ko-KR" altLang="en-US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및 </a:t>
            </a:r>
            <a:r>
              <a:rPr lang="en-US" altLang="ko-KR" sz="14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ConfigMap</a:t>
            </a:r>
            <a:r>
              <a:rPr lang="en-US" altLang="ko-KR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등의 확인</a:t>
            </a:r>
            <a:endParaRPr lang="en-US" sz="1400" dirty="0">
              <a:solidFill>
                <a:srgbClr val="A1EF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get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all,cm</a:t>
            </a:r>
            <a:endParaRPr lang="en-US" sz="14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         READY   STATUS    RESTARTS   AGE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pod/account-app-v1-dev-fbc5d766b-qlgbr    1/1     Running   0          5m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pod/bff-app-v1-dev-c65987bff-qfp59        1/1     Running   0          5m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sz="14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TYPE        CLUSTER-IP      EXTERNAL-IP   PORT(S)   AGE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service/account-app-v1-dev      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ClusterIP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10.96.151.79    &lt;none&gt;        80/TCP    142m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sz="14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      READY   UP-TO-DATE   AVAILABLE   AGE</a:t>
            </a:r>
          </a:p>
          <a:p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deployment.apps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/account-app-v1-dev   1/1     1            1           5m</a:t>
            </a:r>
          </a:p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4228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애플리케이션 동작 테스트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 배포 검증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02. </a:t>
            </a:r>
            <a:r>
              <a:rPr lang="ko-KR" altLang="en-US" dirty="0"/>
              <a:t>쇼핑몰 서비스 배포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B9D77-266F-C947-A809-ED92B56816EB}"/>
              </a:ext>
            </a:extLst>
          </p:cNvPr>
          <p:cNvSpPr txBox="1"/>
          <p:nvPr/>
        </p:nvSpPr>
        <p:spPr>
          <a:xfrm>
            <a:off x="632520" y="3368025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http://169.56.162.115:8080</a:t>
            </a:r>
            <a:r>
              <a:rPr lang="en-US" sz="20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C2F277-4381-A04A-A4D2-32713C0CC542}"/>
              </a:ext>
            </a:extLst>
          </p:cNvPr>
          <p:cNvSpPr/>
          <p:nvPr/>
        </p:nvSpPr>
        <p:spPr>
          <a:xfrm>
            <a:off x="501868" y="1506024"/>
            <a:ext cx="8807616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2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2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get svc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TYPE           CLUSTER-IP       EXTERNAL-IP      PORT(S)          AGE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account-app-v1-dev  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NodePort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172.21.158.32    &lt;none&gt;           8080:30603/TCP   19m</a:t>
            </a:r>
          </a:p>
          <a:p>
            <a:r>
              <a:rPr lang="en-US" sz="12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bff-app-v1-dev       </a:t>
            </a:r>
            <a:r>
              <a:rPr lang="en-US" sz="12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LoadBalancer</a:t>
            </a:r>
            <a:r>
              <a:rPr lang="en-US" sz="12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172.21.159.219   169.56.162.115   8080:31686/TCP   8m6s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cart-app-v1-dev     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NodePort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172.21.241.211   &lt;none&gt;           8080:30134/TCP   8m2s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order-app-v1-dev    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NodePort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172.21.206.195   &lt;none&gt;           8080:30810/TCP   7m57s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payment-app-v1-dev  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NodePort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172.21.228.97    &lt;none&gt;           8080:30292/TCP   7m51s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product-app-v1-dev  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NodePort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172.21.59.88     &lt;none&gt;           8080:32079/TCP   7m45s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CB017-F452-6945-8BCF-0F1E756184A4}"/>
              </a:ext>
            </a:extLst>
          </p:cNvPr>
          <p:cNvSpPr/>
          <p:nvPr/>
        </p:nvSpPr>
        <p:spPr>
          <a:xfrm>
            <a:off x="5633763" y="2024844"/>
            <a:ext cx="723393" cy="331943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78E47F-10C5-D047-8ED0-F43A39CD2619}"/>
              </a:ext>
            </a:extLst>
          </p:cNvPr>
          <p:cNvSpPr/>
          <p:nvPr/>
        </p:nvSpPr>
        <p:spPr>
          <a:xfrm>
            <a:off x="2288704" y="3396440"/>
            <a:ext cx="864096" cy="371695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그림 2">
            <a:extLst>
              <a:ext uri="{FF2B5EF4-FFF2-40B4-BE49-F238E27FC236}">
                <a16:creationId xmlns:a16="http://schemas.microsoft.com/office/drawing/2014/main" id="{285513F9-32D4-7B4B-A783-C62A237A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83" y="2456892"/>
            <a:ext cx="3695638" cy="39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70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90128" y="1885746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PART 03.</a:t>
            </a:r>
            <a:r>
              <a:rPr lang="ko-KR" altLang="en-US" dirty="0"/>
              <a:t> 마이크로 서비스 별 적용 패턴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93788" y="1940069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Health check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12690" y="1900345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92560" y="1304764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220" y="1359087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Config(+Deployment)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15122" y="1319363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4212" y="1409184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921780" y="1999617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990128" y="2461045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2690" y="2475644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18" name="직선 연결선 4"/>
          <p:cNvCxnSpPr/>
          <p:nvPr/>
        </p:nvCxnSpPr>
        <p:spPr>
          <a:xfrm>
            <a:off x="1921780" y="2565465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969B6C-B226-7C4C-AD5F-9EE795188CBC}"/>
              </a:ext>
            </a:extLst>
          </p:cNvPr>
          <p:cNvSpPr txBox="1"/>
          <p:nvPr/>
        </p:nvSpPr>
        <p:spPr>
          <a:xfrm>
            <a:off x="1988053" y="2515368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Message Channel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8A97F1A-2AAB-0449-9A02-5C2648636D1B}"/>
              </a:ext>
            </a:extLst>
          </p:cNvPr>
          <p:cNvSpPr/>
          <p:nvPr/>
        </p:nvSpPr>
        <p:spPr>
          <a:xfrm>
            <a:off x="988803" y="3035273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36AA1B-4B04-2442-A401-E25748B64584}"/>
              </a:ext>
            </a:extLst>
          </p:cNvPr>
          <p:cNvSpPr txBox="1"/>
          <p:nvPr/>
        </p:nvSpPr>
        <p:spPr>
          <a:xfrm>
            <a:off x="1111365" y="3049872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32" name="직선 연결선 4">
            <a:extLst>
              <a:ext uri="{FF2B5EF4-FFF2-40B4-BE49-F238E27FC236}">
                <a16:creationId xmlns:a16="http://schemas.microsoft.com/office/drawing/2014/main" id="{9E4C5572-DF7C-D64A-A915-F475AB135022}"/>
              </a:ext>
            </a:extLst>
          </p:cNvPr>
          <p:cNvCxnSpPr/>
          <p:nvPr/>
        </p:nvCxnSpPr>
        <p:spPr>
          <a:xfrm>
            <a:off x="1920455" y="3139693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6751F9-C605-674E-80FB-32FEEDBEE2EA}"/>
              </a:ext>
            </a:extLst>
          </p:cNvPr>
          <p:cNvSpPr txBox="1"/>
          <p:nvPr/>
        </p:nvSpPr>
        <p:spPr>
          <a:xfrm>
            <a:off x="1986728" y="3089596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DB Access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561F005-C701-BC43-9D7C-C1468E1D165B}"/>
              </a:ext>
            </a:extLst>
          </p:cNvPr>
          <p:cNvSpPr/>
          <p:nvPr/>
        </p:nvSpPr>
        <p:spPr>
          <a:xfrm>
            <a:off x="987750" y="3612474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22B8A-F1E2-9D41-B731-A1B6EAE46A1E}"/>
              </a:ext>
            </a:extLst>
          </p:cNvPr>
          <p:cNvSpPr txBox="1"/>
          <p:nvPr/>
        </p:nvSpPr>
        <p:spPr>
          <a:xfrm>
            <a:off x="1110312" y="3627073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36" name="직선 연결선 4">
            <a:extLst>
              <a:ext uri="{FF2B5EF4-FFF2-40B4-BE49-F238E27FC236}">
                <a16:creationId xmlns:a16="http://schemas.microsoft.com/office/drawing/2014/main" id="{A9C994DB-C8AF-5E4C-9473-22DFA22967FC}"/>
              </a:ext>
            </a:extLst>
          </p:cNvPr>
          <p:cNvCxnSpPr/>
          <p:nvPr/>
        </p:nvCxnSpPr>
        <p:spPr>
          <a:xfrm>
            <a:off x="1919402" y="3716894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4ECE59D-19D0-FC42-ADF7-421D09D10091}"/>
              </a:ext>
            </a:extLst>
          </p:cNvPr>
          <p:cNvSpPr txBox="1"/>
          <p:nvPr/>
        </p:nvSpPr>
        <p:spPr>
          <a:xfrm>
            <a:off x="1985675" y="3666797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Session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1D8F143-B73F-6349-8458-5A00C8651BDB}"/>
              </a:ext>
            </a:extLst>
          </p:cNvPr>
          <p:cNvSpPr/>
          <p:nvPr/>
        </p:nvSpPr>
        <p:spPr>
          <a:xfrm>
            <a:off x="986879" y="4184800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D26DCE-47C6-D84E-92EB-AFD7A6FCEF9B}"/>
              </a:ext>
            </a:extLst>
          </p:cNvPr>
          <p:cNvSpPr txBox="1"/>
          <p:nvPr/>
        </p:nvSpPr>
        <p:spPr>
          <a:xfrm>
            <a:off x="1109441" y="4199399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06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40" name="직선 연결선 4">
            <a:extLst>
              <a:ext uri="{FF2B5EF4-FFF2-40B4-BE49-F238E27FC236}">
                <a16:creationId xmlns:a16="http://schemas.microsoft.com/office/drawing/2014/main" id="{A4F0496E-F4A5-0C45-AD4A-BC3D23F4A381}"/>
              </a:ext>
            </a:extLst>
          </p:cNvPr>
          <p:cNvCxnSpPr/>
          <p:nvPr/>
        </p:nvCxnSpPr>
        <p:spPr>
          <a:xfrm>
            <a:off x="1918531" y="4289220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83531C-0824-EE45-957C-175565825526}"/>
              </a:ext>
            </a:extLst>
          </p:cNvPr>
          <p:cNvSpPr txBox="1"/>
          <p:nvPr/>
        </p:nvSpPr>
        <p:spPr>
          <a:xfrm>
            <a:off x="1984804" y="4239123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Cache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376B8E2-56FE-024C-94B4-2F6D3A14AFD2}"/>
              </a:ext>
            </a:extLst>
          </p:cNvPr>
          <p:cNvSpPr/>
          <p:nvPr/>
        </p:nvSpPr>
        <p:spPr>
          <a:xfrm>
            <a:off x="974430" y="4768406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FC7D46-E0DF-8344-B28E-3EED4427E754}"/>
              </a:ext>
            </a:extLst>
          </p:cNvPr>
          <p:cNvSpPr txBox="1"/>
          <p:nvPr/>
        </p:nvSpPr>
        <p:spPr>
          <a:xfrm>
            <a:off x="1096992" y="4783005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07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44" name="직선 연결선 4">
            <a:extLst>
              <a:ext uri="{FF2B5EF4-FFF2-40B4-BE49-F238E27FC236}">
                <a16:creationId xmlns:a16="http://schemas.microsoft.com/office/drawing/2014/main" id="{A8C0BBA9-288E-284B-886C-EE056767C689}"/>
              </a:ext>
            </a:extLst>
          </p:cNvPr>
          <p:cNvCxnSpPr/>
          <p:nvPr/>
        </p:nvCxnSpPr>
        <p:spPr>
          <a:xfrm>
            <a:off x="1906082" y="4872826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3114DE-D297-664C-B982-7F2F1D9C8429}"/>
              </a:ext>
            </a:extLst>
          </p:cNvPr>
          <p:cNvSpPr txBox="1"/>
          <p:nvPr/>
        </p:nvSpPr>
        <p:spPr>
          <a:xfrm>
            <a:off x="1972355" y="4822729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Circuit Breaker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0" name="모서리가 둥근 직사각형 41">
            <a:extLst>
              <a:ext uri="{FF2B5EF4-FFF2-40B4-BE49-F238E27FC236}">
                <a16:creationId xmlns:a16="http://schemas.microsoft.com/office/drawing/2014/main" id="{8023AA80-1DF1-234E-B2CA-9A56AF938467}"/>
              </a:ext>
            </a:extLst>
          </p:cNvPr>
          <p:cNvSpPr/>
          <p:nvPr/>
        </p:nvSpPr>
        <p:spPr>
          <a:xfrm>
            <a:off x="949030" y="5337212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74FCC6-8E39-D444-BE70-0CD20289DE21}"/>
              </a:ext>
            </a:extLst>
          </p:cNvPr>
          <p:cNvSpPr txBox="1"/>
          <p:nvPr/>
        </p:nvSpPr>
        <p:spPr>
          <a:xfrm>
            <a:off x="1071592" y="5351811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08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2" name="직선 연결선 4">
            <a:extLst>
              <a:ext uri="{FF2B5EF4-FFF2-40B4-BE49-F238E27FC236}">
                <a16:creationId xmlns:a16="http://schemas.microsoft.com/office/drawing/2014/main" id="{74DAAF98-C301-4148-901C-F974F23E54F2}"/>
              </a:ext>
            </a:extLst>
          </p:cNvPr>
          <p:cNvCxnSpPr/>
          <p:nvPr/>
        </p:nvCxnSpPr>
        <p:spPr>
          <a:xfrm>
            <a:off x="1880682" y="5441632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6A337BC-A9E0-864F-8AD3-8CCE55C98AEF}"/>
              </a:ext>
            </a:extLst>
          </p:cNvPr>
          <p:cNvSpPr txBox="1"/>
          <p:nvPr/>
        </p:nvSpPr>
        <p:spPr>
          <a:xfrm>
            <a:off x="1946955" y="5391535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Log, Metric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6" name="모서리가 둥근 직사각형 41">
            <a:extLst>
              <a:ext uri="{FF2B5EF4-FFF2-40B4-BE49-F238E27FC236}">
                <a16:creationId xmlns:a16="http://schemas.microsoft.com/office/drawing/2014/main" id="{B63101C3-BF63-DA49-95A2-5DFF6232556E}"/>
              </a:ext>
            </a:extLst>
          </p:cNvPr>
          <p:cNvSpPr/>
          <p:nvPr/>
        </p:nvSpPr>
        <p:spPr>
          <a:xfrm>
            <a:off x="949030" y="5920526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91BE02-8AE3-AC4E-8D6C-7335AAACDA26}"/>
              </a:ext>
            </a:extLst>
          </p:cNvPr>
          <p:cNvSpPr txBox="1"/>
          <p:nvPr/>
        </p:nvSpPr>
        <p:spPr>
          <a:xfrm>
            <a:off x="1071592" y="5935125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09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48" name="직선 연결선 4">
            <a:extLst>
              <a:ext uri="{FF2B5EF4-FFF2-40B4-BE49-F238E27FC236}">
                <a16:creationId xmlns:a16="http://schemas.microsoft.com/office/drawing/2014/main" id="{B1D413B8-EB7F-894D-AC25-C87588470947}"/>
              </a:ext>
            </a:extLst>
          </p:cNvPr>
          <p:cNvCxnSpPr/>
          <p:nvPr/>
        </p:nvCxnSpPr>
        <p:spPr>
          <a:xfrm>
            <a:off x="1880682" y="6024946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1108FF0-1CF6-EE41-8DEC-FF95775E43F1}"/>
              </a:ext>
            </a:extLst>
          </p:cNvPr>
          <p:cNvSpPr txBox="1"/>
          <p:nvPr/>
        </p:nvSpPr>
        <p:spPr>
          <a:xfrm>
            <a:off x="1946955" y="5974849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Tracing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220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990128" y="1885746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>
          <a:xfrm>
            <a:off x="164468" y="531904"/>
            <a:ext cx="8712968" cy="4168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PART 03.</a:t>
            </a:r>
            <a:r>
              <a:rPr lang="ko-KR" altLang="en-US" dirty="0"/>
              <a:t> 마이크로 서비스 별 적용 패턴</a:t>
            </a:r>
            <a:r>
              <a:rPr lang="en-US" altLang="ko-KR" dirty="0"/>
              <a:t>(</a:t>
            </a:r>
            <a:r>
              <a:rPr lang="ko-KR" altLang="en-US" dirty="0"/>
              <a:t>별도 실습 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93788" y="1940069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API Discovery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12690" y="1900345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11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92560" y="1304764"/>
            <a:ext cx="7966982" cy="439314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220" y="1359087"/>
            <a:ext cx="55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Auto Scaler Pattern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15122" y="1319363"/>
            <a:ext cx="79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10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24212" y="1409184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921780" y="1999617"/>
            <a:ext cx="0" cy="208287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3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>
          <a:xfrm>
            <a:off x="347348" y="1418872"/>
            <a:ext cx="8385172" cy="1872968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실습을 위한 프레임워크 구조 이해</a:t>
            </a:r>
            <a:endParaRPr lang="en-US" altLang="ko-KR" sz="3600" b="1" dirty="0"/>
          </a:p>
        </p:txBody>
      </p:sp>
      <p:sp>
        <p:nvSpPr>
          <p:cNvPr id="21" name="바닥글 개체 틀 6">
            <a:extLst>
              <a:ext uri="{FF2B5EF4-FFF2-40B4-BE49-F238E27FC236}">
                <a16:creationId xmlns:a16="http://schemas.microsoft.com/office/drawing/2014/main" id="{5184E345-73E8-9C46-9E72-349ED71FF3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90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설정 정보의 외부화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컨테이너 이미지</a:t>
            </a:r>
            <a:r>
              <a:rPr lang="en-US" altLang="ko-KR" dirty="0"/>
              <a:t>(</a:t>
            </a:r>
            <a:r>
              <a:rPr lang="ko-KR" altLang="en-US" dirty="0"/>
              <a:t>또는 애플리케이션 소스코드</a:t>
            </a:r>
            <a:r>
              <a:rPr lang="en-US" altLang="ko-KR" dirty="0"/>
              <a:t>)</a:t>
            </a:r>
            <a:r>
              <a:rPr lang="ko-KR" altLang="en-US" dirty="0"/>
              <a:t>는 그대로 두면서</a:t>
            </a:r>
            <a:r>
              <a:rPr lang="en-US" altLang="ko-KR" dirty="0"/>
              <a:t>,</a:t>
            </a:r>
            <a:r>
              <a:rPr lang="ko-KR" altLang="en-US" dirty="0"/>
              <a:t> 설정 정보만 별도로 주입하여 다양한 환경에 반복적으로 배포할 수 있다</a:t>
            </a:r>
            <a:r>
              <a:rPr lang="en-US" altLang="ko-KR" dirty="0"/>
              <a:t>.</a:t>
            </a:r>
          </a:p>
        </p:txBody>
      </p:sp>
      <p:sp>
        <p:nvSpPr>
          <p:cNvPr id="56" name="원통 114">
            <a:extLst>
              <a:ext uri="{FF2B5EF4-FFF2-40B4-BE49-F238E27FC236}">
                <a16:creationId xmlns:a16="http://schemas.microsoft.com/office/drawing/2014/main" id="{31037035-BAD7-274C-BB17-0743CDA3EFCE}"/>
              </a:ext>
            </a:extLst>
          </p:cNvPr>
          <p:cNvSpPr/>
          <p:nvPr/>
        </p:nvSpPr>
        <p:spPr>
          <a:xfrm>
            <a:off x="884548" y="3566582"/>
            <a:ext cx="1224136" cy="885794"/>
          </a:xfrm>
          <a:prstGeom prst="can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Container Image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14A2A-95B7-6840-B4A7-102E8012424A}"/>
              </a:ext>
            </a:extLst>
          </p:cNvPr>
          <p:cNvSpPr txBox="1"/>
          <p:nvPr/>
        </p:nvSpPr>
        <p:spPr>
          <a:xfrm>
            <a:off x="704528" y="452256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397243CC-11D5-FF4D-AE7C-45E0432C9560}"/>
              </a:ext>
            </a:extLst>
          </p:cNvPr>
          <p:cNvSpPr/>
          <p:nvPr/>
        </p:nvSpPr>
        <p:spPr>
          <a:xfrm>
            <a:off x="3584848" y="2950203"/>
            <a:ext cx="1512168" cy="648072"/>
          </a:xfrm>
          <a:prstGeom prst="foldedCorner">
            <a:avLst>
              <a:gd name="adj" fmla="val 2586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configuration-dev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ED4DB3C-A564-2640-B8B8-4EA676CF9B75}"/>
              </a:ext>
            </a:extLst>
          </p:cNvPr>
          <p:cNvSpPr/>
          <p:nvPr/>
        </p:nvSpPr>
        <p:spPr>
          <a:xfrm>
            <a:off x="6518582" y="2703626"/>
            <a:ext cx="1965531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Container(POD)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6BF0B665-5AA1-8943-8AC3-244F0CEF5BC4}"/>
              </a:ext>
            </a:extLst>
          </p:cNvPr>
          <p:cNvSpPr/>
          <p:nvPr/>
        </p:nvSpPr>
        <p:spPr>
          <a:xfrm>
            <a:off x="6522505" y="4497508"/>
            <a:ext cx="1965531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Container(POD)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E84667EB-CC71-344E-B597-657F50AC0588}"/>
              </a:ext>
            </a:extLst>
          </p:cNvPr>
          <p:cNvSpPr/>
          <p:nvPr/>
        </p:nvSpPr>
        <p:spPr>
          <a:xfrm>
            <a:off x="3584848" y="4725434"/>
            <a:ext cx="1512168" cy="648072"/>
          </a:xfrm>
          <a:prstGeom prst="foldedCorner">
            <a:avLst>
              <a:gd name="adj" fmla="val 2586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configuration-prod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31547-3C7B-6D44-845B-C749230F8F45}"/>
              </a:ext>
            </a:extLst>
          </p:cNvPr>
          <p:cNvCxnSpPr>
            <a:stCxn id="56" idx="4"/>
            <a:endCxn id="6" idx="1"/>
          </p:cNvCxnSpPr>
          <p:nvPr/>
        </p:nvCxnSpPr>
        <p:spPr>
          <a:xfrm flipV="1">
            <a:off x="2108684" y="3274239"/>
            <a:ext cx="1476164" cy="73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45DCEB-6980-DF4C-8207-4FDD827F4B51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5097016" y="3262782"/>
            <a:ext cx="1421566" cy="1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DDE144-986E-E141-83ED-86C4FE7AECCF}"/>
              </a:ext>
            </a:extLst>
          </p:cNvPr>
          <p:cNvCxnSpPr>
            <a:stCxn id="56" idx="4"/>
            <a:endCxn id="61" idx="1"/>
          </p:cNvCxnSpPr>
          <p:nvPr/>
        </p:nvCxnSpPr>
        <p:spPr>
          <a:xfrm>
            <a:off x="2108684" y="4009479"/>
            <a:ext cx="1476164" cy="103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7FFB0A-0C45-0049-BB00-D60CA14F41F8}"/>
              </a:ext>
            </a:extLst>
          </p:cNvPr>
          <p:cNvCxnSpPr>
            <a:stCxn id="61" idx="3"/>
            <a:endCxn id="59" idx="2"/>
          </p:cNvCxnSpPr>
          <p:nvPr/>
        </p:nvCxnSpPr>
        <p:spPr>
          <a:xfrm>
            <a:off x="5097016" y="5049470"/>
            <a:ext cx="1425489" cy="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5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Externalized Configuration</a:t>
            </a:r>
            <a:r>
              <a:rPr lang="ko-KR" altLang="en-US" dirty="0"/>
              <a:t>의 필요성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4" name="Rounded Rectangle 83">
            <a:extLst>
              <a:ext uri="{FF2B5EF4-FFF2-40B4-BE49-F238E27FC236}">
                <a16:creationId xmlns:a16="http://schemas.microsoft.com/office/drawing/2014/main" id="{2492B953-040C-1944-AA80-6BD19F8414AB}"/>
              </a:ext>
            </a:extLst>
          </p:cNvPr>
          <p:cNvSpPr/>
          <p:nvPr/>
        </p:nvSpPr>
        <p:spPr>
          <a:xfrm>
            <a:off x="6609184" y="4653136"/>
            <a:ext cx="2664296" cy="1764196"/>
          </a:xfrm>
          <a:prstGeom prst="roundRect">
            <a:avLst>
              <a:gd name="adj" fmla="val 11588"/>
            </a:avLst>
          </a:prstGeom>
          <a:solidFill>
            <a:schemeClr val="tx2">
              <a:lumMod val="20000"/>
              <a:lumOff val="80000"/>
              <a:alpha val="70196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83">
            <a:extLst>
              <a:ext uri="{FF2B5EF4-FFF2-40B4-BE49-F238E27FC236}">
                <a16:creationId xmlns:a16="http://schemas.microsoft.com/office/drawing/2014/main" id="{5BBC5816-4CF5-AE4B-ADEB-EAAA88E7979B}"/>
              </a:ext>
            </a:extLst>
          </p:cNvPr>
          <p:cNvSpPr/>
          <p:nvPr/>
        </p:nvSpPr>
        <p:spPr>
          <a:xfrm>
            <a:off x="6573180" y="2456892"/>
            <a:ext cx="2664296" cy="1764196"/>
          </a:xfrm>
          <a:prstGeom prst="roundRect">
            <a:avLst>
              <a:gd name="adj" fmla="val 11588"/>
            </a:avLst>
          </a:prstGeom>
          <a:solidFill>
            <a:schemeClr val="bg1">
              <a:lumMod val="85000"/>
              <a:alpha val="70196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A216B-7E50-8B43-B99F-DFDE69FEA7B5}"/>
              </a:ext>
            </a:extLst>
          </p:cNvPr>
          <p:cNvSpPr txBox="1"/>
          <p:nvPr/>
        </p:nvSpPr>
        <p:spPr>
          <a:xfrm>
            <a:off x="6537176" y="2168327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Dev</a:t>
            </a:r>
            <a:r>
              <a:rPr kumimoji="1" lang="en-US" altLang="ko-KR" sz="1200" b="1" dirty="0"/>
              <a:t>elopment </a:t>
            </a:r>
            <a:r>
              <a:rPr kumimoji="1" lang="ko-KR" altLang="en-US" sz="1200" b="1" dirty="0"/>
              <a:t>환경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428B8-BACD-0243-8A69-97A06DE7E617}"/>
              </a:ext>
            </a:extLst>
          </p:cNvPr>
          <p:cNvSpPr txBox="1"/>
          <p:nvPr/>
        </p:nvSpPr>
        <p:spPr>
          <a:xfrm>
            <a:off x="6526046" y="4356847"/>
            <a:ext cx="1406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Prod</a:t>
            </a:r>
            <a:r>
              <a:rPr kumimoji="1" lang="en-US" altLang="ko-KR" sz="1200" b="1" dirty="0"/>
              <a:t>uction </a:t>
            </a:r>
            <a:r>
              <a:rPr kumimoji="1" lang="ko-KR" altLang="en-US" sz="1200" b="1" dirty="0"/>
              <a:t>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147D8-4465-864C-A298-1BDC811669D2}"/>
              </a:ext>
            </a:extLst>
          </p:cNvPr>
          <p:cNvSpPr txBox="1"/>
          <p:nvPr/>
        </p:nvSpPr>
        <p:spPr>
          <a:xfrm>
            <a:off x="4953000" y="3825044"/>
            <a:ext cx="1390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application-</a:t>
            </a:r>
            <a:r>
              <a:rPr kumimoji="1" lang="en-US" altLang="ko-KR" sz="1000" b="1" dirty="0" err="1"/>
              <a:t>dev</a:t>
            </a:r>
            <a:r>
              <a:rPr kumimoji="1" lang="en-US" altLang="ko-KR" sz="1000" dirty="0" err="1"/>
              <a:t>.yaml</a:t>
            </a:r>
            <a:endParaRPr kumimoji="1" lang="ko-KR" altLang="en-US" sz="1000" dirty="0"/>
          </a:p>
        </p:txBody>
      </p:sp>
      <p:sp>
        <p:nvSpPr>
          <p:cNvPr id="30" name="모서리가 접힌 도형[F] 29">
            <a:extLst>
              <a:ext uri="{FF2B5EF4-FFF2-40B4-BE49-F238E27FC236}">
                <a16:creationId xmlns:a16="http://schemas.microsoft.com/office/drawing/2014/main" id="{A3374C41-F274-8740-9193-CED6E52A44A6}"/>
              </a:ext>
            </a:extLst>
          </p:cNvPr>
          <p:cNvSpPr/>
          <p:nvPr/>
        </p:nvSpPr>
        <p:spPr>
          <a:xfrm>
            <a:off x="5313040" y="5703059"/>
            <a:ext cx="972108" cy="360040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B80045-8B91-F54B-B4C2-83BBF1EC4A0F}"/>
              </a:ext>
            </a:extLst>
          </p:cNvPr>
          <p:cNvSpPr txBox="1"/>
          <p:nvPr/>
        </p:nvSpPr>
        <p:spPr>
          <a:xfrm>
            <a:off x="5133020" y="6063099"/>
            <a:ext cx="147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application-</a:t>
            </a:r>
            <a:r>
              <a:rPr kumimoji="1" lang="en-US" altLang="ko-KR" sz="1000" b="1" dirty="0" err="1"/>
              <a:t>prod</a:t>
            </a:r>
            <a:r>
              <a:rPr kumimoji="1" lang="en-US" altLang="ko-KR" sz="1000" dirty="0" err="1"/>
              <a:t>.yaml</a:t>
            </a:r>
            <a:endParaRPr kumimoji="1" lang="ko-KR" altLang="en-US" sz="1000" dirty="0"/>
          </a:p>
        </p:txBody>
      </p:sp>
      <p:sp>
        <p:nvSpPr>
          <p:cNvPr id="32" name="모서리가 접힌 도형[F] 31">
            <a:extLst>
              <a:ext uri="{FF2B5EF4-FFF2-40B4-BE49-F238E27FC236}">
                <a16:creationId xmlns:a16="http://schemas.microsoft.com/office/drawing/2014/main" id="{393D19F5-35AF-FC47-A517-09D17F0CB2DE}"/>
              </a:ext>
            </a:extLst>
          </p:cNvPr>
          <p:cNvSpPr/>
          <p:nvPr/>
        </p:nvSpPr>
        <p:spPr>
          <a:xfrm>
            <a:off x="6706066" y="3485561"/>
            <a:ext cx="864096" cy="3600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D24367-4FA8-FE49-8B72-BF91EFB34401}"/>
              </a:ext>
            </a:extLst>
          </p:cNvPr>
          <p:cNvSpPr txBox="1"/>
          <p:nvPr/>
        </p:nvSpPr>
        <p:spPr>
          <a:xfrm>
            <a:off x="6681192" y="3825044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system-</a:t>
            </a:r>
            <a:r>
              <a:rPr kumimoji="1" lang="en-US" altLang="ko-KR" sz="1000" b="1" dirty="0" err="1"/>
              <a:t>dev</a:t>
            </a:r>
            <a:r>
              <a:rPr kumimoji="1" lang="en-US" altLang="ko-KR" sz="1000" dirty="0" err="1"/>
              <a:t>.yaml</a:t>
            </a:r>
            <a:endParaRPr kumimoji="1"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3CDDC-5D6E-9A4E-B816-5E6BF5C74621}"/>
              </a:ext>
            </a:extLst>
          </p:cNvPr>
          <p:cNvSpPr txBox="1"/>
          <p:nvPr/>
        </p:nvSpPr>
        <p:spPr>
          <a:xfrm>
            <a:off x="6710383" y="6007328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system-</a:t>
            </a:r>
            <a:r>
              <a:rPr kumimoji="1" lang="en-US" altLang="ko-KR" sz="1000" b="1" dirty="0" err="1"/>
              <a:t>Prod</a:t>
            </a:r>
            <a:r>
              <a:rPr kumimoji="1" lang="en-US" altLang="ko-KR" sz="1000" dirty="0" err="1"/>
              <a:t>.yaml</a:t>
            </a:r>
            <a:endParaRPr kumimoji="1" lang="ko-KR" altLang="en-US" sz="1000" dirty="0"/>
          </a:p>
        </p:txBody>
      </p:sp>
      <p:sp>
        <p:nvSpPr>
          <p:cNvPr id="37" name="모서리가 접힌 도형[F] 36">
            <a:extLst>
              <a:ext uri="{FF2B5EF4-FFF2-40B4-BE49-F238E27FC236}">
                <a16:creationId xmlns:a16="http://schemas.microsoft.com/office/drawing/2014/main" id="{FEC014B5-C2B9-3044-8C14-45087E8647B5}"/>
              </a:ext>
            </a:extLst>
          </p:cNvPr>
          <p:cNvSpPr/>
          <p:nvPr/>
        </p:nvSpPr>
        <p:spPr>
          <a:xfrm>
            <a:off x="6825208" y="5641185"/>
            <a:ext cx="864096" cy="360040"/>
          </a:xfrm>
          <a:prstGeom prst="foldedCorner">
            <a:avLst/>
          </a:prstGeom>
          <a:solidFill>
            <a:srgbClr val="C6D9F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접힌 도형[F] 37">
            <a:extLst>
              <a:ext uri="{FF2B5EF4-FFF2-40B4-BE49-F238E27FC236}">
                <a16:creationId xmlns:a16="http://schemas.microsoft.com/office/drawing/2014/main" id="{946875DB-8C79-8C45-9DC9-B5828D116BBC}"/>
              </a:ext>
            </a:extLst>
          </p:cNvPr>
          <p:cNvSpPr/>
          <p:nvPr/>
        </p:nvSpPr>
        <p:spPr>
          <a:xfrm>
            <a:off x="6861212" y="5605181"/>
            <a:ext cx="864096" cy="360040"/>
          </a:xfrm>
          <a:prstGeom prst="foldedCorner">
            <a:avLst/>
          </a:prstGeom>
          <a:solidFill>
            <a:srgbClr val="C6D9F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모서리가 접힌 도형[F] 39">
            <a:extLst>
              <a:ext uri="{FF2B5EF4-FFF2-40B4-BE49-F238E27FC236}">
                <a16:creationId xmlns:a16="http://schemas.microsoft.com/office/drawing/2014/main" id="{7F1369D9-AB32-BD44-B968-9B484D27305B}"/>
              </a:ext>
            </a:extLst>
          </p:cNvPr>
          <p:cNvSpPr/>
          <p:nvPr/>
        </p:nvSpPr>
        <p:spPr>
          <a:xfrm>
            <a:off x="6897216" y="5569177"/>
            <a:ext cx="864096" cy="360040"/>
          </a:xfrm>
          <a:prstGeom prst="foldedCorner">
            <a:avLst/>
          </a:prstGeom>
          <a:solidFill>
            <a:srgbClr val="C6D9F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모서리가 접힌 도형[F] 40">
            <a:extLst>
              <a:ext uri="{FF2B5EF4-FFF2-40B4-BE49-F238E27FC236}">
                <a16:creationId xmlns:a16="http://schemas.microsoft.com/office/drawing/2014/main" id="{37D66A0F-C8CA-2743-9AD3-AF73DE0B93B3}"/>
              </a:ext>
            </a:extLst>
          </p:cNvPr>
          <p:cNvSpPr/>
          <p:nvPr/>
        </p:nvSpPr>
        <p:spPr>
          <a:xfrm>
            <a:off x="6742070" y="3449557"/>
            <a:ext cx="864096" cy="3600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42" name="모서리가 접힌 도형[F] 41">
            <a:extLst>
              <a:ext uri="{FF2B5EF4-FFF2-40B4-BE49-F238E27FC236}">
                <a16:creationId xmlns:a16="http://schemas.microsoft.com/office/drawing/2014/main" id="{E8A141B9-DD9D-5548-8FAE-D727AF491AD8}"/>
              </a:ext>
            </a:extLst>
          </p:cNvPr>
          <p:cNvSpPr/>
          <p:nvPr/>
        </p:nvSpPr>
        <p:spPr>
          <a:xfrm>
            <a:off x="6789204" y="3392996"/>
            <a:ext cx="864096" cy="3600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BFC9B70-10B7-6447-8AA0-59A4AC5CF4EE}"/>
              </a:ext>
            </a:extLst>
          </p:cNvPr>
          <p:cNvSpPr/>
          <p:nvPr/>
        </p:nvSpPr>
        <p:spPr>
          <a:xfrm>
            <a:off x="5025008" y="2960948"/>
            <a:ext cx="1080120" cy="46805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EF2CB64-CF66-FD47-B769-3434B04D9CAC}"/>
              </a:ext>
            </a:extLst>
          </p:cNvPr>
          <p:cNvSpPr/>
          <p:nvPr/>
        </p:nvSpPr>
        <p:spPr>
          <a:xfrm>
            <a:off x="4844988" y="2672916"/>
            <a:ext cx="3024336" cy="1404156"/>
          </a:xfrm>
          <a:prstGeom prst="roundRect">
            <a:avLst>
              <a:gd name="adj" fmla="val 8336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50C500-FDD1-A742-B013-FACA17BBE40A}"/>
              </a:ext>
            </a:extLst>
          </p:cNvPr>
          <p:cNvSpPr txBox="1"/>
          <p:nvPr/>
        </p:nvSpPr>
        <p:spPr>
          <a:xfrm>
            <a:off x="4880992" y="238488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/>
                </a:solidFill>
              </a:rPr>
              <a:t>Appl. Instance</a:t>
            </a:r>
            <a:endParaRPr kumimoji="1"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0D7923F-1A31-2C4E-B173-39F34BF50B97}"/>
              </a:ext>
            </a:extLst>
          </p:cNvPr>
          <p:cNvSpPr/>
          <p:nvPr/>
        </p:nvSpPr>
        <p:spPr>
          <a:xfrm>
            <a:off x="4916996" y="4905164"/>
            <a:ext cx="3024336" cy="1404156"/>
          </a:xfrm>
          <a:prstGeom prst="roundRect">
            <a:avLst>
              <a:gd name="adj" fmla="val 8336"/>
            </a:avLst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AB2873-AF48-D04E-892D-983E4E61BF07}"/>
              </a:ext>
            </a:extLst>
          </p:cNvPr>
          <p:cNvSpPr txBox="1"/>
          <p:nvPr/>
        </p:nvSpPr>
        <p:spPr>
          <a:xfrm>
            <a:off x="4916996" y="4617132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/>
                </a:solidFill>
              </a:rPr>
              <a:t>Appl. Instance</a:t>
            </a:r>
            <a:endParaRPr kumimoji="1"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모서리가 접힌 도형[F] 33">
            <a:extLst>
              <a:ext uri="{FF2B5EF4-FFF2-40B4-BE49-F238E27FC236}">
                <a16:creationId xmlns:a16="http://schemas.microsoft.com/office/drawing/2014/main" id="{94C645F1-5C5C-D24F-8E50-0E61117D34EA}"/>
              </a:ext>
            </a:extLst>
          </p:cNvPr>
          <p:cNvSpPr/>
          <p:nvPr/>
        </p:nvSpPr>
        <p:spPr>
          <a:xfrm>
            <a:off x="5111232" y="3468410"/>
            <a:ext cx="921887" cy="3600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23" name="모서리가 접힌 도형[F] 22">
            <a:extLst>
              <a:ext uri="{FF2B5EF4-FFF2-40B4-BE49-F238E27FC236}">
                <a16:creationId xmlns:a16="http://schemas.microsoft.com/office/drawing/2014/main" id="{7DBE8B12-EFFF-0C4F-975C-2760D6DB8676}"/>
              </a:ext>
            </a:extLst>
          </p:cNvPr>
          <p:cNvSpPr/>
          <p:nvPr/>
        </p:nvSpPr>
        <p:spPr>
          <a:xfrm>
            <a:off x="5205028" y="3032956"/>
            <a:ext cx="743285" cy="351524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Big Logic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79400-62D5-0441-9FDF-2D88873A53B4}"/>
              </a:ext>
            </a:extLst>
          </p:cNvPr>
          <p:cNvSpPr txBox="1"/>
          <p:nvPr/>
        </p:nvSpPr>
        <p:spPr>
          <a:xfrm>
            <a:off x="5097016" y="2708920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/>
              <a:t>불변 이미지 </a:t>
            </a:r>
            <a:r>
              <a:rPr kumimoji="1" lang="en-US" altLang="ko-KR" sz="1200" b="1" dirty="0"/>
              <a:t>(Container)</a:t>
            </a:r>
            <a:endParaRPr kumimoji="1" lang="ko-KR" altLang="en-US" sz="1200" b="1" dirty="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0B4FA52-9F67-3F4B-9CB6-A728C8E0357F}"/>
              </a:ext>
            </a:extLst>
          </p:cNvPr>
          <p:cNvSpPr/>
          <p:nvPr/>
        </p:nvSpPr>
        <p:spPr>
          <a:xfrm>
            <a:off x="5241032" y="5183062"/>
            <a:ext cx="1080120" cy="468052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5" name="모서리가 접힌 도형[F] 44">
            <a:extLst>
              <a:ext uri="{FF2B5EF4-FFF2-40B4-BE49-F238E27FC236}">
                <a16:creationId xmlns:a16="http://schemas.microsoft.com/office/drawing/2014/main" id="{6B8C2479-9941-C747-9A0B-F6645A9252E9}"/>
              </a:ext>
            </a:extLst>
          </p:cNvPr>
          <p:cNvSpPr/>
          <p:nvPr/>
        </p:nvSpPr>
        <p:spPr>
          <a:xfrm>
            <a:off x="5421052" y="5255070"/>
            <a:ext cx="743285" cy="351524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Big Logic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5AB78F-7A6E-E747-B8AB-7B357C8C1076}"/>
              </a:ext>
            </a:extLst>
          </p:cNvPr>
          <p:cNvSpPr txBox="1"/>
          <p:nvPr/>
        </p:nvSpPr>
        <p:spPr>
          <a:xfrm>
            <a:off x="5313040" y="4931034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/>
              <a:t>불변 이미지 </a:t>
            </a:r>
            <a:r>
              <a:rPr kumimoji="1" lang="en-US" altLang="ko-KR" sz="1200" b="1" dirty="0"/>
              <a:t>(Container)</a:t>
            </a:r>
            <a:endParaRPr kumimoji="1" lang="ko-KR" altLang="en-US" sz="12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D7858F-719F-4747-ABF6-5D18CC015951}"/>
              </a:ext>
            </a:extLst>
          </p:cNvPr>
          <p:cNvSpPr/>
          <p:nvPr/>
        </p:nvSpPr>
        <p:spPr>
          <a:xfrm>
            <a:off x="308484" y="3501008"/>
            <a:ext cx="3889127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배포되는 실제 코드와 구성 파일을 완전하게 분리</a:t>
            </a:r>
            <a:endParaRPr lang="en-US" altLang="ko-KR" sz="14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Appl.</a:t>
            </a:r>
            <a:r>
              <a:rPr lang="ko-KR" altLang="en-US" sz="1400" dirty="0">
                <a:latin typeface="+mn-ea"/>
              </a:rPr>
              <a:t>은 빌드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배포 환경과 상관없이 절대 바뀌지 않은 불변 이미지로 빌드</a:t>
            </a:r>
            <a:endParaRPr lang="en-US" altLang="ko-KR" sz="14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배포 후 실행 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필요한 </a:t>
            </a:r>
            <a:r>
              <a:rPr lang="en-US" altLang="ko-KR" sz="1400" dirty="0">
                <a:latin typeface="+mn-ea"/>
              </a:rPr>
              <a:t>property</a:t>
            </a:r>
            <a:r>
              <a:rPr lang="ko-KR" altLang="en-US" sz="1400" dirty="0">
                <a:latin typeface="+mn-ea"/>
              </a:rPr>
              <a:t>를 읽어올 수 있도록 </a:t>
            </a:r>
            <a:r>
              <a:rPr lang="en-US" altLang="ko-KR" sz="1400" dirty="0">
                <a:latin typeface="+mn-ea"/>
              </a:rPr>
              <a:t>Config Property </a:t>
            </a:r>
            <a:r>
              <a:rPr lang="ko-KR" altLang="en-US" sz="1400" dirty="0">
                <a:latin typeface="+mn-ea"/>
              </a:rPr>
              <a:t>저장소 제공</a:t>
            </a:r>
            <a:endParaRPr lang="en-US" altLang="ko-KR" sz="14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실행 중 변경이 발생 시 쉽고 빠르게 </a:t>
            </a:r>
            <a:r>
              <a:rPr lang="en-US" altLang="ko-KR" sz="1400" dirty="0">
                <a:latin typeface="+mn-ea"/>
              </a:rPr>
              <a:t>Appl.</a:t>
            </a:r>
            <a:r>
              <a:rPr lang="ko-KR" altLang="en-US" sz="1400" dirty="0">
                <a:latin typeface="+mn-ea"/>
              </a:rPr>
              <a:t>로 재 주입될 수 있도록 메커니즘 제공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3351D6-E878-A948-B6D1-79727B150F89}"/>
              </a:ext>
            </a:extLst>
          </p:cNvPr>
          <p:cNvSpPr txBox="1"/>
          <p:nvPr/>
        </p:nvSpPr>
        <p:spPr>
          <a:xfrm>
            <a:off x="488504" y="1412776"/>
            <a:ext cx="889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수십</a:t>
            </a:r>
            <a:r>
              <a:rPr kumimoji="1" lang="en-US" altLang="ko-KR" b="1" dirty="0"/>
              <a:t>~</a:t>
            </a:r>
            <a:r>
              <a:rPr kumimoji="1" lang="ko-KR" altLang="en-US" b="1" dirty="0"/>
              <a:t>수백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개의 </a:t>
            </a:r>
            <a:r>
              <a:rPr kumimoji="1" lang="en-US" altLang="ko-KR" b="1" dirty="0"/>
              <a:t>Micro-service</a:t>
            </a:r>
            <a:r>
              <a:rPr kumimoji="1" lang="ko-KR" altLang="en-US" b="1" dirty="0"/>
              <a:t>와 몇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배 많은 </a:t>
            </a:r>
            <a:r>
              <a:rPr kumimoji="1" lang="en-US" altLang="ko-KR" b="1" dirty="0"/>
              <a:t>Micro-service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Instance</a:t>
            </a:r>
            <a:r>
              <a:rPr kumimoji="1" lang="ko-KR" altLang="en-US" b="1" dirty="0"/>
              <a:t>가 실행되는 </a:t>
            </a:r>
            <a:r>
              <a:rPr kumimoji="1" lang="en-US" altLang="ko-KR" b="1" dirty="0"/>
              <a:t>Cloud </a:t>
            </a:r>
            <a:r>
              <a:rPr kumimoji="1" lang="ko-KR" altLang="en-US" b="1" dirty="0"/>
              <a:t>기반의 </a:t>
            </a:r>
            <a:r>
              <a:rPr kumimoji="1" lang="en-US" altLang="ko-KR" b="1" dirty="0"/>
              <a:t>Appl.</a:t>
            </a:r>
            <a:r>
              <a:rPr kumimoji="1" lang="ko-KR" altLang="en-US" b="1" dirty="0"/>
              <a:t> 상황에서는</a:t>
            </a:r>
            <a:r>
              <a:rPr kumimoji="1" lang="en-US" altLang="ko-KR" b="1" dirty="0"/>
              <a:t> config property</a:t>
            </a:r>
            <a:r>
              <a:rPr kumimoji="1" lang="ko-KR" altLang="en-US" b="1" dirty="0"/>
              <a:t>를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주입하기 쉽지 않다</a:t>
            </a:r>
            <a:endParaRPr kumimoji="1" lang="en-US" altLang="ko-KR" b="1" dirty="0"/>
          </a:p>
          <a:p>
            <a:r>
              <a:rPr kumimoji="1" lang="ko-KR" altLang="en-US" sz="1200" dirty="0"/>
              <a:t>예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DB</a:t>
            </a:r>
            <a:r>
              <a:rPr kumimoji="1" lang="ko-KR" altLang="en-US" sz="1200" dirty="0"/>
              <a:t> 등 다양한 </a:t>
            </a:r>
            <a:r>
              <a:rPr kumimoji="1" lang="en-US" altLang="ko-KR" sz="1200" dirty="0"/>
              <a:t>backing service </a:t>
            </a:r>
            <a:r>
              <a:rPr kumimoji="1" lang="ko-KR" altLang="en-US" sz="1200" dirty="0"/>
              <a:t>접속 정보와 애플리케이션 행동 양식을 정하는 메타데이터 </a:t>
            </a:r>
            <a:r>
              <a:rPr kumimoji="1" lang="en-US" altLang="ko-KR" sz="1200" dirty="0"/>
              <a:t>(retry, error handle </a:t>
            </a:r>
            <a:r>
              <a:rPr kumimoji="1" lang="en-US" altLang="ko-KR" sz="1200" dirty="0" err="1"/>
              <a:t>etc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 </a:t>
            </a:r>
            <a:endParaRPr kumimoji="1"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2B43D-1CEC-E349-9C67-CD751FE91FAB}"/>
              </a:ext>
            </a:extLst>
          </p:cNvPr>
          <p:cNvSpPr txBox="1"/>
          <p:nvPr/>
        </p:nvSpPr>
        <p:spPr>
          <a:xfrm>
            <a:off x="344488" y="2492896"/>
            <a:ext cx="4073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1"/>
                </a:solidFill>
              </a:rPr>
              <a:t>설정 최초 주입</a:t>
            </a:r>
            <a:r>
              <a:rPr kumimoji="1" lang="en-US" altLang="ko-KR" sz="1400" dirty="0">
                <a:solidFill>
                  <a:schemeClr val="accent1"/>
                </a:solidFill>
              </a:rPr>
              <a:t>,</a:t>
            </a:r>
            <a:r>
              <a:rPr kumimoji="1" lang="ko-KR" altLang="en-US" sz="1400" dirty="0">
                <a:solidFill>
                  <a:schemeClr val="accent1"/>
                </a:solidFill>
              </a:rPr>
              <a:t> 변경 발생 시 운영자와 개발자는</a:t>
            </a:r>
            <a:endParaRPr kumimoji="1" lang="en-US" altLang="ko-KR" sz="1400" dirty="0">
              <a:solidFill>
                <a:schemeClr val="accent1"/>
              </a:solidFill>
            </a:endParaRPr>
          </a:p>
          <a:p>
            <a:r>
              <a:rPr kumimoji="1" lang="ko-KR" altLang="en-US" sz="1400" dirty="0">
                <a:solidFill>
                  <a:schemeClr val="accent1"/>
                </a:solidFill>
              </a:rPr>
              <a:t>대 혼란 상황이 발생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ko-KR" altLang="en-US" sz="1400" b="1" dirty="0"/>
              <a:t>이러한 혼란을 막기 위한 방법으로</a:t>
            </a:r>
            <a:r>
              <a:rPr kumimoji="1" lang="en-US" altLang="ko-KR" sz="1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8418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Config </a:t>
            </a:r>
            <a:r>
              <a:rPr lang="ko-KR" altLang="en-US" dirty="0"/>
              <a:t>구성에 따른 </a:t>
            </a:r>
            <a:r>
              <a:rPr lang="en-US" altLang="ko-KR" dirty="0"/>
              <a:t>Pattern </a:t>
            </a:r>
            <a:r>
              <a:rPr lang="ko-KR" altLang="en-US" dirty="0"/>
              <a:t>유형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4D467-A975-1E4C-A206-B21F36DB4951}"/>
              </a:ext>
            </a:extLst>
          </p:cNvPr>
          <p:cNvSpPr txBox="1"/>
          <p:nvPr/>
        </p:nvSpPr>
        <p:spPr>
          <a:xfrm>
            <a:off x="510588" y="1484784"/>
            <a:ext cx="889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Config Pattern</a:t>
            </a:r>
            <a:r>
              <a:rPr kumimoji="1" lang="ko-KR" altLang="en-US" dirty="0"/>
              <a:t>은 마이크로서비스의 </a:t>
            </a:r>
            <a:r>
              <a:rPr kumimoji="1" lang="en-US" altLang="ko-KR" dirty="0"/>
              <a:t>Application configuration</a:t>
            </a:r>
            <a:r>
              <a:rPr kumimoji="1" lang="ko-KR" altLang="en-US" dirty="0"/>
              <a:t>을 구성하는 </a:t>
            </a:r>
            <a:endParaRPr kumimoji="1" lang="en-US" altLang="ko-KR" dirty="0"/>
          </a:p>
          <a:p>
            <a:r>
              <a:rPr kumimoji="1" lang="ko-KR" altLang="en-US" dirty="0"/>
              <a:t>방식에 대한 패턴</a:t>
            </a:r>
            <a:endParaRPr kumimoji="1" lang="en-US" altLang="ko-KR" dirty="0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2D07B7A-6D07-794F-A931-682938514F59}"/>
              </a:ext>
            </a:extLst>
          </p:cNvPr>
          <p:cNvGraphicFramePr>
            <a:graphicFrameLocks noGrp="1"/>
          </p:cNvGraphicFramePr>
          <p:nvPr/>
        </p:nvGraphicFramePr>
        <p:xfrm>
          <a:off x="510588" y="2387292"/>
          <a:ext cx="9050925" cy="330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7225">
                  <a:extLst>
                    <a:ext uri="{9D8B030D-6E8A-4147-A177-3AD203B41FA5}">
                      <a16:colId xmlns:a16="http://schemas.microsoft.com/office/drawing/2014/main" val="2254749000"/>
                    </a:ext>
                  </a:extLst>
                </a:gridCol>
                <a:gridCol w="3562021">
                  <a:extLst>
                    <a:ext uri="{9D8B030D-6E8A-4147-A177-3AD203B41FA5}">
                      <a16:colId xmlns:a16="http://schemas.microsoft.com/office/drawing/2014/main" val="2672531003"/>
                    </a:ext>
                  </a:extLst>
                </a:gridCol>
                <a:gridCol w="3761679">
                  <a:extLst>
                    <a:ext uri="{9D8B030D-6E8A-4147-A177-3AD203B41FA5}">
                      <a16:colId xmlns:a16="http://schemas.microsoft.com/office/drawing/2014/main" val="2842213654"/>
                    </a:ext>
                  </a:extLst>
                </a:gridCol>
              </a:tblGrid>
              <a:tr h="4488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Cold Reload </a:t>
                      </a:r>
                      <a:r>
                        <a:rPr lang="ko-KR" altLang="en-US" sz="1400" dirty="0"/>
                        <a:t>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Hot Reload </a:t>
                      </a:r>
                      <a:r>
                        <a:rPr lang="ko-KR" altLang="en-US" sz="1400" dirty="0"/>
                        <a:t>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017885"/>
                  </a:ext>
                </a:extLst>
              </a:tr>
              <a:tr h="915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구성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설정 변경 시 마다 새로운 </a:t>
                      </a:r>
                      <a:r>
                        <a:rPr lang="en-US" altLang="ko-KR" sz="1400" dirty="0" err="1"/>
                        <a:t>configmap</a:t>
                      </a:r>
                      <a:r>
                        <a:rPr lang="ko-KR" altLang="en-US" sz="1400" dirty="0"/>
                        <a:t>을 배포 시 재 마운트 하여 </a:t>
                      </a:r>
                      <a:r>
                        <a:rPr lang="en-US" altLang="ko-KR" sz="1400" dirty="0"/>
                        <a:t>Container</a:t>
                      </a:r>
                      <a:r>
                        <a:rPr lang="ko-KR" altLang="en-US" sz="1400" dirty="0"/>
                        <a:t>가 다시 기동 </a:t>
                      </a:r>
                      <a:r>
                        <a:rPr lang="en-US" altLang="ko-KR" sz="1400" dirty="0"/>
                        <a:t>(rolling update)</a:t>
                      </a:r>
                      <a:r>
                        <a:rPr lang="ko-KR" altLang="en-US" sz="1400" dirty="0"/>
                        <a:t>되도록 동작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설정이 변경되면 동일 </a:t>
                      </a:r>
                      <a:r>
                        <a:rPr lang="en-US" altLang="ko-KR" sz="1400" dirty="0" err="1"/>
                        <a:t>configmap</a:t>
                      </a:r>
                      <a:r>
                        <a:rPr lang="ko-KR" altLang="en-US" sz="1400" dirty="0"/>
                        <a:t>을 다시 </a:t>
                      </a:r>
                      <a:r>
                        <a:rPr lang="ko-KR" altLang="en-US" sz="1400" dirty="0" err="1"/>
                        <a:t>패킹하여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재마운트</a:t>
                      </a:r>
                      <a:r>
                        <a:rPr lang="ko-KR" altLang="en-US" sz="1400" dirty="0"/>
                        <a:t> 수행</a:t>
                      </a:r>
                      <a:r>
                        <a:rPr lang="en-US" altLang="ko-KR" sz="1400" dirty="0"/>
                        <a:t> –</a:t>
                      </a:r>
                      <a:r>
                        <a:rPr lang="ko-KR" altLang="en-US" sz="1400" dirty="0"/>
                        <a:t> 기존 </a:t>
                      </a:r>
                      <a:r>
                        <a:rPr lang="en-US" altLang="ko-KR" sz="1400" dirty="0"/>
                        <a:t>container</a:t>
                      </a:r>
                      <a:r>
                        <a:rPr lang="ko-KR" altLang="en-US" sz="1400" dirty="0"/>
                        <a:t>는 재 기동하지 않고 새로운 설정을 재 마운트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25558"/>
                  </a:ext>
                </a:extLst>
              </a:tr>
              <a:tr h="648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 </a:t>
                      </a:r>
                      <a:r>
                        <a:rPr lang="ko-KR" altLang="en-US" sz="1400" dirty="0"/>
                        <a:t>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Kubernetes</a:t>
                      </a:r>
                      <a:r>
                        <a:rPr lang="ko-KR" altLang="en-US" sz="1400" dirty="0"/>
                        <a:t>가 제공하는 </a:t>
                      </a:r>
                      <a:r>
                        <a:rPr lang="en-US" altLang="ko-KR" sz="1400" dirty="0"/>
                        <a:t>Config-map </a:t>
                      </a:r>
                      <a:r>
                        <a:rPr lang="ko-KR" altLang="en-US" sz="1400" dirty="0"/>
                        <a:t>특성을 그대로 이용한 메커니즘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Kubernetes config-map </a:t>
                      </a:r>
                      <a:r>
                        <a:rPr lang="ko-KR" altLang="en-US" sz="1400" dirty="0"/>
                        <a:t>기본 특성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Spring boot Config </a:t>
                      </a:r>
                      <a:r>
                        <a:rPr lang="ko-KR" altLang="en-US" sz="1400" dirty="0"/>
                        <a:t>기능을 활용한 메커니즘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98398"/>
                  </a:ext>
                </a:extLst>
              </a:tr>
              <a:tr h="648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일반적인 </a:t>
                      </a:r>
                      <a:r>
                        <a:rPr lang="en-US" altLang="ko-KR" sz="1400" dirty="0" err="1"/>
                        <a:t>msa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config </a:t>
                      </a:r>
                      <a:r>
                        <a:rPr lang="ko-KR" altLang="en-US" sz="1400" dirty="0"/>
                        <a:t>동기화 구조 시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외부 시스템과의 연결이 많거나</a:t>
                      </a:r>
                      <a:r>
                        <a:rPr lang="en-US" altLang="ko-KR" sz="1400" dirty="0"/>
                        <a:t>, graceful shutdown </a:t>
                      </a:r>
                      <a:r>
                        <a:rPr lang="ko-KR" altLang="en-US" sz="1400" dirty="0"/>
                        <a:t>시간이 긴 </a:t>
                      </a:r>
                      <a:r>
                        <a:rPr lang="en-US" altLang="ko-KR" sz="1400" dirty="0"/>
                        <a:t>application</a:t>
                      </a:r>
                      <a:r>
                        <a:rPr lang="ko-KR" altLang="en-US" sz="1400" dirty="0"/>
                        <a:t>에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36735"/>
                  </a:ext>
                </a:extLst>
              </a:tr>
              <a:tr h="648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Reload </a:t>
                      </a:r>
                      <a:r>
                        <a:rPr lang="ko-KR" altLang="en-US" sz="1400"/>
                        <a:t>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Configmap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re-mount, </a:t>
                      </a:r>
                      <a:r>
                        <a:rPr lang="ko-KR" altLang="en-US" sz="1400" dirty="0"/>
                        <a:t>개별 </a:t>
                      </a:r>
                      <a:r>
                        <a:rPr lang="en-US" altLang="ko-KR" sz="1400" dirty="0"/>
                        <a:t>Pod Shutdown and rolling 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Config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변경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check (event-driven, poll),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특정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property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에 대한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Non-shutdown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재 로딩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1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36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Config Pattern </a:t>
            </a:r>
            <a:r>
              <a:rPr lang="ko-KR" altLang="en-US" dirty="0"/>
              <a:t>기본 구성과 동작 구조 </a:t>
            </a:r>
            <a:r>
              <a:rPr lang="en-US" altLang="ko-KR" dirty="0"/>
              <a:t>– Cold/Hot Reload Config </a:t>
            </a:r>
            <a:r>
              <a:rPr lang="ko-KR" altLang="en-US" dirty="0"/>
              <a:t>방식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 </a:t>
            </a:r>
            <a:r>
              <a:rPr lang="ko-KR" altLang="en-US" dirty="0"/>
              <a:t>동작구조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F2469-95A3-E441-89A3-B5CE0E6544BF}"/>
              </a:ext>
            </a:extLst>
          </p:cNvPr>
          <p:cNvSpPr txBox="1"/>
          <p:nvPr/>
        </p:nvSpPr>
        <p:spPr>
          <a:xfrm>
            <a:off x="510588" y="1484784"/>
            <a:ext cx="889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Application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Config </a:t>
            </a:r>
            <a:r>
              <a:rPr kumimoji="1" lang="ko-KR" altLang="en-US" sz="1600" dirty="0"/>
              <a:t>정보를 </a:t>
            </a:r>
            <a:r>
              <a:rPr kumimoji="1" lang="en-US" altLang="ko-KR" sz="1600" dirty="0"/>
              <a:t>K8S</a:t>
            </a:r>
            <a:r>
              <a:rPr kumimoji="1" lang="ko-KR" altLang="en-US" sz="1600" dirty="0"/>
              <a:t>*의 </a:t>
            </a:r>
            <a:r>
              <a:rPr kumimoji="1" lang="en-US" altLang="ko-KR" sz="1600" dirty="0"/>
              <a:t>ConfigMap, Secret</a:t>
            </a:r>
            <a:r>
              <a:rPr kumimoji="1" lang="ko-KR" altLang="en-US" sz="1600" dirty="0"/>
              <a:t> 을 활용하여 </a:t>
            </a:r>
            <a:r>
              <a:rPr kumimoji="1" lang="en-US" altLang="ko-KR" sz="1600" dirty="0"/>
              <a:t>Application</a:t>
            </a:r>
            <a:r>
              <a:rPr kumimoji="1" lang="ko-KR" altLang="en-US" sz="1600" dirty="0"/>
              <a:t>으로 부터 독립 관리하며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설정 변경 적용 필요 여부에 따라 </a:t>
            </a:r>
            <a:r>
              <a:rPr kumimoji="1" lang="en-US" altLang="ko-KR" sz="1600" dirty="0"/>
              <a:t>Cold/Hot Reload Pattern</a:t>
            </a:r>
            <a:r>
              <a:rPr kumimoji="1" lang="ko-KR" altLang="en-US" sz="1600" dirty="0"/>
              <a:t> 유형이 있음 </a:t>
            </a:r>
            <a:endParaRPr kumimoji="1" lang="en-US" altLang="ko-KR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9901030-C4C3-E347-ABAA-3673E85AF9D5}"/>
              </a:ext>
            </a:extLst>
          </p:cNvPr>
          <p:cNvSpPr txBox="1"/>
          <p:nvPr/>
        </p:nvSpPr>
        <p:spPr>
          <a:xfrm>
            <a:off x="510587" y="4213171"/>
            <a:ext cx="9050925" cy="199561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kumimoji="1" lang="en-US" altLang="ko-KR" sz="1200" b="1" dirty="0"/>
              <a:t>Cold Reload </a:t>
            </a:r>
            <a:r>
              <a:rPr kumimoji="1" lang="ko-KR" altLang="en-US" sz="1200" b="1" dirty="0"/>
              <a:t>방식은 </a:t>
            </a:r>
            <a:r>
              <a:rPr kumimoji="1" lang="en-US" altLang="ko-KR" sz="1200" b="1" dirty="0"/>
              <a:t>Config </a:t>
            </a:r>
            <a:r>
              <a:rPr kumimoji="1" lang="ko-KR" altLang="en-US" sz="1200" b="1" dirty="0"/>
              <a:t>정보의 </a:t>
            </a:r>
            <a:r>
              <a:rPr kumimoji="1" lang="ko-KR" altLang="en-US" sz="1200" b="1" dirty="0" err="1"/>
              <a:t>변경시에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Pod</a:t>
            </a:r>
            <a:r>
              <a:rPr kumimoji="1" lang="ko-KR" altLang="en-US" sz="1200" b="1" dirty="0"/>
              <a:t>의 </a:t>
            </a:r>
            <a:r>
              <a:rPr kumimoji="1" lang="en-US" altLang="ko-KR" sz="1200" b="1" dirty="0"/>
              <a:t>Rolling Update </a:t>
            </a:r>
            <a:r>
              <a:rPr kumimoji="1" lang="ko-KR" altLang="en-US" sz="1200" b="1" dirty="0"/>
              <a:t>방식으로 설정 정보를 반영하는 방식</a:t>
            </a:r>
            <a:endParaRPr kumimoji="1" lang="en-US" altLang="ko-KR" sz="1200" b="1" dirty="0"/>
          </a:p>
          <a:p>
            <a:pPr marL="271463" indent="-131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대부분의 경우 해당 방식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적용</a:t>
            </a:r>
            <a:endParaRPr kumimoji="1" lang="en-US" altLang="ko-KR" sz="1200" dirty="0"/>
          </a:p>
          <a:p>
            <a:pPr marL="271463" indent="-131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err="1"/>
              <a:t>ConfigMap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Secret</a:t>
            </a:r>
            <a:r>
              <a:rPr kumimoji="1" lang="ko-KR" altLang="en-US" sz="1200" dirty="0"/>
              <a:t> 등의 변경사항이 </a:t>
            </a:r>
            <a:r>
              <a:rPr kumimoji="1" lang="en-US" altLang="ko-KR" sz="1200" dirty="0"/>
              <a:t>Mount</a:t>
            </a:r>
            <a:r>
              <a:rPr kumimoji="1" lang="ko-KR" altLang="en-US" sz="1200" dirty="0"/>
              <a:t>된 볼륨 등에 반영 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Application</a:t>
            </a:r>
            <a:r>
              <a:rPr kumimoji="1" lang="ko-KR" altLang="en-US" sz="1200" dirty="0"/>
              <a:t>에 영향은 주지 않음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b="1" dirty="0"/>
              <a:t>2)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Hot Reload </a:t>
            </a:r>
            <a:r>
              <a:rPr kumimoji="1" lang="ko-KR" altLang="en-US" sz="1200" b="1" dirty="0"/>
              <a:t>방식은 </a:t>
            </a:r>
            <a:r>
              <a:rPr kumimoji="1" lang="en-US" altLang="ko-KR" sz="1200" b="1" dirty="0"/>
              <a:t>Config </a:t>
            </a:r>
            <a:r>
              <a:rPr kumimoji="1" lang="ko-KR" altLang="en-US" sz="1200" b="1" dirty="0"/>
              <a:t>정보의 </a:t>
            </a:r>
            <a:r>
              <a:rPr kumimoji="1" lang="ko-KR" altLang="en-US" sz="1200" b="1" dirty="0" err="1"/>
              <a:t>변경시에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Pod</a:t>
            </a:r>
            <a:r>
              <a:rPr kumimoji="1" lang="ko-KR" altLang="en-US" sz="1200" b="1" dirty="0"/>
              <a:t>의 </a:t>
            </a:r>
            <a:r>
              <a:rPr kumimoji="1" lang="en-US" altLang="ko-KR" sz="1200" b="1" dirty="0"/>
              <a:t>Rolling Update </a:t>
            </a:r>
            <a:r>
              <a:rPr kumimoji="1" lang="ko-KR" altLang="en-US" sz="1200" b="1" dirty="0"/>
              <a:t>없이 설정 정보를 반영하는 방식</a:t>
            </a:r>
            <a:endParaRPr kumimoji="1" lang="en-US" altLang="ko-KR" sz="1200" b="1" dirty="0"/>
          </a:p>
          <a:p>
            <a:pPr marL="3190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Config</a:t>
            </a:r>
            <a:r>
              <a:rPr kumimoji="1" lang="ko-KR" altLang="en-US" sz="1200" dirty="0"/>
              <a:t> 정보 업데이트 시에 </a:t>
            </a:r>
            <a:r>
              <a:rPr kumimoji="1" lang="en-US" altLang="ko-KR" sz="1200" dirty="0"/>
              <a:t>Application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Refresh, Restart Context, Shutdown </a:t>
            </a:r>
            <a:r>
              <a:rPr kumimoji="1" lang="ko-KR" altLang="en-US" sz="1200" dirty="0"/>
              <a:t>등의 방식이 선택 가능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Refresh </a:t>
            </a:r>
            <a:r>
              <a:rPr kumimoji="1" lang="ko-KR" altLang="en-US" sz="1200" dirty="0"/>
              <a:t>방식을 권장</a:t>
            </a:r>
            <a:endParaRPr kumimoji="1" lang="en-US" altLang="ko-KR" sz="1200" dirty="0"/>
          </a:p>
          <a:p>
            <a:pPr marL="3190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Reload </a:t>
            </a:r>
            <a:r>
              <a:rPr kumimoji="1" lang="ko-KR" altLang="en-US" sz="1200" dirty="0"/>
              <a:t>방식은 </a:t>
            </a:r>
            <a:r>
              <a:rPr kumimoji="1" lang="en-US" altLang="ko-KR" sz="1200" dirty="0"/>
              <a:t>Event(</a:t>
            </a:r>
            <a:r>
              <a:rPr kumimoji="1" lang="ko-KR" altLang="en-US" sz="1200" dirty="0"/>
              <a:t>기본값</a:t>
            </a:r>
            <a:r>
              <a:rPr kumimoji="1" lang="en-US" altLang="ko-KR" sz="1200" dirty="0"/>
              <a:t>), Polling 2</a:t>
            </a:r>
            <a:r>
              <a:rPr kumimoji="1" lang="ko-KR" altLang="en-US" sz="1200" dirty="0"/>
              <a:t>가지 방식이 있으며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Polling</a:t>
            </a:r>
            <a:r>
              <a:rPr kumimoji="1" lang="ko-KR" altLang="en-US" sz="1200" dirty="0"/>
              <a:t>의 경우에는 </a:t>
            </a:r>
            <a:r>
              <a:rPr kumimoji="1" lang="en-US" altLang="ko-KR" sz="1200" dirty="0"/>
              <a:t>Reload</a:t>
            </a:r>
            <a:r>
              <a:rPr kumimoji="1" lang="ko-KR" altLang="en-US" sz="1200" dirty="0"/>
              <a:t> 주기 설정 필요</a:t>
            </a:r>
            <a:endParaRPr kumimoji="1" lang="en-US" altLang="ko-KR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A9EFA8-90B2-4645-B064-DFC76332AAAC}"/>
              </a:ext>
            </a:extLst>
          </p:cNvPr>
          <p:cNvSpPr txBox="1"/>
          <p:nvPr/>
        </p:nvSpPr>
        <p:spPr>
          <a:xfrm>
            <a:off x="6485560" y="2063550"/>
            <a:ext cx="1528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&lt; Hot Reload &gt;</a:t>
            </a:r>
            <a:endParaRPr kumimoji="1" lang="ko-KR" altLang="en-US" sz="1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32DB326-38F5-D943-864D-BD95F13CC0A5}"/>
              </a:ext>
            </a:extLst>
          </p:cNvPr>
          <p:cNvSpPr txBox="1"/>
          <p:nvPr/>
        </p:nvSpPr>
        <p:spPr>
          <a:xfrm>
            <a:off x="1676636" y="2054766"/>
            <a:ext cx="159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&lt; Cold Reload &gt;</a:t>
            </a:r>
            <a:endParaRPr kumimoji="1" lang="ko-KR" altLang="en-US" sz="1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8656FA-920C-1448-AA64-9A96CFC154EB}"/>
              </a:ext>
            </a:extLst>
          </p:cNvPr>
          <p:cNvSpPr txBox="1"/>
          <p:nvPr/>
        </p:nvSpPr>
        <p:spPr>
          <a:xfrm>
            <a:off x="7617296" y="6208782"/>
            <a:ext cx="2056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 k8s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kubernetes</a:t>
            </a:r>
            <a:r>
              <a:rPr kumimoji="1" lang="ko-KR" altLang="en-US" sz="1200" dirty="0"/>
              <a:t>을 의미</a:t>
            </a:r>
            <a:endParaRPr kumimoji="1" lang="en-US" altLang="ko-KR" sz="12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9B88885-D0E7-0347-8729-8F974C4819B9}"/>
              </a:ext>
            </a:extLst>
          </p:cNvPr>
          <p:cNvSpPr/>
          <p:nvPr/>
        </p:nvSpPr>
        <p:spPr>
          <a:xfrm>
            <a:off x="1072215" y="2612689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C02BB11-D700-8E4A-AD9B-77953C4891F0}"/>
              </a:ext>
            </a:extLst>
          </p:cNvPr>
          <p:cNvSpPr/>
          <p:nvPr/>
        </p:nvSpPr>
        <p:spPr>
          <a:xfrm>
            <a:off x="1224615" y="2765089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4A99DD3-A70D-B146-BA7B-5E573004D0B8}"/>
              </a:ext>
            </a:extLst>
          </p:cNvPr>
          <p:cNvSpPr/>
          <p:nvPr/>
        </p:nvSpPr>
        <p:spPr>
          <a:xfrm>
            <a:off x="1618657" y="3234787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91782E-649E-0E4D-AD44-4AA8DE49EE6B}"/>
              </a:ext>
            </a:extLst>
          </p:cNvPr>
          <p:cNvSpPr txBox="1"/>
          <p:nvPr/>
        </p:nvSpPr>
        <p:spPr>
          <a:xfrm>
            <a:off x="1760251" y="3426454"/>
            <a:ext cx="51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/>
              <a:t>Pod</a:t>
            </a:r>
            <a:endParaRPr kumimoji="1" lang="ko-KR" altLang="en-US" sz="1400" b="1" dirty="0"/>
          </a:p>
        </p:txBody>
      </p:sp>
      <p:sp>
        <p:nvSpPr>
          <p:cNvPr id="86" name="원통[C] 85">
            <a:extLst>
              <a:ext uri="{FF2B5EF4-FFF2-40B4-BE49-F238E27FC236}">
                <a16:creationId xmlns:a16="http://schemas.microsoft.com/office/drawing/2014/main" id="{51FC0E3A-F7E1-654F-981A-8CDF72BEE020}"/>
              </a:ext>
            </a:extLst>
          </p:cNvPr>
          <p:cNvSpPr/>
          <p:nvPr/>
        </p:nvSpPr>
        <p:spPr>
          <a:xfrm>
            <a:off x="3355392" y="2659541"/>
            <a:ext cx="825377" cy="42187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원통[C] 86">
            <a:extLst>
              <a:ext uri="{FF2B5EF4-FFF2-40B4-BE49-F238E27FC236}">
                <a16:creationId xmlns:a16="http://schemas.microsoft.com/office/drawing/2014/main" id="{4725CACD-3E1D-844D-B07C-E89EF3912E07}"/>
              </a:ext>
            </a:extLst>
          </p:cNvPr>
          <p:cNvSpPr/>
          <p:nvPr/>
        </p:nvSpPr>
        <p:spPr>
          <a:xfrm>
            <a:off x="3355392" y="3351938"/>
            <a:ext cx="825377" cy="42187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B2B82B-B5C4-274A-A8E1-390D319D4EF5}"/>
              </a:ext>
            </a:extLst>
          </p:cNvPr>
          <p:cNvSpPr txBox="1"/>
          <p:nvPr/>
        </p:nvSpPr>
        <p:spPr>
          <a:xfrm>
            <a:off x="2768703" y="2365621"/>
            <a:ext cx="205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Config(configmap/secret)</a:t>
            </a:r>
            <a:endParaRPr kumimoji="1" lang="ko-KR" altLang="en-US" sz="1200" b="1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A3097F8-9EA0-344F-80A6-11A9130AA76B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3768081" y="3081413"/>
            <a:ext cx="0" cy="25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F41FEC4-B621-734C-BBA3-7FA6C0C5C245}"/>
              </a:ext>
            </a:extLst>
          </p:cNvPr>
          <p:cNvSpPr txBox="1"/>
          <p:nvPr/>
        </p:nvSpPr>
        <p:spPr>
          <a:xfrm>
            <a:off x="3800872" y="30497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1400" b="1" dirty="0">
                <a:solidFill>
                  <a:srgbClr val="C00000"/>
                </a:solidFill>
              </a:rPr>
              <a:t>교체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A42D710-7001-9B49-9ED3-5923AE1DD7B0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2265902" y="2881682"/>
            <a:ext cx="10685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F8421F9-9E87-DC47-94B0-8854C81C70A6}"/>
              </a:ext>
            </a:extLst>
          </p:cNvPr>
          <p:cNvSpPr txBox="1"/>
          <p:nvPr/>
        </p:nvSpPr>
        <p:spPr>
          <a:xfrm>
            <a:off x="1378144" y="2957679"/>
            <a:ext cx="51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Pod</a:t>
            </a:r>
            <a:endParaRPr kumimoji="1" lang="ko-KR" altLang="en-US" sz="1400" b="1" dirty="0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B6F19BB4-8075-2D48-9813-65380008C405}"/>
              </a:ext>
            </a:extLst>
          </p:cNvPr>
          <p:cNvCxnSpPr>
            <a:cxnSpLocks/>
            <a:stCxn id="82" idx="3"/>
          </p:cNvCxnSpPr>
          <p:nvPr/>
        </p:nvCxnSpPr>
        <p:spPr>
          <a:xfrm rot="16200000" flipH="1">
            <a:off x="1180075" y="3189495"/>
            <a:ext cx="460368" cy="454636"/>
          </a:xfrm>
          <a:prstGeom prst="curvedConnector3">
            <a:avLst>
              <a:gd name="adj1" fmla="val 118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DD2CCE9-B187-C24D-A383-50F5E15CE0B4}"/>
              </a:ext>
            </a:extLst>
          </p:cNvPr>
          <p:cNvSpPr txBox="1"/>
          <p:nvPr/>
        </p:nvSpPr>
        <p:spPr>
          <a:xfrm>
            <a:off x="586362" y="3390941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Rolling Update</a:t>
            </a:r>
            <a:endParaRPr kumimoji="1" lang="ko-KR" altLang="en-US" sz="1000" b="1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619E084-39F5-DA4B-BC12-C7D3DC02D9B4}"/>
              </a:ext>
            </a:extLst>
          </p:cNvPr>
          <p:cNvCxnSpPr>
            <a:cxnSpLocks/>
          </p:cNvCxnSpPr>
          <p:nvPr/>
        </p:nvCxnSpPr>
        <p:spPr>
          <a:xfrm flipV="1">
            <a:off x="2392368" y="3613443"/>
            <a:ext cx="885858" cy="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중괄호[R] 17">
            <a:extLst>
              <a:ext uri="{FF2B5EF4-FFF2-40B4-BE49-F238E27FC236}">
                <a16:creationId xmlns:a16="http://schemas.microsoft.com/office/drawing/2014/main" id="{5E62EBBF-CC76-BB46-A544-263CDD54FCE0}"/>
              </a:ext>
            </a:extLst>
          </p:cNvPr>
          <p:cNvSpPr/>
          <p:nvPr/>
        </p:nvSpPr>
        <p:spPr>
          <a:xfrm>
            <a:off x="2059755" y="2684927"/>
            <a:ext cx="206147" cy="3935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CE9A663-E6A5-E749-B124-416DE8141952}"/>
              </a:ext>
            </a:extLst>
          </p:cNvPr>
          <p:cNvSpPr/>
          <p:nvPr/>
        </p:nvSpPr>
        <p:spPr>
          <a:xfrm>
            <a:off x="560360" y="3245236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8930061-B07D-714F-9EBA-9E6724CB5B1C}"/>
              </a:ext>
            </a:extLst>
          </p:cNvPr>
          <p:cNvSpPr/>
          <p:nvPr/>
        </p:nvSpPr>
        <p:spPr>
          <a:xfrm>
            <a:off x="5716087" y="2844716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CAC6249-CE47-4344-8FA4-D37AB04A06EE}"/>
              </a:ext>
            </a:extLst>
          </p:cNvPr>
          <p:cNvSpPr/>
          <p:nvPr/>
        </p:nvSpPr>
        <p:spPr>
          <a:xfrm>
            <a:off x="5868487" y="2997116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9071852-8E4F-DA46-894D-9201B0D5FD08}"/>
              </a:ext>
            </a:extLst>
          </p:cNvPr>
          <p:cNvSpPr/>
          <p:nvPr/>
        </p:nvSpPr>
        <p:spPr>
          <a:xfrm>
            <a:off x="6033120" y="3168508"/>
            <a:ext cx="756084" cy="6724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64DD89-98A6-1240-ACFB-7E574BD03E5D}"/>
              </a:ext>
            </a:extLst>
          </p:cNvPr>
          <p:cNvSpPr txBox="1"/>
          <p:nvPr/>
        </p:nvSpPr>
        <p:spPr>
          <a:xfrm>
            <a:off x="6174714" y="3360175"/>
            <a:ext cx="51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Pod</a:t>
            </a:r>
            <a:endParaRPr kumimoji="1" lang="ko-KR" altLang="en-US" sz="1400" b="1" dirty="0"/>
          </a:p>
        </p:txBody>
      </p:sp>
      <p:sp>
        <p:nvSpPr>
          <p:cNvPr id="100" name="원통[C] 99">
            <a:extLst>
              <a:ext uri="{FF2B5EF4-FFF2-40B4-BE49-F238E27FC236}">
                <a16:creationId xmlns:a16="http://schemas.microsoft.com/office/drawing/2014/main" id="{73605B1A-180A-1B48-823E-A9CF881B3DD6}"/>
              </a:ext>
            </a:extLst>
          </p:cNvPr>
          <p:cNvSpPr/>
          <p:nvPr/>
        </p:nvSpPr>
        <p:spPr>
          <a:xfrm>
            <a:off x="7905328" y="3068960"/>
            <a:ext cx="825377" cy="42187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4A7702-9025-4841-B0E0-1B3B01F2568E}"/>
              </a:ext>
            </a:extLst>
          </p:cNvPr>
          <p:cNvSpPr txBox="1"/>
          <p:nvPr/>
        </p:nvSpPr>
        <p:spPr>
          <a:xfrm>
            <a:off x="7318639" y="2437443"/>
            <a:ext cx="2057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Config(configmap/secret)</a:t>
            </a:r>
            <a:endParaRPr kumimoji="1" lang="ko-KR" altLang="en-US" sz="12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622B78-3726-1842-A878-85D652790DA8}"/>
              </a:ext>
            </a:extLst>
          </p:cNvPr>
          <p:cNvSpPr txBox="1"/>
          <p:nvPr/>
        </p:nvSpPr>
        <p:spPr>
          <a:xfrm>
            <a:off x="8805428" y="299695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</a:rPr>
              <a:t> 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업데이트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D044323E-497E-0347-8010-C96FB7D01F71}"/>
              </a:ext>
            </a:extLst>
          </p:cNvPr>
          <p:cNvSpPr/>
          <p:nvPr/>
        </p:nvSpPr>
        <p:spPr>
          <a:xfrm>
            <a:off x="6681192" y="2780928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2AC31A8-2100-C14B-9582-349B456862F3}"/>
              </a:ext>
            </a:extLst>
          </p:cNvPr>
          <p:cNvCxnSpPr>
            <a:cxnSpLocks/>
          </p:cNvCxnSpPr>
          <p:nvPr/>
        </p:nvCxnSpPr>
        <p:spPr>
          <a:xfrm>
            <a:off x="6825208" y="3212976"/>
            <a:ext cx="1008112" cy="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7D9AD69-FF3A-D84F-9E5B-D3DA71F11EBD}"/>
              </a:ext>
            </a:extLst>
          </p:cNvPr>
          <p:cNvCxnSpPr>
            <a:cxnSpLocks/>
          </p:cNvCxnSpPr>
          <p:nvPr/>
        </p:nvCxnSpPr>
        <p:spPr>
          <a:xfrm>
            <a:off x="6861212" y="3537012"/>
            <a:ext cx="97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BFBAB4D-EAD4-4B4B-93F0-1C739AA2FFC0}"/>
              </a:ext>
            </a:extLst>
          </p:cNvPr>
          <p:cNvSpPr txBox="1"/>
          <p:nvPr/>
        </p:nvSpPr>
        <p:spPr>
          <a:xfrm>
            <a:off x="6933220" y="2996952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load</a:t>
            </a:r>
            <a:endParaRPr kumimoji="1"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73F041-9F38-474D-8946-A98123D31204}"/>
              </a:ext>
            </a:extLst>
          </p:cNvPr>
          <p:cNvSpPr txBox="1"/>
          <p:nvPr/>
        </p:nvSpPr>
        <p:spPr>
          <a:xfrm>
            <a:off x="4160912" y="2744924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Comfigmap-01</a:t>
            </a:r>
            <a:endParaRPr kumimoji="1"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6B80AF-8C70-EB4F-941E-DAF24C04463B}"/>
              </a:ext>
            </a:extLst>
          </p:cNvPr>
          <p:cNvSpPr txBox="1"/>
          <p:nvPr/>
        </p:nvSpPr>
        <p:spPr>
          <a:xfrm>
            <a:off x="4196916" y="3429000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Comfigmap-02</a:t>
            </a:r>
            <a:endParaRPr kumimoji="1" lang="ko-KR" alt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BBBF5D-5A8E-CB4F-BBB8-CAF6C4168383}"/>
              </a:ext>
            </a:extLst>
          </p:cNvPr>
          <p:cNvSpPr txBox="1"/>
          <p:nvPr/>
        </p:nvSpPr>
        <p:spPr>
          <a:xfrm>
            <a:off x="6942745" y="3320802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Reload</a:t>
            </a:r>
            <a:endParaRPr kumimoji="1" lang="ko-KR" altLang="en-US" sz="1000" b="1" dirty="0"/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58B23B21-B24A-7F40-8528-CBFCEAE6C144}"/>
              </a:ext>
            </a:extLst>
          </p:cNvPr>
          <p:cNvSpPr/>
          <p:nvPr/>
        </p:nvSpPr>
        <p:spPr>
          <a:xfrm>
            <a:off x="8625408" y="3212976"/>
            <a:ext cx="540060" cy="540060"/>
          </a:xfrm>
          <a:prstGeom prst="arc">
            <a:avLst>
              <a:gd name="adj1" fmla="val 14206416"/>
              <a:gd name="adj2" fmla="val 105360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A33B6-636E-944F-8484-DF2B0B9F010D}"/>
              </a:ext>
            </a:extLst>
          </p:cNvPr>
          <p:cNvSpPr txBox="1"/>
          <p:nvPr/>
        </p:nvSpPr>
        <p:spPr>
          <a:xfrm>
            <a:off x="7704212" y="2792549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Comfigmap-01</a:t>
            </a:r>
            <a:endParaRPr kumimoji="1"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9274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unded Rectangle 83">
            <a:extLst>
              <a:ext uri="{FF2B5EF4-FFF2-40B4-BE49-F238E27FC236}">
                <a16:creationId xmlns:a16="http://schemas.microsoft.com/office/drawing/2014/main" id="{6B1CCE2F-AF72-8142-84E3-37FAE4F93CEF}"/>
              </a:ext>
            </a:extLst>
          </p:cNvPr>
          <p:cNvSpPr/>
          <p:nvPr/>
        </p:nvSpPr>
        <p:spPr>
          <a:xfrm>
            <a:off x="380492" y="4581128"/>
            <a:ext cx="2268252" cy="828092"/>
          </a:xfrm>
          <a:prstGeom prst="roundRect">
            <a:avLst>
              <a:gd name="adj" fmla="val 11588"/>
            </a:avLst>
          </a:prstGeom>
          <a:solidFill>
            <a:schemeClr val="tx2">
              <a:lumMod val="20000"/>
              <a:lumOff val="80000"/>
              <a:alpha val="70196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02F9C2D-4E06-EC4F-B8C5-85461743C72C}"/>
              </a:ext>
            </a:extLst>
          </p:cNvPr>
          <p:cNvSpPr/>
          <p:nvPr/>
        </p:nvSpPr>
        <p:spPr>
          <a:xfrm>
            <a:off x="3800872" y="4185084"/>
            <a:ext cx="881038" cy="1965479"/>
          </a:xfrm>
          <a:prstGeom prst="roundRect">
            <a:avLst/>
          </a:prstGeom>
          <a:solidFill>
            <a:schemeClr val="tx2">
              <a:lumMod val="20000"/>
              <a:lumOff val="80000"/>
              <a:alpha val="70196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서비스 중단 없이 새로운 버전으로 업데이트 하기 위한 방법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Deployment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2BE0E-03D6-0640-8E0D-DAAFBA471B92}"/>
              </a:ext>
            </a:extLst>
          </p:cNvPr>
          <p:cNvGrpSpPr/>
          <p:nvPr/>
        </p:nvGrpSpPr>
        <p:grpSpPr>
          <a:xfrm>
            <a:off x="614541" y="2888940"/>
            <a:ext cx="1908211" cy="2278977"/>
            <a:chOff x="524509" y="1853979"/>
            <a:chExt cx="2376263" cy="2278977"/>
          </a:xfrm>
        </p:grpSpPr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BCAB735D-D2D0-6040-8648-00E5CDC3A456}"/>
                </a:ext>
              </a:extLst>
            </p:cNvPr>
            <p:cNvSpPr/>
            <p:nvPr/>
          </p:nvSpPr>
          <p:spPr>
            <a:xfrm>
              <a:off x="1028565" y="1853979"/>
              <a:ext cx="1368151" cy="612068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566D7C6-6F44-A042-83D0-0CB5EDDB292E}"/>
                </a:ext>
              </a:extLst>
            </p:cNvPr>
            <p:cNvSpPr/>
            <p:nvPr/>
          </p:nvSpPr>
          <p:spPr>
            <a:xfrm>
              <a:off x="524509" y="3741466"/>
              <a:ext cx="720079" cy="391490"/>
            </a:xfrm>
            <a:prstGeom prst="roundRect">
              <a:avLst/>
            </a:prstGeom>
            <a:solidFill>
              <a:srgbClr val="ABDDF3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Pod: v1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96CDEF-13A3-BA4E-A7D1-C5BB33F53711}"/>
                </a:ext>
              </a:extLst>
            </p:cNvPr>
            <p:cNvSpPr/>
            <p:nvPr/>
          </p:nvSpPr>
          <p:spPr>
            <a:xfrm>
              <a:off x="1352601" y="3741466"/>
              <a:ext cx="720079" cy="391490"/>
            </a:xfrm>
            <a:prstGeom prst="roundRect">
              <a:avLst/>
            </a:prstGeom>
            <a:solidFill>
              <a:srgbClr val="ABDDF3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Pod: v1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A12A9A7-323B-EC4C-B8B0-9CCE444C1BB5}"/>
                </a:ext>
              </a:extLst>
            </p:cNvPr>
            <p:cNvSpPr/>
            <p:nvPr/>
          </p:nvSpPr>
          <p:spPr>
            <a:xfrm>
              <a:off x="2180693" y="3732998"/>
              <a:ext cx="720079" cy="391490"/>
            </a:xfrm>
            <a:prstGeom prst="roundRect">
              <a:avLst/>
            </a:prstGeom>
            <a:solidFill>
              <a:srgbClr val="C6E2A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Pod: v2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8D64AE3F-21E7-E140-AAA8-727E770AE122}"/>
                </a:ext>
              </a:extLst>
            </p:cNvPr>
            <p:cNvCxnSpPr>
              <a:cxnSpLocks/>
              <a:stCxn id="19" idx="1"/>
              <a:endCxn id="24" idx="0"/>
            </p:cNvCxnSpPr>
            <p:nvPr/>
          </p:nvCxnSpPr>
          <p:spPr>
            <a:xfrm rot="5400000">
              <a:off x="660561" y="2689384"/>
              <a:ext cx="1276071" cy="828092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50D056D9-D101-5742-A0C1-6FB9E37134F0}"/>
                </a:ext>
              </a:extLst>
            </p:cNvPr>
            <p:cNvCxnSpPr>
              <a:stCxn id="19" idx="1"/>
              <a:endCxn id="55" idx="0"/>
            </p:cNvCxnSpPr>
            <p:nvPr/>
          </p:nvCxnSpPr>
          <p:spPr>
            <a:xfrm rot="5400000">
              <a:off x="1074606" y="3101872"/>
              <a:ext cx="1276071" cy="15815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A8B6B95-7D1C-0F49-B229-3C70A42AD87D}"/>
                </a:ext>
              </a:extLst>
            </p:cNvPr>
            <p:cNvCxnSpPr>
              <a:stCxn id="19" idx="1"/>
              <a:endCxn id="58" idx="0"/>
            </p:cNvCxnSpPr>
            <p:nvPr/>
          </p:nvCxnSpPr>
          <p:spPr>
            <a:xfrm rot="16200000" flipH="1">
              <a:off x="1492886" y="2685149"/>
              <a:ext cx="1267603" cy="828092"/>
            </a:xfrm>
            <a:prstGeom prst="bentConnector3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F9E7CB4-17F7-3948-ADFB-FE2F98538CB1}"/>
              </a:ext>
            </a:extLst>
          </p:cNvPr>
          <p:cNvSpPr txBox="1"/>
          <p:nvPr/>
        </p:nvSpPr>
        <p:spPr>
          <a:xfrm>
            <a:off x="631825" y="1520788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/>
              <a:t>Rolling Update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6AEDF9-ABA2-8044-B84A-AF1922CF0600}"/>
              </a:ext>
            </a:extLst>
          </p:cNvPr>
          <p:cNvSpPr/>
          <p:nvPr/>
        </p:nvSpPr>
        <p:spPr>
          <a:xfrm>
            <a:off x="3980688" y="4422372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4EAE4633-BC60-B64D-B086-A1D919DF76DF}"/>
              </a:ext>
            </a:extLst>
          </p:cNvPr>
          <p:cNvSpPr/>
          <p:nvPr/>
        </p:nvSpPr>
        <p:spPr>
          <a:xfrm>
            <a:off x="4880992" y="4170342"/>
            <a:ext cx="1008112" cy="1980221"/>
          </a:xfrm>
          <a:prstGeom prst="roundRect">
            <a:avLst/>
          </a:prstGeom>
          <a:solidFill>
            <a:srgbClr val="C6E2AF">
              <a:alpha val="29804"/>
            </a:srgb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9CC96B9-0FB9-AE45-B5E8-10D28E827A06}"/>
              </a:ext>
            </a:extLst>
          </p:cNvPr>
          <p:cNvCxnSpPr>
            <a:cxnSpLocks/>
            <a:stCxn id="88" idx="1"/>
            <a:endCxn id="79" idx="0"/>
          </p:cNvCxnSpPr>
          <p:nvPr/>
        </p:nvCxnSpPr>
        <p:spPr>
          <a:xfrm rot="16200000" flipH="1">
            <a:off x="4730828" y="3516122"/>
            <a:ext cx="704844" cy="60359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DC07099-8DF9-6A4E-A0B7-6377C4855D03}"/>
              </a:ext>
            </a:extLst>
          </p:cNvPr>
          <p:cNvSpPr/>
          <p:nvPr/>
        </p:nvSpPr>
        <p:spPr>
          <a:xfrm>
            <a:off x="5088854" y="4426925"/>
            <a:ext cx="558115" cy="391490"/>
          </a:xfrm>
          <a:prstGeom prst="roundRect">
            <a:avLst/>
          </a:prstGeom>
          <a:solidFill>
            <a:srgbClr val="C6E2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v2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2D91F03B-22B2-4D4E-B4E5-5A78C1C55A07}"/>
              </a:ext>
            </a:extLst>
          </p:cNvPr>
          <p:cNvSpPr/>
          <p:nvPr/>
        </p:nvSpPr>
        <p:spPr>
          <a:xfrm>
            <a:off x="5097016" y="4962432"/>
            <a:ext cx="558115" cy="391490"/>
          </a:xfrm>
          <a:prstGeom prst="roundRect">
            <a:avLst/>
          </a:prstGeom>
          <a:solidFill>
            <a:srgbClr val="C6E2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v2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477D64F-AB0C-C241-828F-BE828C5B0DF3}"/>
              </a:ext>
            </a:extLst>
          </p:cNvPr>
          <p:cNvCxnSpPr>
            <a:cxnSpLocks/>
            <a:stCxn id="88" idx="1"/>
            <a:endCxn id="84" idx="0"/>
          </p:cNvCxnSpPr>
          <p:nvPr/>
        </p:nvCxnSpPr>
        <p:spPr>
          <a:xfrm rot="5400000">
            <a:off x="4151629" y="3555261"/>
            <a:ext cx="719586" cy="540061"/>
          </a:xfrm>
          <a:prstGeom prst="bent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위로 구부러진 화살표[C] 5">
            <a:extLst>
              <a:ext uri="{FF2B5EF4-FFF2-40B4-BE49-F238E27FC236}">
                <a16:creationId xmlns:a16="http://schemas.microsoft.com/office/drawing/2014/main" id="{645A48F4-C18E-0F4A-BB03-6B8767A76C86}"/>
              </a:ext>
            </a:extLst>
          </p:cNvPr>
          <p:cNvSpPr/>
          <p:nvPr/>
        </p:nvSpPr>
        <p:spPr>
          <a:xfrm>
            <a:off x="1745528" y="5292053"/>
            <a:ext cx="468052" cy="25202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십자형[C] 7">
            <a:extLst>
              <a:ext uri="{FF2B5EF4-FFF2-40B4-BE49-F238E27FC236}">
                <a16:creationId xmlns:a16="http://schemas.microsoft.com/office/drawing/2014/main" id="{BB5B6FC6-9D2C-5B44-A748-A5FFA6C7828C}"/>
              </a:ext>
            </a:extLst>
          </p:cNvPr>
          <p:cNvSpPr/>
          <p:nvPr/>
        </p:nvSpPr>
        <p:spPr>
          <a:xfrm rot="18922943">
            <a:off x="1362766" y="4515188"/>
            <a:ext cx="592345" cy="588426"/>
          </a:xfrm>
          <a:prstGeom prst="plus">
            <a:avLst>
              <a:gd name="adj" fmla="val 453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559CE85-8FB0-DF48-903A-43990320B27F}"/>
              </a:ext>
            </a:extLst>
          </p:cNvPr>
          <p:cNvCxnSpPr>
            <a:cxnSpLocks/>
          </p:cNvCxnSpPr>
          <p:nvPr/>
        </p:nvCxnSpPr>
        <p:spPr>
          <a:xfrm>
            <a:off x="3152800" y="1520825"/>
            <a:ext cx="0" cy="48244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바닥글 개체 틀 169">
            <a:extLst>
              <a:ext uri="{FF2B5EF4-FFF2-40B4-BE49-F238E27FC236}">
                <a16:creationId xmlns:a16="http://schemas.microsoft.com/office/drawing/2014/main" id="{801FA4AA-4226-864A-B438-64466B36CF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0" y="648934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8" name="Cloud 46">
            <a:extLst>
              <a:ext uri="{FF2B5EF4-FFF2-40B4-BE49-F238E27FC236}">
                <a16:creationId xmlns:a16="http://schemas.microsoft.com/office/drawing/2014/main" id="{38F718E8-FE22-9C4B-82A1-D06449DCF9AD}"/>
              </a:ext>
            </a:extLst>
          </p:cNvPr>
          <p:cNvSpPr/>
          <p:nvPr/>
        </p:nvSpPr>
        <p:spPr>
          <a:xfrm>
            <a:off x="4241392" y="2854082"/>
            <a:ext cx="1080120" cy="612068"/>
          </a:xfrm>
          <a:prstGeom prst="cloud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70">
            <a:extLst>
              <a:ext uri="{FF2B5EF4-FFF2-40B4-BE49-F238E27FC236}">
                <a16:creationId xmlns:a16="http://schemas.microsoft.com/office/drawing/2014/main" id="{1D3FFA2B-E27B-6A4D-B35A-7C377907D768}"/>
              </a:ext>
            </a:extLst>
          </p:cNvPr>
          <p:cNvSpPr/>
          <p:nvPr/>
        </p:nvSpPr>
        <p:spPr>
          <a:xfrm>
            <a:off x="3980892" y="4962432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62004E-0E75-A144-83D0-1C4F68661A35}"/>
              </a:ext>
            </a:extLst>
          </p:cNvPr>
          <p:cNvSpPr txBox="1"/>
          <p:nvPr/>
        </p:nvSpPr>
        <p:spPr>
          <a:xfrm>
            <a:off x="7149244" y="1520787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Blue/Green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E993D-07CE-4D4F-B3F7-92DCC49AC567}"/>
              </a:ext>
            </a:extLst>
          </p:cNvPr>
          <p:cNvSpPr txBox="1"/>
          <p:nvPr/>
        </p:nvSpPr>
        <p:spPr>
          <a:xfrm>
            <a:off x="1132766" y="3018438"/>
            <a:ext cx="79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6227AF-49B5-B24E-ACE7-0883A4295410}"/>
              </a:ext>
            </a:extLst>
          </p:cNvPr>
          <p:cNvSpPr txBox="1"/>
          <p:nvPr/>
        </p:nvSpPr>
        <p:spPr>
          <a:xfrm>
            <a:off x="4350970" y="2964821"/>
            <a:ext cx="79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100" name="Rounded Rectangle 83">
            <a:extLst>
              <a:ext uri="{FF2B5EF4-FFF2-40B4-BE49-F238E27FC236}">
                <a16:creationId xmlns:a16="http://schemas.microsoft.com/office/drawing/2014/main" id="{26E05ED4-3C79-9642-A513-50740F400948}"/>
              </a:ext>
            </a:extLst>
          </p:cNvPr>
          <p:cNvSpPr/>
          <p:nvPr/>
        </p:nvSpPr>
        <p:spPr>
          <a:xfrm>
            <a:off x="6933220" y="4113076"/>
            <a:ext cx="1080120" cy="1965479"/>
          </a:xfrm>
          <a:prstGeom prst="roundRect">
            <a:avLst/>
          </a:prstGeom>
          <a:solidFill>
            <a:schemeClr val="tx2">
              <a:lumMod val="20000"/>
              <a:lumOff val="80000"/>
              <a:alpha val="70196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70">
            <a:extLst>
              <a:ext uri="{FF2B5EF4-FFF2-40B4-BE49-F238E27FC236}">
                <a16:creationId xmlns:a16="http://schemas.microsoft.com/office/drawing/2014/main" id="{3D6B18A0-D864-C741-8665-D5A3BEE972B3}"/>
              </a:ext>
            </a:extLst>
          </p:cNvPr>
          <p:cNvSpPr/>
          <p:nvPr/>
        </p:nvSpPr>
        <p:spPr>
          <a:xfrm>
            <a:off x="7221048" y="4350364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102" name="Rounded Rectangle 78">
            <a:extLst>
              <a:ext uri="{FF2B5EF4-FFF2-40B4-BE49-F238E27FC236}">
                <a16:creationId xmlns:a16="http://schemas.microsoft.com/office/drawing/2014/main" id="{68BA0ECE-71CB-4446-9979-96C23BAD6C63}"/>
              </a:ext>
            </a:extLst>
          </p:cNvPr>
          <p:cNvSpPr/>
          <p:nvPr/>
        </p:nvSpPr>
        <p:spPr>
          <a:xfrm>
            <a:off x="8409384" y="4098302"/>
            <a:ext cx="1008112" cy="1980221"/>
          </a:xfrm>
          <a:prstGeom prst="roundRect">
            <a:avLst/>
          </a:prstGeom>
          <a:solidFill>
            <a:srgbClr val="C6E2AF">
              <a:alpha val="29804"/>
            </a:srgb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80">
            <a:extLst>
              <a:ext uri="{FF2B5EF4-FFF2-40B4-BE49-F238E27FC236}">
                <a16:creationId xmlns:a16="http://schemas.microsoft.com/office/drawing/2014/main" id="{A649E732-9346-5B44-9910-8F9FC711B7BC}"/>
              </a:ext>
            </a:extLst>
          </p:cNvPr>
          <p:cNvSpPr/>
          <p:nvPr/>
        </p:nvSpPr>
        <p:spPr>
          <a:xfrm>
            <a:off x="8617246" y="4354885"/>
            <a:ext cx="558115" cy="391490"/>
          </a:xfrm>
          <a:prstGeom prst="roundRect">
            <a:avLst/>
          </a:prstGeom>
          <a:solidFill>
            <a:srgbClr val="C6E2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v2</a:t>
            </a:r>
          </a:p>
        </p:txBody>
      </p:sp>
      <p:sp>
        <p:nvSpPr>
          <p:cNvPr id="105" name="Rounded Rectangle 81">
            <a:extLst>
              <a:ext uri="{FF2B5EF4-FFF2-40B4-BE49-F238E27FC236}">
                <a16:creationId xmlns:a16="http://schemas.microsoft.com/office/drawing/2014/main" id="{C1CE873C-1AC4-1048-98F2-9E81F03EC6F8}"/>
              </a:ext>
            </a:extLst>
          </p:cNvPr>
          <p:cNvSpPr/>
          <p:nvPr/>
        </p:nvSpPr>
        <p:spPr>
          <a:xfrm>
            <a:off x="8625408" y="4890392"/>
            <a:ext cx="558115" cy="391490"/>
          </a:xfrm>
          <a:prstGeom prst="roundRect">
            <a:avLst/>
          </a:prstGeom>
          <a:solidFill>
            <a:srgbClr val="C6E2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v2</a:t>
            </a:r>
          </a:p>
        </p:txBody>
      </p:sp>
      <p:cxnSp>
        <p:nvCxnSpPr>
          <p:cNvPr id="106" name="Elbow Connector 26">
            <a:extLst>
              <a:ext uri="{FF2B5EF4-FFF2-40B4-BE49-F238E27FC236}">
                <a16:creationId xmlns:a16="http://schemas.microsoft.com/office/drawing/2014/main" id="{C54D891F-9CC5-CB4F-BB8F-16E8F4BA61CF}"/>
              </a:ext>
            </a:extLst>
          </p:cNvPr>
          <p:cNvCxnSpPr>
            <a:cxnSpLocks/>
            <a:stCxn id="107" idx="1"/>
            <a:endCxn id="100" idx="0"/>
          </p:cNvCxnSpPr>
          <p:nvPr/>
        </p:nvCxnSpPr>
        <p:spPr>
          <a:xfrm rot="16200000" flipH="1">
            <a:off x="7103416" y="3743212"/>
            <a:ext cx="739056" cy="67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loud 46">
            <a:extLst>
              <a:ext uri="{FF2B5EF4-FFF2-40B4-BE49-F238E27FC236}">
                <a16:creationId xmlns:a16="http://schemas.microsoft.com/office/drawing/2014/main" id="{F12E07E9-8D9C-AA4E-9392-DC1DF08F101D}"/>
              </a:ext>
            </a:extLst>
          </p:cNvPr>
          <p:cNvSpPr/>
          <p:nvPr/>
        </p:nvSpPr>
        <p:spPr>
          <a:xfrm>
            <a:off x="6932548" y="2762604"/>
            <a:ext cx="1080120" cy="612068"/>
          </a:xfrm>
          <a:prstGeom prst="cloud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81">
            <a:extLst>
              <a:ext uri="{FF2B5EF4-FFF2-40B4-BE49-F238E27FC236}">
                <a16:creationId xmlns:a16="http://schemas.microsoft.com/office/drawing/2014/main" id="{965D9D05-D110-9741-847D-E6549EE43090}"/>
              </a:ext>
            </a:extLst>
          </p:cNvPr>
          <p:cNvSpPr/>
          <p:nvPr/>
        </p:nvSpPr>
        <p:spPr>
          <a:xfrm>
            <a:off x="8625408" y="5428872"/>
            <a:ext cx="558115" cy="391490"/>
          </a:xfrm>
          <a:prstGeom prst="roundRect">
            <a:avLst/>
          </a:prstGeom>
          <a:solidFill>
            <a:srgbClr val="C6E2A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v2</a:t>
            </a:r>
          </a:p>
        </p:txBody>
      </p:sp>
      <p:sp>
        <p:nvSpPr>
          <p:cNvPr id="109" name="Rounded Rectangle 70">
            <a:extLst>
              <a:ext uri="{FF2B5EF4-FFF2-40B4-BE49-F238E27FC236}">
                <a16:creationId xmlns:a16="http://schemas.microsoft.com/office/drawing/2014/main" id="{43961ED0-72F1-804F-B826-904DB139FC1C}"/>
              </a:ext>
            </a:extLst>
          </p:cNvPr>
          <p:cNvSpPr/>
          <p:nvPr/>
        </p:nvSpPr>
        <p:spPr>
          <a:xfrm>
            <a:off x="7221252" y="4890424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66B4DD-5A1B-5248-AB17-4FA2678A32C3}"/>
              </a:ext>
            </a:extLst>
          </p:cNvPr>
          <p:cNvSpPr txBox="1"/>
          <p:nvPr/>
        </p:nvSpPr>
        <p:spPr>
          <a:xfrm>
            <a:off x="7068092" y="2888940"/>
            <a:ext cx="79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113" name="Rounded Rectangle 70">
            <a:extLst>
              <a:ext uri="{FF2B5EF4-FFF2-40B4-BE49-F238E27FC236}">
                <a16:creationId xmlns:a16="http://schemas.microsoft.com/office/drawing/2014/main" id="{502DB8DA-C2E3-654E-9ACC-996BD7E9D54D}"/>
              </a:ext>
            </a:extLst>
          </p:cNvPr>
          <p:cNvSpPr/>
          <p:nvPr/>
        </p:nvSpPr>
        <p:spPr>
          <a:xfrm>
            <a:off x="7257256" y="5425870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117" name="Rounded Rectangle 70">
            <a:extLst>
              <a:ext uri="{FF2B5EF4-FFF2-40B4-BE49-F238E27FC236}">
                <a16:creationId xmlns:a16="http://schemas.microsoft.com/office/drawing/2014/main" id="{2E08F8B8-18BF-9841-8725-46593E2D34C3}"/>
              </a:ext>
            </a:extLst>
          </p:cNvPr>
          <p:cNvSpPr/>
          <p:nvPr/>
        </p:nvSpPr>
        <p:spPr>
          <a:xfrm>
            <a:off x="3990930" y="5499619"/>
            <a:ext cx="558115" cy="391490"/>
          </a:xfrm>
          <a:prstGeom prst="roundRect">
            <a:avLst/>
          </a:prstGeom>
          <a:solidFill>
            <a:srgbClr val="ABDDF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Pod: v1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CB9D31-9B5C-8249-A7C8-A8ACB1F3BED9}"/>
              </a:ext>
            </a:extLst>
          </p:cNvPr>
          <p:cNvSpPr txBox="1"/>
          <p:nvPr/>
        </p:nvSpPr>
        <p:spPr>
          <a:xfrm>
            <a:off x="3721449" y="3857424"/>
            <a:ext cx="1006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weight 60%</a:t>
            </a:r>
            <a:endParaRPr kumimoji="1"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080FE3-EA57-F24B-BA86-9D90636FC135}"/>
              </a:ext>
            </a:extLst>
          </p:cNvPr>
          <p:cNvSpPr txBox="1"/>
          <p:nvPr/>
        </p:nvSpPr>
        <p:spPr>
          <a:xfrm>
            <a:off x="4891030" y="3885216"/>
            <a:ext cx="1006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weight 40%</a:t>
            </a:r>
            <a:endParaRPr kumimoji="1" lang="ko-KR" altLang="en-US" sz="1200" dirty="0"/>
          </a:p>
        </p:txBody>
      </p:sp>
      <p:cxnSp>
        <p:nvCxnSpPr>
          <p:cNvPr id="120" name="Elbow Connector 26">
            <a:extLst>
              <a:ext uri="{FF2B5EF4-FFF2-40B4-BE49-F238E27FC236}">
                <a16:creationId xmlns:a16="http://schemas.microsoft.com/office/drawing/2014/main" id="{D5B59EDC-61FF-D64B-967C-6203E9FFD344}"/>
              </a:ext>
            </a:extLst>
          </p:cNvPr>
          <p:cNvCxnSpPr>
            <a:cxnSpLocks/>
          </p:cNvCxnSpPr>
          <p:nvPr/>
        </p:nvCxnSpPr>
        <p:spPr>
          <a:xfrm rot="5400000">
            <a:off x="8615920" y="3762524"/>
            <a:ext cx="739056" cy="1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loud 46">
            <a:extLst>
              <a:ext uri="{FF2B5EF4-FFF2-40B4-BE49-F238E27FC236}">
                <a16:creationId xmlns:a16="http://schemas.microsoft.com/office/drawing/2014/main" id="{B5BC61F6-CD1F-AF4F-BDB0-5C63D116E748}"/>
              </a:ext>
            </a:extLst>
          </p:cNvPr>
          <p:cNvSpPr/>
          <p:nvPr/>
        </p:nvSpPr>
        <p:spPr>
          <a:xfrm>
            <a:off x="8409384" y="2744924"/>
            <a:ext cx="1080120" cy="612068"/>
          </a:xfrm>
          <a:prstGeom prst="cloud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283076-C82E-7E4B-9D2A-63B9A1381155}"/>
              </a:ext>
            </a:extLst>
          </p:cNvPr>
          <p:cNvSpPr txBox="1"/>
          <p:nvPr/>
        </p:nvSpPr>
        <p:spPr>
          <a:xfrm>
            <a:off x="8589405" y="2744924"/>
            <a:ext cx="79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Test</a:t>
            </a:r>
          </a:p>
          <a:p>
            <a:pPr algn="ctr"/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A37B083-E868-AD41-99BC-DF789752A2AB}"/>
              </a:ext>
            </a:extLst>
          </p:cNvPr>
          <p:cNvSpPr txBox="1"/>
          <p:nvPr/>
        </p:nvSpPr>
        <p:spPr>
          <a:xfrm>
            <a:off x="3800872" y="1520788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/>
              <a:t>Canary</a:t>
            </a:r>
          </a:p>
        </p:txBody>
      </p: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8D84DE5E-638E-B54C-A396-6F188444E5EE}"/>
              </a:ext>
            </a:extLst>
          </p:cNvPr>
          <p:cNvCxnSpPr>
            <a:cxnSpLocks/>
          </p:cNvCxnSpPr>
          <p:nvPr/>
        </p:nvCxnSpPr>
        <p:spPr>
          <a:xfrm>
            <a:off x="6453784" y="1539113"/>
            <a:ext cx="0" cy="48244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E2F50F9-4E80-144E-9A2C-ECBCA3AEBD8C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7653300" y="3320988"/>
            <a:ext cx="1260140" cy="77731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CEF4BF-5D4B-D544-A0FA-0BC8C3560514}"/>
              </a:ext>
            </a:extLst>
          </p:cNvPr>
          <p:cNvSpPr txBox="1"/>
          <p:nvPr/>
        </p:nvSpPr>
        <p:spPr>
          <a:xfrm>
            <a:off x="7185248" y="6093296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Blue</a:t>
            </a:r>
            <a:endParaRPr kumimoji="1" lang="ko-KR" altLang="en-US" sz="16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82023B-515F-6148-9CBA-5C70D6C9A8BE}"/>
              </a:ext>
            </a:extLst>
          </p:cNvPr>
          <p:cNvSpPr txBox="1"/>
          <p:nvPr/>
        </p:nvSpPr>
        <p:spPr>
          <a:xfrm>
            <a:off x="8625408" y="6093296"/>
            <a:ext cx="760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Green</a:t>
            </a:r>
            <a:endParaRPr kumimoji="1" lang="ko-KR" altLang="en-US" sz="16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4CB8EE5-5800-5C45-9C1F-DBCA584E8D45}"/>
              </a:ext>
            </a:extLst>
          </p:cNvPr>
          <p:cNvSpPr txBox="1"/>
          <p:nvPr/>
        </p:nvSpPr>
        <p:spPr>
          <a:xfrm>
            <a:off x="218747" y="1988840"/>
            <a:ext cx="298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컨테이너 이미지를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새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버전으로 하나씩 교체</a:t>
            </a:r>
            <a:endParaRPr lang="en-US" altLang="ko-KR" sz="1400" b="1" dirty="0"/>
          </a:p>
          <a:p>
            <a:pPr algn="ctr"/>
            <a:r>
              <a:rPr lang="ko-KR" altLang="en-US" sz="1200" b="1" dirty="0"/>
              <a:t>최소한의 오버헤드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성능 영향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중단</a:t>
            </a:r>
            <a:endParaRPr lang="en-US" sz="12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3DB0A8B-B237-A748-A9C4-859AE18C3CF1}"/>
              </a:ext>
            </a:extLst>
          </p:cNvPr>
          <p:cNvSpPr txBox="1"/>
          <p:nvPr/>
        </p:nvSpPr>
        <p:spPr>
          <a:xfrm>
            <a:off x="3328864" y="1969408"/>
            <a:ext cx="298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새로운 배포 버전과 현행 버전을 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Prod </a:t>
            </a:r>
            <a:r>
              <a:rPr lang="ko-KR" altLang="en-US" sz="1400" b="1" dirty="0"/>
              <a:t>환경에서 동시에 검증하고자 할 때 활용</a:t>
            </a:r>
            <a:endParaRPr lang="en-US" altLang="ko-KR" sz="1400" b="1" dirty="0"/>
          </a:p>
          <a:p>
            <a:pPr algn="ctr"/>
            <a:r>
              <a:rPr lang="en-US" sz="1200" b="1" dirty="0"/>
              <a:t>Rolling update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B/G </a:t>
            </a:r>
            <a:r>
              <a:rPr lang="ko-KR" altLang="en-US" sz="1200" b="1" dirty="0"/>
              <a:t>중간</a:t>
            </a:r>
            <a:endParaRPr lang="en-US" sz="12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7A28C1F-F46F-3A46-AD64-D416E71DF8A2}"/>
              </a:ext>
            </a:extLst>
          </p:cNvPr>
          <p:cNvSpPr txBox="1"/>
          <p:nvPr/>
        </p:nvSpPr>
        <p:spPr>
          <a:xfrm>
            <a:off x="6371783" y="1928697"/>
            <a:ext cx="3426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/>
              <a:t>완전하게 준비된 </a:t>
            </a:r>
            <a:r>
              <a:rPr lang="en-US" altLang="ko-KR" sz="1400" b="1" dirty="0"/>
              <a:t>(DB </a:t>
            </a:r>
            <a:r>
              <a:rPr lang="ko-KR" altLang="en-US" sz="1400" b="1" dirty="0"/>
              <a:t>전환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Prod</a:t>
            </a:r>
            <a:r>
              <a:rPr lang="ko-KR" altLang="en-US" sz="1400" b="1" dirty="0"/>
              <a:t> 검증 완료 등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상황에서 서비스 교체</a:t>
            </a:r>
            <a:endParaRPr lang="en-US" altLang="ko-KR" sz="14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/>
              <a:t>높은 오버헤드와 서비스 장애 최소화 간 조율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89017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awesome-shopping</a:t>
            </a:r>
            <a:r>
              <a:rPr lang="ko-KR" altLang="en-US" dirty="0"/>
              <a:t>에 적용된 </a:t>
            </a:r>
            <a:r>
              <a:rPr lang="en-US" altLang="ko-KR" dirty="0"/>
              <a:t>Config Pattern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Boot Application</a:t>
            </a:r>
            <a:r>
              <a:rPr lang="ko-KR" altLang="en-US" dirty="0"/>
              <a:t>이 참조할 수 있는 </a:t>
            </a:r>
            <a:r>
              <a:rPr lang="en-US" altLang="ko-KR" dirty="0"/>
              <a:t>properties </a:t>
            </a:r>
            <a:r>
              <a:rPr lang="ko-KR" altLang="en-US" dirty="0"/>
              <a:t>파일을 </a:t>
            </a:r>
            <a:r>
              <a:rPr lang="en-US" altLang="ko-KR" dirty="0" err="1"/>
              <a:t>ConfigMap</a:t>
            </a:r>
            <a:r>
              <a:rPr lang="ko-KR" altLang="en-US" dirty="0"/>
              <a:t>을 통해 컨테이너에 주입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A3E74-1B07-7547-A2C9-F9DADEA51F8E}"/>
              </a:ext>
            </a:extLst>
          </p:cNvPr>
          <p:cNvSpPr/>
          <p:nvPr/>
        </p:nvSpPr>
        <p:spPr>
          <a:xfrm>
            <a:off x="605433" y="3760158"/>
            <a:ext cx="4455579" cy="2462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v1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application.yaml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|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awesome: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config: overlay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title: null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ConfigMap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labels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awesome-shopping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-app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bff-app-config-v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-dev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-4ghtkf7m7f</a:t>
            </a:r>
            <a:endParaRPr lang="en-US" sz="1100" dirty="0">
              <a:solidFill>
                <a:srgbClr val="00FA00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75BD4-0F43-FA40-9B34-608D7DA21CAE}"/>
              </a:ext>
            </a:extLst>
          </p:cNvPr>
          <p:cNvSpPr/>
          <p:nvPr/>
        </p:nvSpPr>
        <p:spPr>
          <a:xfrm>
            <a:off x="5385048" y="2607876"/>
            <a:ext cx="4068452" cy="3647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apps/v1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Deployment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labels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awesome-shopping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-app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bff-app-v0-dev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spec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spec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containers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volumeMounts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-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mountPath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/config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app-config-volume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readOnly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volumes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-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configMap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bff-app-config-v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-dev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-4ghtkf7m7f</a:t>
            </a:r>
            <a:endParaRPr lang="en-US" sz="1100" dirty="0">
              <a:solidFill>
                <a:srgbClr val="00FA0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app-config-volume</a:t>
            </a:r>
            <a:endParaRPr lang="en-US" sz="1100" dirty="0">
              <a:effectLst/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49D9E8-BC33-9B49-BCEF-911446B466D8}"/>
              </a:ext>
            </a:extLst>
          </p:cNvPr>
          <p:cNvSpPr/>
          <p:nvPr/>
        </p:nvSpPr>
        <p:spPr>
          <a:xfrm>
            <a:off x="605433" y="2183697"/>
            <a:ext cx="8272004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kustomize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 --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load_restrictor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none –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enable_kyaml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=false overlay/v1/dev/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4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 –f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8539F-B852-0E4F-AC87-553BB70A0ADA}"/>
              </a:ext>
            </a:extLst>
          </p:cNvPr>
          <p:cNvSpPr txBox="1"/>
          <p:nvPr/>
        </p:nvSpPr>
        <p:spPr>
          <a:xfrm>
            <a:off x="187695" y="3097842"/>
            <a:ext cx="427330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/overlay/v1/dev/</a:t>
            </a:r>
            <a:r>
              <a:rPr kumimoji="1" lang="en-US" altLang="ko-KR" dirty="0" err="1"/>
              <a:t>bff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application.yaml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29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awesome-shopping</a:t>
            </a:r>
            <a:r>
              <a:rPr lang="ko-KR" altLang="en-US" dirty="0"/>
              <a:t> </a:t>
            </a:r>
            <a:r>
              <a:rPr lang="ko-KR" altLang="en-US" dirty="0" err="1"/>
              <a:t>웹페이지에</a:t>
            </a:r>
            <a:r>
              <a:rPr lang="ko-KR" altLang="en-US" dirty="0"/>
              <a:t> 이름 넣기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Config Pattern(+Rolling-Update Deployment Pattern)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Boot Application</a:t>
            </a:r>
            <a:r>
              <a:rPr lang="ko-KR" altLang="en-US" dirty="0"/>
              <a:t>이 참조할 수 있는 </a:t>
            </a:r>
            <a:r>
              <a:rPr lang="en-US" altLang="ko-KR" dirty="0"/>
              <a:t>properties </a:t>
            </a:r>
            <a:r>
              <a:rPr lang="ko-KR" altLang="en-US" dirty="0"/>
              <a:t>파일을 </a:t>
            </a:r>
            <a:r>
              <a:rPr lang="en-US" altLang="ko-KR" dirty="0" err="1"/>
              <a:t>ConfigMap</a:t>
            </a:r>
            <a:r>
              <a:rPr lang="ko-KR" altLang="en-US" dirty="0"/>
              <a:t>을 통해 컨테이너에 주입</a:t>
            </a:r>
            <a:r>
              <a:rPr lang="en-US" altLang="ko-KR" dirty="0"/>
              <a:t>, </a:t>
            </a:r>
            <a:r>
              <a:rPr lang="ko-KR" altLang="en-US" dirty="0"/>
              <a:t>배포를 통해 </a:t>
            </a:r>
            <a:r>
              <a:rPr lang="en-US" altLang="ko-KR" dirty="0"/>
              <a:t>k8s </a:t>
            </a:r>
            <a:r>
              <a:rPr lang="ko-KR" altLang="en-US" dirty="0"/>
              <a:t>의 특성도 함께 보기</a:t>
            </a:r>
            <a:endParaRPr lang="en-US" altLang="ko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36DFE-9F91-A84F-8591-9D8FF92A30D8}"/>
              </a:ext>
            </a:extLst>
          </p:cNvPr>
          <p:cNvSpPr/>
          <p:nvPr/>
        </p:nvSpPr>
        <p:spPr>
          <a:xfrm>
            <a:off x="605433" y="3284984"/>
            <a:ext cx="4455579" cy="26314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v1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application.yaml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|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awesome: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config: overlay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title: 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MY SHOP</a:t>
            </a:r>
            <a:endParaRPr lang="en-US" sz="1100" dirty="0">
              <a:solidFill>
                <a:srgbClr val="00FA0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application.yaml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|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ConfigMap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labels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awesome-shopping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-app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bff-app-config-v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-dev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-d5dd28hdcg</a:t>
            </a:r>
            <a:endParaRPr lang="en-US" sz="1100" dirty="0">
              <a:solidFill>
                <a:srgbClr val="00FA00"/>
              </a:solidFill>
              <a:effectLst/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002FA-C19C-3D42-AF08-01EB273C6F5B}"/>
              </a:ext>
            </a:extLst>
          </p:cNvPr>
          <p:cNvSpPr/>
          <p:nvPr/>
        </p:nvSpPr>
        <p:spPr>
          <a:xfrm>
            <a:off x="5385048" y="4131370"/>
            <a:ext cx="4068452" cy="2123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apps/v1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Deployment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labels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awesome-shopping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-app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-dev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volumes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- 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configMap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endParaRPr lang="en-US" sz="11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bff-app-config-v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-dev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-d5dd28hdcg</a:t>
            </a:r>
            <a:endParaRPr lang="en-US" sz="1100" dirty="0">
              <a:solidFill>
                <a:srgbClr val="00FA0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app-config-volume</a:t>
            </a:r>
            <a:endParaRPr lang="en-US" sz="1100" dirty="0">
              <a:effectLst/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EAC10-05B5-7444-8E02-11BD8B14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26" y="2635096"/>
            <a:ext cx="2187882" cy="1412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F5FE3-20B9-2544-B5A8-4E6FB798B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413" y="2814318"/>
            <a:ext cx="1702739" cy="103361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3E27050-319A-2540-9C90-442527D8AB6D}"/>
              </a:ext>
            </a:extLst>
          </p:cNvPr>
          <p:cNvSpPr/>
          <p:nvPr/>
        </p:nvSpPr>
        <p:spPr>
          <a:xfrm>
            <a:off x="6958613" y="3295361"/>
            <a:ext cx="382109" cy="2761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AF910-D0B4-8644-89FB-8B85D4030EAF}"/>
              </a:ext>
            </a:extLst>
          </p:cNvPr>
          <p:cNvSpPr/>
          <p:nvPr/>
        </p:nvSpPr>
        <p:spPr>
          <a:xfrm>
            <a:off x="605433" y="2183697"/>
            <a:ext cx="8272004" cy="600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kustomize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 --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load_restrictor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none –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enable_kyaml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=false overlay/v1/dev/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kustomize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 --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load_restrictor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none –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enable_kyaml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=false overlay/v1/dev/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bff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 –f –</a:t>
            </a:r>
          </a:p>
          <a:p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watch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get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deployment,rs,po</a:t>
            </a:r>
            <a:endParaRPr lang="en-US" sz="11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6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수 많은 마이크로서비스가 서비스 제공 가능 상태인지</a:t>
            </a:r>
            <a:r>
              <a:rPr lang="en-US" altLang="ko-KR" dirty="0"/>
              <a:t>, </a:t>
            </a:r>
            <a:r>
              <a:rPr lang="ko-KR" altLang="en-US" dirty="0"/>
              <a:t>문제 없는지</a:t>
            </a:r>
            <a:r>
              <a:rPr lang="en-US" altLang="ko-KR" dirty="0"/>
              <a:t> </a:t>
            </a:r>
            <a:r>
              <a:rPr lang="ko-KR" altLang="en-US" dirty="0"/>
              <a:t>등을 확인하기 위한 방법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Health check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054015-1B5A-C94C-B905-0259FF335FB5}"/>
              </a:ext>
            </a:extLst>
          </p:cNvPr>
          <p:cNvGrpSpPr/>
          <p:nvPr/>
        </p:nvGrpSpPr>
        <p:grpSpPr>
          <a:xfrm>
            <a:off x="2324708" y="2312876"/>
            <a:ext cx="997077" cy="648072"/>
            <a:chOff x="2324708" y="2312876"/>
            <a:chExt cx="997077" cy="648072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A5629B5-B06D-D549-8346-C4E5296A54CC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30B64B-4C56-364C-97CB-FA19C49F17C7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BBAB9EB-7BF4-3C4A-84C0-66FBF269C3BF}"/>
              </a:ext>
            </a:extLst>
          </p:cNvPr>
          <p:cNvGrpSpPr/>
          <p:nvPr/>
        </p:nvGrpSpPr>
        <p:grpSpPr>
          <a:xfrm>
            <a:off x="2324708" y="3274239"/>
            <a:ext cx="997077" cy="648072"/>
            <a:chOff x="2324708" y="2312876"/>
            <a:chExt cx="997077" cy="648072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91804162-03E6-9549-B253-60B1AE802DE5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CC1BAF-5238-DF47-83D7-61E6CE1DD899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1DF26AD-C05D-E045-9F8F-C807AE54A1E0}"/>
              </a:ext>
            </a:extLst>
          </p:cNvPr>
          <p:cNvGrpSpPr/>
          <p:nvPr/>
        </p:nvGrpSpPr>
        <p:grpSpPr>
          <a:xfrm>
            <a:off x="2324706" y="4235602"/>
            <a:ext cx="997077" cy="648072"/>
            <a:chOff x="2324708" y="2312876"/>
            <a:chExt cx="997077" cy="648072"/>
          </a:xfrm>
        </p:grpSpPr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5FAE6861-2A2B-BF47-B327-768E78468433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A95E50-7F50-834A-A82C-EFC43B5DCB56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688D849-F356-7847-B8A0-BE7E15F2ED6F}"/>
              </a:ext>
            </a:extLst>
          </p:cNvPr>
          <p:cNvGrpSpPr/>
          <p:nvPr/>
        </p:nvGrpSpPr>
        <p:grpSpPr>
          <a:xfrm>
            <a:off x="2324704" y="5196965"/>
            <a:ext cx="997077" cy="648072"/>
            <a:chOff x="2324708" y="2312876"/>
            <a:chExt cx="997077" cy="648072"/>
          </a:xfrm>
        </p:grpSpPr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4EEAE140-CDAD-D546-9C8E-58F42830581A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3A72AA-A36A-4F43-8A74-3D0C83643231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sp>
        <p:nvSpPr>
          <p:cNvPr id="6" name="원통[C] 5">
            <a:extLst>
              <a:ext uri="{FF2B5EF4-FFF2-40B4-BE49-F238E27FC236}">
                <a16:creationId xmlns:a16="http://schemas.microsoft.com/office/drawing/2014/main" id="{8E2752D0-4CD1-ED48-883F-2C46BA11F2A7}"/>
              </a:ext>
            </a:extLst>
          </p:cNvPr>
          <p:cNvSpPr/>
          <p:nvPr/>
        </p:nvSpPr>
        <p:spPr>
          <a:xfrm>
            <a:off x="596516" y="2326946"/>
            <a:ext cx="756084" cy="702718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DB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4EB64CE-24C3-A341-BC33-4BF6D76DE9C6}"/>
              </a:ext>
            </a:extLst>
          </p:cNvPr>
          <p:cNvCxnSpPr>
            <a:cxnSpLocks/>
            <a:endCxn id="6" idx="4"/>
          </p:cNvCxnSpPr>
          <p:nvPr/>
        </p:nvCxnSpPr>
        <p:spPr>
          <a:xfrm flipH="1">
            <a:off x="1352600" y="2678305"/>
            <a:ext cx="972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D8048AB-94F6-FD49-B90A-EC41EC0E0590}"/>
              </a:ext>
            </a:extLst>
          </p:cNvPr>
          <p:cNvGrpSpPr/>
          <p:nvPr/>
        </p:nvGrpSpPr>
        <p:grpSpPr>
          <a:xfrm>
            <a:off x="539371" y="3289563"/>
            <a:ext cx="997077" cy="648072"/>
            <a:chOff x="2324708" y="2312876"/>
            <a:chExt cx="997077" cy="648072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2886EA0B-EACB-114D-8F8F-36E06B92FEEA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6EA529-714E-BB43-8EA7-40C445FBB8DE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7C58A0-1A85-9B46-AD7C-3D09055A7111}"/>
              </a:ext>
            </a:extLst>
          </p:cNvPr>
          <p:cNvSpPr txBox="1"/>
          <p:nvPr/>
        </p:nvSpPr>
        <p:spPr>
          <a:xfrm>
            <a:off x="1145104" y="3760083"/>
            <a:ext cx="66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Ready?</a:t>
            </a:r>
            <a:endParaRPr kumimoji="1" lang="ko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3B761F-2B9B-FE45-ADEE-856D5DE2515C}"/>
              </a:ext>
            </a:extLst>
          </p:cNvPr>
          <p:cNvSpPr txBox="1"/>
          <p:nvPr/>
        </p:nvSpPr>
        <p:spPr>
          <a:xfrm>
            <a:off x="2978368" y="3744655"/>
            <a:ext cx="604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Ready</a:t>
            </a:r>
            <a:endParaRPr kumimoji="1" lang="ko-KR" alt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D83EC0-774B-5D4B-B25E-478557BC88B9}"/>
              </a:ext>
            </a:extLst>
          </p:cNvPr>
          <p:cNvSpPr txBox="1"/>
          <p:nvPr/>
        </p:nvSpPr>
        <p:spPr>
          <a:xfrm>
            <a:off x="2978368" y="4698137"/>
            <a:ext cx="72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Starting</a:t>
            </a:r>
            <a:endParaRPr kumimoji="1" lang="ko-KR" alt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937BB0-DF31-1B46-AD4A-E6F425E2177C}"/>
              </a:ext>
            </a:extLst>
          </p:cNvPr>
          <p:cNvSpPr txBox="1"/>
          <p:nvPr/>
        </p:nvSpPr>
        <p:spPr>
          <a:xfrm>
            <a:off x="2948360" y="2793557"/>
            <a:ext cx="604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Ready</a:t>
            </a:r>
            <a:endParaRPr kumimoji="1" lang="ko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FF05C0-7949-9B4F-AF35-FC54BA66C545}"/>
              </a:ext>
            </a:extLst>
          </p:cNvPr>
          <p:cNvSpPr txBox="1"/>
          <p:nvPr/>
        </p:nvSpPr>
        <p:spPr>
          <a:xfrm>
            <a:off x="3019388" y="5660806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FF0000"/>
                </a:solidFill>
              </a:rPr>
              <a:t>Error..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EA0FF6F-E44F-E84A-A8E2-BE8A8C9E1B13}"/>
              </a:ext>
            </a:extLst>
          </p:cNvPr>
          <p:cNvCxnSpPr>
            <a:cxnSpLocks/>
            <a:stCxn id="49" idx="1"/>
            <a:endCxn id="66" idx="3"/>
          </p:cNvCxnSpPr>
          <p:nvPr/>
        </p:nvCxnSpPr>
        <p:spPr>
          <a:xfrm flipH="1">
            <a:off x="1536448" y="3598275"/>
            <a:ext cx="788260" cy="1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01AC1AE-A588-DC4A-8C11-AE29DE85071C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1381818" y="2869369"/>
            <a:ext cx="942888" cy="169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634B062-AA62-954F-AB76-21C5C6EF84E5}"/>
              </a:ext>
            </a:extLst>
          </p:cNvPr>
          <p:cNvSpPr txBox="1"/>
          <p:nvPr/>
        </p:nvSpPr>
        <p:spPr>
          <a:xfrm>
            <a:off x="488504" y="1376772"/>
            <a:ext cx="889298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마이크로서비스의 상태를 주기적으로 확인하여 서비스가 가능한 상태인지를 확인하고 복구하기 위한 메커니즘이 필요</a:t>
            </a:r>
          </a:p>
        </p:txBody>
      </p:sp>
      <p:sp>
        <p:nvSpPr>
          <p:cNvPr id="80" name="십자형[C] 79">
            <a:extLst>
              <a:ext uri="{FF2B5EF4-FFF2-40B4-BE49-F238E27FC236}">
                <a16:creationId xmlns:a16="http://schemas.microsoft.com/office/drawing/2014/main" id="{7EB42940-8A73-E94C-9288-C4C2247A6929}"/>
              </a:ext>
            </a:extLst>
          </p:cNvPr>
          <p:cNvSpPr/>
          <p:nvPr/>
        </p:nvSpPr>
        <p:spPr>
          <a:xfrm rot="18922943">
            <a:off x="2500373" y="5226787"/>
            <a:ext cx="592345" cy="588426"/>
          </a:xfrm>
          <a:prstGeom prst="plus">
            <a:avLst>
              <a:gd name="adj" fmla="val 4531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CC79394-3B6D-5347-A3A7-813D8769651E}"/>
              </a:ext>
            </a:extLst>
          </p:cNvPr>
          <p:cNvGrpSpPr/>
          <p:nvPr/>
        </p:nvGrpSpPr>
        <p:grpSpPr>
          <a:xfrm>
            <a:off x="1899042" y="5593821"/>
            <a:ext cx="997077" cy="648072"/>
            <a:chOff x="2324708" y="2312876"/>
            <a:chExt cx="997077" cy="648072"/>
          </a:xfrm>
        </p:grpSpPr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DFA3312C-E724-E24F-8BA7-294B89557051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1CEE4E6-75D9-B84E-8160-415296A72539}"/>
                </a:ext>
              </a:extLst>
            </p:cNvPr>
            <p:cNvSpPr txBox="1"/>
            <p:nvPr/>
          </p:nvSpPr>
          <p:spPr>
            <a:xfrm>
              <a:off x="2438236" y="2498412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1BEA044-462C-5E48-84A0-255755E2F018}"/>
              </a:ext>
            </a:extLst>
          </p:cNvPr>
          <p:cNvSpPr txBox="1"/>
          <p:nvPr/>
        </p:nvSpPr>
        <p:spPr>
          <a:xfrm>
            <a:off x="2687598" y="6004504"/>
            <a:ext cx="72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Starting</a:t>
            </a:r>
            <a:endParaRPr kumimoji="1" lang="ko-KR" altLang="en-US" sz="1200"/>
          </a:p>
        </p:txBody>
      </p:sp>
      <p:sp>
        <p:nvSpPr>
          <p:cNvPr id="85" name="위로 구부러진 화살표[C] 84">
            <a:extLst>
              <a:ext uri="{FF2B5EF4-FFF2-40B4-BE49-F238E27FC236}">
                <a16:creationId xmlns:a16="http://schemas.microsoft.com/office/drawing/2014/main" id="{34A51AD1-6583-1F48-985D-A66485A2A801}"/>
              </a:ext>
            </a:extLst>
          </p:cNvPr>
          <p:cNvSpPr/>
          <p:nvPr/>
        </p:nvSpPr>
        <p:spPr>
          <a:xfrm rot="18918341" flipH="1" flipV="1">
            <a:off x="1646073" y="5258658"/>
            <a:ext cx="569009" cy="273472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D89BBE9-FACC-2546-A88A-3A197B018139}"/>
              </a:ext>
            </a:extLst>
          </p:cNvPr>
          <p:cNvSpPr/>
          <p:nvPr/>
        </p:nvSpPr>
        <p:spPr>
          <a:xfrm>
            <a:off x="2221432" y="223682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D85869A-7AF8-B04C-9C9B-6061618019DD}"/>
              </a:ext>
            </a:extLst>
          </p:cNvPr>
          <p:cNvSpPr/>
          <p:nvPr/>
        </p:nvSpPr>
        <p:spPr>
          <a:xfrm>
            <a:off x="2216304" y="3215845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CE09DEC8-79AB-6841-B682-E94D8B4137B2}"/>
              </a:ext>
            </a:extLst>
          </p:cNvPr>
          <p:cNvSpPr/>
          <p:nvPr/>
        </p:nvSpPr>
        <p:spPr>
          <a:xfrm>
            <a:off x="2228993" y="4158919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3</a:t>
            </a:r>
            <a:endParaRPr kumimoji="1" lang="ko-KR" altLang="en-US" sz="1200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A54385B-73DD-B344-A237-F74196B50431}"/>
              </a:ext>
            </a:extLst>
          </p:cNvPr>
          <p:cNvSpPr/>
          <p:nvPr/>
        </p:nvSpPr>
        <p:spPr>
          <a:xfrm>
            <a:off x="2254694" y="5125024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4</a:t>
            </a:r>
            <a:endParaRPr kumimoji="1" lang="ko-KR" altLang="en-US" sz="12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9147ED3-B400-8C41-9010-3EFF25A98570}"/>
              </a:ext>
            </a:extLst>
          </p:cNvPr>
          <p:cNvSpPr txBox="1"/>
          <p:nvPr/>
        </p:nvSpPr>
        <p:spPr>
          <a:xfrm>
            <a:off x="4544136" y="2278467"/>
            <a:ext cx="4684230" cy="10261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200" b="1" dirty="0" err="1"/>
              <a:t>4</a:t>
            </a:r>
            <a:r>
              <a:rPr kumimoji="1" lang="ko-KR" altLang="en-US" sz="1200" b="1" dirty="0" err="1"/>
              <a:t>가지 경우에서 서비스가 가능한 상태는</a:t>
            </a:r>
            <a:r>
              <a:rPr kumimoji="1" lang="en-US" altLang="ko-KR" sz="1200" b="1" dirty="0" err="1"/>
              <a:t>??</a:t>
            </a:r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ü"/>
            </a:pPr>
            <a:r>
              <a:rPr kumimoji="1" lang="ko-KR" altLang="en-US" sz="1200" dirty="0" err="1"/>
              <a:t>마이크로 서비스와 연결된 </a:t>
            </a:r>
            <a:r>
              <a:rPr kumimoji="1" lang="en-US" altLang="ko-KR" sz="1200" dirty="0" err="1"/>
              <a:t>Backing Service</a:t>
            </a:r>
            <a:r>
              <a:rPr kumimoji="1" lang="ko-KR" altLang="en-US" sz="1200" dirty="0" err="1"/>
              <a:t>의 상태의 정상 여부</a:t>
            </a:r>
            <a:r>
              <a:rPr kumimoji="1" lang="en-US" altLang="ko-KR" sz="1200" dirty="0" err="1"/>
              <a:t>?</a:t>
            </a:r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ü"/>
            </a:pPr>
            <a:r>
              <a:rPr kumimoji="1" lang="ko-KR" altLang="en-US" sz="1200" dirty="0" err="1"/>
              <a:t>마이크로 서비스는 정상적으로 기동된 상태인지</a:t>
            </a:r>
            <a:r>
              <a:rPr kumimoji="1" lang="en-US" altLang="ko-KR" sz="1200" dirty="0" err="1"/>
              <a:t>?</a:t>
            </a:r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ü"/>
            </a:pPr>
            <a:r>
              <a:rPr kumimoji="1" lang="ko-KR" altLang="en-US" sz="1200" dirty="0" err="1"/>
              <a:t>문제가 발생되서 사용할 수 없는 상태인지</a:t>
            </a:r>
            <a:r>
              <a:rPr kumimoji="1" lang="en-US" altLang="ko-KR" sz="1200" dirty="0" err="1"/>
              <a:t>?</a:t>
            </a:r>
          </a:p>
        </p:txBody>
      </p:sp>
      <p:sp>
        <p:nvSpPr>
          <p:cNvPr id="19" name="원통[C] 18">
            <a:extLst>
              <a:ext uri="{FF2B5EF4-FFF2-40B4-BE49-F238E27FC236}">
                <a16:creationId xmlns:a16="http://schemas.microsoft.com/office/drawing/2014/main" id="{14F93A29-9D91-864D-8ECA-25706413B824}"/>
              </a:ext>
            </a:extLst>
          </p:cNvPr>
          <p:cNvSpPr/>
          <p:nvPr/>
        </p:nvSpPr>
        <p:spPr>
          <a:xfrm>
            <a:off x="4929893" y="3422921"/>
            <a:ext cx="1116124" cy="842364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tx1"/>
                </a:solidFill>
              </a:rPr>
              <a:t>Health check service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C129A96-49B4-0449-9FA6-EBAB86522278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3525953" y="2863393"/>
            <a:ext cx="1403940" cy="98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64F2CE15-53F0-2342-844D-E8CA56D7545E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3504987" y="3713267"/>
            <a:ext cx="1424906" cy="130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4AE50FC-EEC8-5342-90BC-5E30B9578A1E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504987" y="3844103"/>
            <a:ext cx="1424906" cy="7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BB68BDA-2309-7A44-914E-05A10A5C3B8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504985" y="3844103"/>
            <a:ext cx="1424908" cy="165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74AED6C-E7F1-DD4D-A445-2E4CCCE653D5}"/>
              </a:ext>
            </a:extLst>
          </p:cNvPr>
          <p:cNvSpPr txBox="1"/>
          <p:nvPr/>
        </p:nvSpPr>
        <p:spPr>
          <a:xfrm>
            <a:off x="4544136" y="4702023"/>
            <a:ext cx="4684230" cy="7860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1200" b="1" dirty="0" err="1"/>
              <a:t>Heath check</a:t>
            </a:r>
            <a:r>
              <a:rPr kumimoji="1" lang="ko-KR" altLang="en-US" sz="1200" b="1" dirty="0" err="1"/>
              <a:t> </a:t>
            </a:r>
            <a:r>
              <a:rPr kumimoji="1" lang="en-US" altLang="ko-KR" sz="1200" b="1" dirty="0" err="1"/>
              <a:t>Service</a:t>
            </a:r>
            <a:r>
              <a:rPr kumimoji="1" lang="ko-KR" altLang="en-US" sz="1200" b="1" dirty="0" err="1"/>
              <a:t>에서는 주기적으로 마이크로 서비스의 상태를 확인하여 연관된 서비스가 정상적으로 서비스가 제공되도록 해야 하며</a:t>
            </a:r>
            <a:r>
              <a:rPr kumimoji="1" lang="en-US" altLang="ko-KR" sz="1200" b="1" dirty="0" err="1"/>
              <a:t>, </a:t>
            </a:r>
            <a:r>
              <a:rPr kumimoji="1" lang="ko-KR" altLang="en-US" sz="1200" b="1" dirty="0" err="1"/>
              <a:t>문제시 재기동 및 폐기할 수 있도록 정보 제공을 해야 함</a:t>
            </a:r>
            <a:endParaRPr kumimoji="1" lang="en-US" altLang="ko-KR" sz="1200" b="1" dirty="0" err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142BE3-0857-BF4C-8826-CF292F9182A8}"/>
              </a:ext>
            </a:extLst>
          </p:cNvPr>
          <p:cNvSpPr txBox="1"/>
          <p:nvPr/>
        </p:nvSpPr>
        <p:spPr>
          <a:xfrm>
            <a:off x="3823556" y="3814494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Checking..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99748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Health check Pattern </a:t>
            </a:r>
            <a:r>
              <a:rPr lang="ko-KR" altLang="en-US" dirty="0"/>
              <a:t>기본 구성과 동작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Health check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8272C-C78A-4447-8B13-F7014086A653}"/>
              </a:ext>
            </a:extLst>
          </p:cNvPr>
          <p:cNvSpPr txBox="1"/>
          <p:nvPr/>
        </p:nvSpPr>
        <p:spPr>
          <a:xfrm>
            <a:off x="510588" y="1484784"/>
            <a:ext cx="889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Health check Pattern</a:t>
            </a:r>
            <a:r>
              <a:rPr kumimoji="1" lang="ko-KR" altLang="en-US" dirty="0"/>
              <a:t>은 주기적으로 </a:t>
            </a:r>
            <a:r>
              <a:rPr kumimoji="1" lang="en-US" altLang="ko-KR" dirty="0"/>
              <a:t>Microservice</a:t>
            </a:r>
            <a:r>
              <a:rPr kumimoji="1" lang="ko-KR" altLang="en-US" dirty="0"/>
              <a:t>상태를 확인하여 준비된 상태인지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정상적인 상태인지를 확인하여 서비스를 견고하게 만들어 주는 메커니즘</a:t>
            </a:r>
            <a:endParaRPr kumimoji="1" lang="en-US" altLang="ko-KR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81C8EE4-BD48-8145-B1F3-E7EF2941465B}"/>
              </a:ext>
            </a:extLst>
          </p:cNvPr>
          <p:cNvSpPr/>
          <p:nvPr/>
        </p:nvSpPr>
        <p:spPr>
          <a:xfrm>
            <a:off x="3800872" y="2751311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원통[C] 21">
            <a:extLst>
              <a:ext uri="{FF2B5EF4-FFF2-40B4-BE49-F238E27FC236}">
                <a16:creationId xmlns:a16="http://schemas.microsoft.com/office/drawing/2014/main" id="{5B4060B7-B4D5-8847-A817-19F90F751527}"/>
              </a:ext>
            </a:extLst>
          </p:cNvPr>
          <p:cNvSpPr/>
          <p:nvPr/>
        </p:nvSpPr>
        <p:spPr>
          <a:xfrm>
            <a:off x="7329264" y="2967335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3823BA4-8E89-DA48-9D9D-D888A9AFC205}"/>
              </a:ext>
            </a:extLst>
          </p:cNvPr>
          <p:cNvSpPr/>
          <p:nvPr/>
        </p:nvSpPr>
        <p:spPr>
          <a:xfrm>
            <a:off x="4525321" y="3103220"/>
            <a:ext cx="1102034" cy="4320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/liveness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681CF7-8305-584C-97CE-3826D6EA3CD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627355" y="3319244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DBF6C1-8B40-D748-A619-04A8A9ACBEF8}"/>
              </a:ext>
            </a:extLst>
          </p:cNvPr>
          <p:cNvSpPr txBox="1"/>
          <p:nvPr/>
        </p:nvSpPr>
        <p:spPr>
          <a:xfrm>
            <a:off x="3872880" y="239127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Application</a:t>
            </a:r>
            <a:endParaRPr kumimoji="1"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17F00-5F4A-9D48-88AC-1AD2151C6D54}"/>
              </a:ext>
            </a:extLst>
          </p:cNvPr>
          <p:cNvSpPr txBox="1"/>
          <p:nvPr/>
        </p:nvSpPr>
        <p:spPr>
          <a:xfrm>
            <a:off x="7185224" y="2417693"/>
            <a:ext cx="1150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Kubernetes</a:t>
            </a:r>
          </a:p>
        </p:txBody>
      </p:sp>
      <p:sp>
        <p:nvSpPr>
          <p:cNvPr id="34" name="원통[C] 33">
            <a:extLst>
              <a:ext uri="{FF2B5EF4-FFF2-40B4-BE49-F238E27FC236}">
                <a16:creationId xmlns:a16="http://schemas.microsoft.com/office/drawing/2014/main" id="{B19F42DA-36E9-F841-996F-3A3437DEC232}"/>
              </a:ext>
            </a:extLst>
          </p:cNvPr>
          <p:cNvSpPr/>
          <p:nvPr/>
        </p:nvSpPr>
        <p:spPr>
          <a:xfrm>
            <a:off x="1249554" y="2838426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579D34-C071-7F43-A98B-29BC9DFB72D7}"/>
              </a:ext>
            </a:extLst>
          </p:cNvPr>
          <p:cNvSpPr txBox="1"/>
          <p:nvPr/>
        </p:nvSpPr>
        <p:spPr>
          <a:xfrm>
            <a:off x="988978" y="2398245"/>
            <a:ext cx="152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Backing Service</a:t>
            </a:r>
            <a:endParaRPr kumimoji="1" lang="ko-KR" altLang="en-US" sz="1400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138698F-9F43-4E49-B4F3-DF02CBE8F03A}"/>
              </a:ext>
            </a:extLst>
          </p:cNvPr>
          <p:cNvCxnSpPr>
            <a:cxnSpLocks/>
          </p:cNvCxnSpPr>
          <p:nvPr/>
        </p:nvCxnSpPr>
        <p:spPr>
          <a:xfrm flipH="1">
            <a:off x="2257666" y="3372135"/>
            <a:ext cx="1525101" cy="2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1E064E5B-FF72-D048-87F7-ABA40D09C50D}"/>
              </a:ext>
            </a:extLst>
          </p:cNvPr>
          <p:cNvSpPr/>
          <p:nvPr/>
        </p:nvSpPr>
        <p:spPr>
          <a:xfrm>
            <a:off x="6214521" y="310322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14F6929-CD27-5C47-B643-BF28DCE842F7}"/>
              </a:ext>
            </a:extLst>
          </p:cNvPr>
          <p:cNvSpPr/>
          <p:nvPr/>
        </p:nvSpPr>
        <p:spPr>
          <a:xfrm>
            <a:off x="4525320" y="3698636"/>
            <a:ext cx="1130447" cy="4320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/readiness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2CD7F70-3C12-F34E-B52D-050E65B347BB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655767" y="3914660"/>
            <a:ext cx="1656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E329F88-7E74-194C-B6B6-F00811BC5897}"/>
              </a:ext>
            </a:extLst>
          </p:cNvPr>
          <p:cNvSpPr/>
          <p:nvPr/>
        </p:nvSpPr>
        <p:spPr>
          <a:xfrm>
            <a:off x="6238647" y="3696994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F3B857E-5878-1C40-B76E-AB1039F8B013}"/>
              </a:ext>
            </a:extLst>
          </p:cNvPr>
          <p:cNvSpPr/>
          <p:nvPr/>
        </p:nvSpPr>
        <p:spPr>
          <a:xfrm>
            <a:off x="2841518" y="315690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613C8-3F0B-3148-943B-0F722140B321}"/>
              </a:ext>
            </a:extLst>
          </p:cNvPr>
          <p:cNvSpPr txBox="1"/>
          <p:nvPr/>
        </p:nvSpPr>
        <p:spPr>
          <a:xfrm>
            <a:off x="344488" y="4482668"/>
            <a:ext cx="9225189" cy="14416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/>
              <a:t>Kubernetes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Probe</a:t>
            </a:r>
            <a:r>
              <a:rPr kumimoji="1" lang="ko-KR" altLang="en-US" sz="1200" dirty="0"/>
              <a:t> 메커니즘을 활용한 </a:t>
            </a:r>
            <a:r>
              <a:rPr kumimoji="1" lang="en-US" altLang="ko-KR" sz="1200" dirty="0"/>
              <a:t>Health check </a:t>
            </a:r>
            <a:r>
              <a:rPr kumimoji="1" lang="ko-KR" altLang="en-US" sz="1200" dirty="0"/>
              <a:t>수행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1)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Pod</a:t>
            </a:r>
            <a:r>
              <a:rPr kumimoji="1" lang="ko-KR" altLang="en-US" sz="1200" dirty="0"/>
              <a:t>가 살아 있는지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kubernetes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livenessProbe</a:t>
            </a:r>
            <a:r>
              <a:rPr kumimoji="1" lang="ko-KR" altLang="en-US" sz="1200" dirty="0"/>
              <a:t>에 의해 주기적으로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상태 확인이 가능하도록 제공해야 함</a:t>
            </a:r>
            <a:endParaRPr kumimoji="1" lang="en-US" altLang="ko-KR" sz="1200" dirty="0"/>
          </a:p>
          <a:p>
            <a:pPr marL="685800" lvl="1" indent="-2286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200" dirty="0"/>
              <a:t>Pod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Down</a:t>
            </a:r>
            <a:r>
              <a:rPr kumimoji="1" lang="ko-KR" altLang="en-US" sz="1200" dirty="0"/>
              <a:t>된 상태라면 자동 재시작하도록 자동복구 기능 제공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2,3)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Pod</a:t>
            </a:r>
            <a:r>
              <a:rPr kumimoji="1" lang="ko-KR" altLang="en-US" sz="1200" dirty="0"/>
              <a:t>가 준비된 상태인지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Pod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Container</a:t>
            </a:r>
            <a:r>
              <a:rPr kumimoji="1" lang="ko-KR" altLang="en-US" sz="1200" dirty="0"/>
              <a:t>가 모두 준비된 상태인지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연관된 서비스가 모두 사용 가능한 상태인지를 제공해야 함</a:t>
            </a:r>
            <a:endParaRPr kumimoji="1" lang="en-US" altLang="ko-KR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AFF6B6-9F4D-6441-A740-AB38667B479D}"/>
              </a:ext>
            </a:extLst>
          </p:cNvPr>
          <p:cNvSpPr txBox="1"/>
          <p:nvPr/>
        </p:nvSpPr>
        <p:spPr>
          <a:xfrm>
            <a:off x="5765914" y="3340980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FF0000"/>
                </a:solidFill>
              </a:rPr>
              <a:t>UP or DOWN</a:t>
            </a:r>
            <a:endParaRPr kumimoji="1"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61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Health check Pattern</a:t>
            </a:r>
            <a:r>
              <a:rPr lang="ko-KR" altLang="en-US" dirty="0"/>
              <a:t>의 모니터링 시스템과 연동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Health check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8272C-C78A-4447-8B13-F7014086A653}"/>
              </a:ext>
            </a:extLst>
          </p:cNvPr>
          <p:cNvSpPr txBox="1"/>
          <p:nvPr/>
        </p:nvSpPr>
        <p:spPr>
          <a:xfrm>
            <a:off x="510588" y="1484784"/>
            <a:ext cx="889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Health check Pattern</a:t>
            </a:r>
            <a:r>
              <a:rPr kumimoji="1" lang="ko-KR" altLang="en-US" dirty="0"/>
              <a:t>의 상태를 </a:t>
            </a:r>
            <a:r>
              <a:rPr kumimoji="1" lang="en-US" altLang="ko-KR" dirty="0"/>
              <a:t>Kubernetes</a:t>
            </a:r>
            <a:r>
              <a:rPr kumimoji="1" lang="ko-KR" altLang="en-US" dirty="0"/>
              <a:t>외에 모니터링 시스템에서 주기적인 상태 확인을 위한 </a:t>
            </a:r>
            <a:r>
              <a:rPr kumimoji="1" lang="en-US" altLang="ko-KR" dirty="0"/>
              <a:t>Metric Pattern </a:t>
            </a:r>
            <a:r>
              <a:rPr kumimoji="1" lang="ko-KR" altLang="en-US" dirty="0"/>
              <a:t>기반으로 상태 정보를 확인 가능</a:t>
            </a:r>
            <a:endParaRPr kumimoji="1"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613C8-3F0B-3148-943B-0F722140B321}"/>
              </a:ext>
            </a:extLst>
          </p:cNvPr>
          <p:cNvSpPr txBox="1"/>
          <p:nvPr/>
        </p:nvSpPr>
        <p:spPr>
          <a:xfrm>
            <a:off x="435192" y="4435517"/>
            <a:ext cx="9043779" cy="14416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/>
              <a:t>Metric Pattern</a:t>
            </a:r>
            <a:r>
              <a:rPr kumimoji="1" lang="ko-KR" altLang="en-US" sz="1200" dirty="0"/>
              <a:t>에서 구성된 정보를 확장하여 </a:t>
            </a:r>
            <a:r>
              <a:rPr kumimoji="1" lang="en-US" altLang="ko-KR" sz="1200" dirty="0"/>
              <a:t>𝜇Service</a:t>
            </a:r>
            <a:r>
              <a:rPr kumimoji="1" lang="ko-KR" altLang="en-US" sz="1200" dirty="0"/>
              <a:t>상태를 </a:t>
            </a:r>
            <a:r>
              <a:rPr kumimoji="1" lang="en-US" altLang="ko-KR" sz="1200" dirty="0"/>
              <a:t>Metric</a:t>
            </a:r>
            <a:r>
              <a:rPr kumimoji="1" lang="ko-KR" altLang="en-US" sz="1200" dirty="0"/>
              <a:t>에 추가 주입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1)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Metric Pattern</a:t>
            </a:r>
            <a:r>
              <a:rPr kumimoji="1" lang="ko-KR" altLang="en-US" sz="1200" dirty="0"/>
              <a:t>을 사용 중이라면 </a:t>
            </a:r>
            <a:r>
              <a:rPr kumimoji="1" lang="en-US" altLang="ko-KR" sz="1200" dirty="0"/>
              <a:t>Actuator</a:t>
            </a:r>
            <a:r>
              <a:rPr kumimoji="1" lang="ko-KR" altLang="en-US" sz="1200" dirty="0"/>
              <a:t>기반의 </a:t>
            </a:r>
            <a:r>
              <a:rPr kumimoji="1" lang="en-US" altLang="ko-KR" sz="1200" dirty="0"/>
              <a:t>Health </a:t>
            </a:r>
            <a:r>
              <a:rPr kumimoji="1" lang="ko-KR" altLang="en-US" sz="1200" dirty="0"/>
              <a:t>정보를 </a:t>
            </a:r>
            <a:r>
              <a:rPr kumimoji="1" lang="en-US" altLang="ko-KR" sz="1200" dirty="0"/>
              <a:t>Metric</a:t>
            </a:r>
            <a:r>
              <a:rPr kumimoji="1" lang="ko-KR" altLang="en-US" sz="1200" dirty="0"/>
              <a:t>에 상태 정보를 추가하도록 설정 구성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2)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Prometheus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𝜇Service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정보 수집에 있어 추가로 </a:t>
            </a:r>
            <a:r>
              <a:rPr kumimoji="1" lang="en-US" altLang="ko-KR" sz="1200" dirty="0"/>
              <a:t>heath</a:t>
            </a:r>
            <a:r>
              <a:rPr kumimoji="1" lang="ko-KR" altLang="en-US" sz="1200" dirty="0"/>
              <a:t> 정보 수집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/>
              <a:t>3)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Grafana</a:t>
            </a:r>
            <a:r>
              <a:rPr kumimoji="1" lang="ko-KR" altLang="en-US" sz="1200" dirty="0"/>
              <a:t>를 통해 확장된</a:t>
            </a:r>
            <a:r>
              <a:rPr kumimoji="1" lang="en-US" altLang="ko-KR" sz="1200" dirty="0"/>
              <a:t> Metric </a:t>
            </a:r>
            <a:r>
              <a:rPr kumimoji="1" lang="ko-KR" altLang="en-US" sz="1200" dirty="0"/>
              <a:t>정보 기반으로 상태 모니터링 가능</a:t>
            </a:r>
            <a:endParaRPr kumimoji="1" lang="en-US" altLang="ko-KR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17F263-77DB-4045-9CF8-6A0D851713C9}"/>
              </a:ext>
            </a:extLst>
          </p:cNvPr>
          <p:cNvSpPr/>
          <p:nvPr/>
        </p:nvSpPr>
        <p:spPr>
          <a:xfrm>
            <a:off x="632520" y="2822531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원통[C] 27">
            <a:extLst>
              <a:ext uri="{FF2B5EF4-FFF2-40B4-BE49-F238E27FC236}">
                <a16:creationId xmlns:a16="http://schemas.microsoft.com/office/drawing/2014/main" id="{412D00F4-E16B-3F45-AB5E-87A88A2ECAB5}"/>
              </a:ext>
            </a:extLst>
          </p:cNvPr>
          <p:cNvSpPr/>
          <p:nvPr/>
        </p:nvSpPr>
        <p:spPr>
          <a:xfrm>
            <a:off x="4160912" y="3038555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4E2A930-125B-134A-9727-228497C08143}"/>
              </a:ext>
            </a:extLst>
          </p:cNvPr>
          <p:cNvSpPr/>
          <p:nvPr/>
        </p:nvSpPr>
        <p:spPr>
          <a:xfrm>
            <a:off x="6825208" y="2822531"/>
            <a:ext cx="1728192" cy="1296144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42487AAA-1E2D-9D46-8D17-D73799027604}"/>
              </a:ext>
            </a:extLst>
          </p:cNvPr>
          <p:cNvSpPr/>
          <p:nvPr/>
        </p:nvSpPr>
        <p:spPr>
          <a:xfrm>
            <a:off x="1496616" y="3470603"/>
            <a:ext cx="2088232" cy="4320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/actuator/prometheus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CAB756-9095-DC46-B5FF-381D3734F2B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584848" y="3686627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43F5901-EED9-6844-8806-79EF358B2E20}"/>
              </a:ext>
            </a:extLst>
          </p:cNvPr>
          <p:cNvCxnSpPr>
            <a:cxnSpLocks/>
          </p:cNvCxnSpPr>
          <p:nvPr/>
        </p:nvCxnSpPr>
        <p:spPr>
          <a:xfrm>
            <a:off x="5169024" y="3614619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4E0954-923B-D346-9D61-AED4AB507EE2}"/>
              </a:ext>
            </a:extLst>
          </p:cNvPr>
          <p:cNvSpPr txBox="1"/>
          <p:nvPr/>
        </p:nvSpPr>
        <p:spPr>
          <a:xfrm>
            <a:off x="704528" y="246249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Application</a:t>
            </a:r>
            <a:endParaRPr kumimoji="1"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54F3C3-6CE0-F144-871D-313F7C4848F5}"/>
              </a:ext>
            </a:extLst>
          </p:cNvPr>
          <p:cNvSpPr txBox="1"/>
          <p:nvPr/>
        </p:nvSpPr>
        <p:spPr>
          <a:xfrm>
            <a:off x="4016872" y="2488913"/>
            <a:ext cx="1209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Prometheus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CCC2A4-7F22-454B-8C0C-332FA34DE07C}"/>
              </a:ext>
            </a:extLst>
          </p:cNvPr>
          <p:cNvSpPr txBox="1"/>
          <p:nvPr/>
        </p:nvSpPr>
        <p:spPr>
          <a:xfrm>
            <a:off x="6897216" y="239048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Grafana</a:t>
            </a:r>
            <a:endParaRPr kumimoji="1" lang="ko-KR" altLang="en-US" sz="14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7634598-2F37-5F47-954A-485B52EA2710}"/>
              </a:ext>
            </a:extLst>
          </p:cNvPr>
          <p:cNvSpPr/>
          <p:nvPr/>
        </p:nvSpPr>
        <p:spPr>
          <a:xfrm>
            <a:off x="1379800" y="337456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10B81C8-05FD-A34E-A6C2-C1442438510F}"/>
              </a:ext>
            </a:extLst>
          </p:cNvPr>
          <p:cNvSpPr/>
          <p:nvPr/>
        </p:nvSpPr>
        <p:spPr>
          <a:xfrm>
            <a:off x="4006735" y="3032744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B450E1F-FC92-914C-AE5C-AA91E116F741}"/>
              </a:ext>
            </a:extLst>
          </p:cNvPr>
          <p:cNvSpPr/>
          <p:nvPr/>
        </p:nvSpPr>
        <p:spPr>
          <a:xfrm>
            <a:off x="6625876" y="2791488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236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MSA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패턴을 위한 플랫폼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49" name="TextBox 61">
            <a:extLst>
              <a:ext uri="{FF2B5EF4-FFF2-40B4-BE49-F238E27FC236}">
                <a16:creationId xmlns:a16="http://schemas.microsoft.com/office/drawing/2014/main" id="{9135E207-8ECD-7F45-BBA2-2173A1081A21}"/>
              </a:ext>
            </a:extLst>
          </p:cNvPr>
          <p:cNvSpPr txBox="1"/>
          <p:nvPr/>
        </p:nvSpPr>
        <p:spPr>
          <a:xfrm>
            <a:off x="267581" y="1164382"/>
            <a:ext cx="936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µService</a:t>
            </a:r>
            <a:r>
              <a:rPr lang="ko-KR" altLang="en-US" b="1" dirty="0"/>
              <a:t> 개발을 위한 </a:t>
            </a:r>
            <a:r>
              <a:rPr lang="en-US" altLang="ko-KR" b="1" dirty="0"/>
              <a:t>k8s </a:t>
            </a:r>
            <a:r>
              <a:rPr lang="ko-KR" altLang="en-US" b="1" dirty="0"/>
              <a:t>기반 </a:t>
            </a:r>
            <a:r>
              <a:rPr lang="en-US" altLang="ko-KR" b="1" dirty="0"/>
              <a:t>ZCP</a:t>
            </a:r>
            <a:r>
              <a:rPr lang="ko-KR" altLang="en-US" b="1" dirty="0"/>
              <a:t> </a:t>
            </a:r>
            <a:r>
              <a:rPr lang="en-US" altLang="ko-KR" b="1" dirty="0"/>
              <a:t>Container</a:t>
            </a:r>
            <a:r>
              <a:rPr lang="ko-KR" altLang="en-US" b="1" dirty="0"/>
              <a:t> </a:t>
            </a:r>
            <a:r>
              <a:rPr lang="en-US" altLang="ko-KR" b="1" dirty="0"/>
              <a:t>Platform,</a:t>
            </a:r>
            <a:r>
              <a:rPr lang="ko-KR" altLang="en-US" b="1" dirty="0"/>
              <a:t> 다양한 </a:t>
            </a:r>
            <a:r>
              <a:rPr lang="en-US" altLang="ko-KR" b="1" dirty="0"/>
              <a:t>Backing Service</a:t>
            </a:r>
            <a:r>
              <a:rPr lang="ko-KR" altLang="en-US" b="1" dirty="0"/>
              <a:t>를 기반으로 </a:t>
            </a:r>
            <a:r>
              <a:rPr lang="en-US" altLang="ko-KR" b="1" dirty="0"/>
              <a:t>MSA </a:t>
            </a:r>
            <a:r>
              <a:rPr lang="ko-KR" altLang="en-US" b="1" dirty="0"/>
              <a:t>패턴 기반 업무를 쉽고 빠르게 개발 할 수 있도록 지원</a:t>
            </a:r>
            <a:endParaRPr lang="ko-KR" altLang="en-US" sz="1200" b="1" i="1" dirty="0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B201834E-3ED0-8542-B96F-DC646293AE04}"/>
              </a:ext>
            </a:extLst>
          </p:cNvPr>
          <p:cNvSpPr/>
          <p:nvPr/>
        </p:nvSpPr>
        <p:spPr>
          <a:xfrm>
            <a:off x="3037458" y="2103120"/>
            <a:ext cx="775589" cy="64008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7587C8-60EB-8F4B-92D3-0C2F9F2D88EE}"/>
              </a:ext>
            </a:extLst>
          </p:cNvPr>
          <p:cNvGrpSpPr/>
          <p:nvPr/>
        </p:nvGrpSpPr>
        <p:grpSpPr>
          <a:xfrm>
            <a:off x="2084832" y="3855148"/>
            <a:ext cx="6958584" cy="475488"/>
            <a:chOff x="2095433" y="3772852"/>
            <a:chExt cx="6028223" cy="475488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8D404BA-DC92-764F-A523-0BC423077811}"/>
                </a:ext>
              </a:extLst>
            </p:cNvPr>
            <p:cNvSpPr/>
            <p:nvPr/>
          </p:nvSpPr>
          <p:spPr>
            <a:xfrm>
              <a:off x="3172968" y="3772852"/>
              <a:ext cx="905256" cy="47548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MariaDB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1C357E56-6A23-7742-B014-261837E2B82C}"/>
                </a:ext>
              </a:extLst>
            </p:cNvPr>
            <p:cNvSpPr/>
            <p:nvPr/>
          </p:nvSpPr>
          <p:spPr>
            <a:xfrm>
              <a:off x="4197096" y="3776440"/>
              <a:ext cx="905256" cy="46831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solidFill>
                    <a:schemeClr val="tx1"/>
                  </a:solidFill>
                </a:rPr>
                <a:t>Redis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3071F412-8483-6F4A-9F96-9671996FB5C1}"/>
                </a:ext>
              </a:extLst>
            </p:cNvPr>
            <p:cNvSpPr/>
            <p:nvPr/>
          </p:nvSpPr>
          <p:spPr>
            <a:xfrm>
              <a:off x="5222748" y="3776440"/>
              <a:ext cx="905256" cy="46831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Rabbit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MQ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1181CA2A-7C1C-C54E-B86F-EA2004F1DC18}"/>
                </a:ext>
              </a:extLst>
            </p:cNvPr>
            <p:cNvSpPr/>
            <p:nvPr/>
          </p:nvSpPr>
          <p:spPr>
            <a:xfrm>
              <a:off x="6220576" y="3776440"/>
              <a:ext cx="905256" cy="4683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Kafka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5773650A-867E-0743-8504-1C1D9EF6F768}"/>
                </a:ext>
              </a:extLst>
            </p:cNvPr>
            <p:cNvSpPr/>
            <p:nvPr/>
          </p:nvSpPr>
          <p:spPr>
            <a:xfrm>
              <a:off x="7218400" y="3776440"/>
              <a:ext cx="905256" cy="4683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Mongo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DB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422D4161-F42F-5440-8753-660B2F7EE16E}"/>
                </a:ext>
              </a:extLst>
            </p:cNvPr>
            <p:cNvSpPr/>
            <p:nvPr/>
          </p:nvSpPr>
          <p:spPr>
            <a:xfrm>
              <a:off x="2095433" y="3775360"/>
              <a:ext cx="973943" cy="4704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APIM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95D5121-70F2-5047-89AE-0AB989BC7DCB}"/>
              </a:ext>
            </a:extLst>
          </p:cNvPr>
          <p:cNvSpPr/>
          <p:nvPr/>
        </p:nvSpPr>
        <p:spPr>
          <a:xfrm>
            <a:off x="2075688" y="5577840"/>
            <a:ext cx="3429000" cy="3017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ZCP Public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FC33C5-44EE-384E-9A4C-78021397DEBF}"/>
              </a:ext>
            </a:extLst>
          </p:cNvPr>
          <p:cNvSpPr/>
          <p:nvPr/>
        </p:nvSpPr>
        <p:spPr>
          <a:xfrm>
            <a:off x="5696712" y="5568696"/>
            <a:ext cx="3346704" cy="3097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ZCP Private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F7C0AD-01E7-5D4F-9F06-A023D8E9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8" y="6021832"/>
            <a:ext cx="1727574" cy="635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EE8971-BA79-2B4E-AADE-7F02C291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29" y="6040579"/>
            <a:ext cx="667131" cy="6162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FD288E-3717-3643-A92C-2D562B90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267" y="5998464"/>
            <a:ext cx="714628" cy="7146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BDC4FC-2C11-7741-94A0-22C727AAF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768" y="6035040"/>
            <a:ext cx="1385871" cy="6423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7B3F2F-4B5B-084F-AE6B-63594C66B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031" y="6121600"/>
            <a:ext cx="1666419" cy="4986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338489-2358-234A-B473-276394E18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256" y="6193804"/>
            <a:ext cx="1255364" cy="371588"/>
          </a:xfrm>
          <a:prstGeom prst="rect">
            <a:avLst/>
          </a:prstGeom>
        </p:spPr>
      </p:pic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5E9D749F-0450-EE47-848C-50E611DDB4A9}"/>
              </a:ext>
            </a:extLst>
          </p:cNvPr>
          <p:cNvSpPr/>
          <p:nvPr/>
        </p:nvSpPr>
        <p:spPr>
          <a:xfrm>
            <a:off x="3309236" y="4562840"/>
            <a:ext cx="1044968" cy="4754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Habor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Registry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2033CCC5-C309-A14D-9F67-1A64B99238E3}"/>
              </a:ext>
            </a:extLst>
          </p:cNvPr>
          <p:cNvSpPr/>
          <p:nvPr/>
        </p:nvSpPr>
        <p:spPr>
          <a:xfrm>
            <a:off x="4491422" y="4566428"/>
            <a:ext cx="1044968" cy="4683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Jenkins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CI Pipeline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079FCCD3-ECDF-2E45-82E2-BFAC546FCDC0}"/>
              </a:ext>
            </a:extLst>
          </p:cNvPr>
          <p:cNvSpPr/>
          <p:nvPr/>
        </p:nvSpPr>
        <p:spPr>
          <a:xfrm>
            <a:off x="5675367" y="4566428"/>
            <a:ext cx="1044968" cy="4683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Jenkins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CD Pipeline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F2361BD-16BA-5646-849B-C71909DC1275}"/>
              </a:ext>
            </a:extLst>
          </p:cNvPr>
          <p:cNvSpPr/>
          <p:nvPr/>
        </p:nvSpPr>
        <p:spPr>
          <a:xfrm>
            <a:off x="7979016" y="4566428"/>
            <a:ext cx="1044968" cy="4683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Web SSH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9EE7E858-7E73-894F-86DB-DA303AF1DB78}"/>
              </a:ext>
            </a:extLst>
          </p:cNvPr>
          <p:cNvSpPr/>
          <p:nvPr/>
        </p:nvSpPr>
        <p:spPr>
          <a:xfrm>
            <a:off x="2066544" y="4565348"/>
            <a:ext cx="1123112" cy="4704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Gitea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Repository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1F0B7D05-DA99-944D-80D1-478C68A9B6A2}"/>
              </a:ext>
            </a:extLst>
          </p:cNvPr>
          <p:cNvSpPr/>
          <p:nvPr/>
        </p:nvSpPr>
        <p:spPr>
          <a:xfrm>
            <a:off x="2066544" y="5284064"/>
            <a:ext cx="6976872" cy="2389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Hybrid/Multi-Cluster Management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57C415D-5868-6A41-9CCA-B37E9A3CB80B}"/>
              </a:ext>
            </a:extLst>
          </p:cNvPr>
          <p:cNvCxnSpPr>
            <a:cxnSpLocks/>
          </p:cNvCxnSpPr>
          <p:nvPr/>
        </p:nvCxnSpPr>
        <p:spPr>
          <a:xfrm>
            <a:off x="5596128" y="5650992"/>
            <a:ext cx="0" cy="9509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육각형[H] 69">
            <a:extLst>
              <a:ext uri="{FF2B5EF4-FFF2-40B4-BE49-F238E27FC236}">
                <a16:creationId xmlns:a16="http://schemas.microsoft.com/office/drawing/2014/main" id="{73A7F5A8-8198-8744-8761-B1D2D97A265D}"/>
              </a:ext>
            </a:extLst>
          </p:cNvPr>
          <p:cNvSpPr/>
          <p:nvPr/>
        </p:nvSpPr>
        <p:spPr>
          <a:xfrm>
            <a:off x="4395240" y="2108856"/>
            <a:ext cx="775589" cy="64008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육각형[H] 70">
            <a:extLst>
              <a:ext uri="{FF2B5EF4-FFF2-40B4-BE49-F238E27FC236}">
                <a16:creationId xmlns:a16="http://schemas.microsoft.com/office/drawing/2014/main" id="{6666FB78-6308-824D-99FD-689BC2B879F6}"/>
              </a:ext>
            </a:extLst>
          </p:cNvPr>
          <p:cNvSpPr/>
          <p:nvPr/>
        </p:nvSpPr>
        <p:spPr>
          <a:xfrm>
            <a:off x="5450216" y="2108856"/>
            <a:ext cx="775589" cy="64008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육각형[H] 71">
            <a:extLst>
              <a:ext uri="{FF2B5EF4-FFF2-40B4-BE49-F238E27FC236}">
                <a16:creationId xmlns:a16="http://schemas.microsoft.com/office/drawing/2014/main" id="{068B3B87-4409-3E48-A8F7-F8BEC772B8F2}"/>
              </a:ext>
            </a:extLst>
          </p:cNvPr>
          <p:cNvSpPr/>
          <p:nvPr/>
        </p:nvSpPr>
        <p:spPr>
          <a:xfrm>
            <a:off x="6524534" y="2114592"/>
            <a:ext cx="775589" cy="64008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육각형[H] 72">
            <a:extLst>
              <a:ext uri="{FF2B5EF4-FFF2-40B4-BE49-F238E27FC236}">
                <a16:creationId xmlns:a16="http://schemas.microsoft.com/office/drawing/2014/main" id="{E6B85FE0-042B-3B40-88CC-9C9CF36E8067}"/>
              </a:ext>
            </a:extLst>
          </p:cNvPr>
          <p:cNvSpPr/>
          <p:nvPr/>
        </p:nvSpPr>
        <p:spPr>
          <a:xfrm>
            <a:off x="2095552" y="2108856"/>
            <a:ext cx="775589" cy="64008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8FE7F-CD2D-1044-8B9B-A6A2D77FFB84}"/>
              </a:ext>
            </a:extLst>
          </p:cNvPr>
          <p:cNvSpPr txBox="1"/>
          <p:nvPr/>
        </p:nvSpPr>
        <p:spPr>
          <a:xfrm>
            <a:off x="2121408" y="2286000"/>
            <a:ext cx="708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Ingress</a:t>
            </a:r>
            <a:endParaRPr kumimoji="1" lang="ko-KR" altLang="en-US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7EA78F-1C61-2A4B-B593-AB7E4AC34B23}"/>
              </a:ext>
            </a:extLst>
          </p:cNvPr>
          <p:cNvSpPr txBox="1"/>
          <p:nvPr/>
        </p:nvSpPr>
        <p:spPr>
          <a:xfrm>
            <a:off x="3109824" y="2219728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APIGW</a:t>
            </a:r>
          </a:p>
          <a:p>
            <a:pPr algn="ctr"/>
            <a:r>
              <a:rPr kumimoji="1" lang="en-US" altLang="ko-KR" sz="1100" b="1" dirty="0"/>
              <a:t>Proxy</a:t>
            </a:r>
            <a:endParaRPr kumimoji="1" lang="ko-KR" altLang="en-US" sz="11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EEC865-9C57-AF44-AC6E-BB20EDA03D1E}"/>
              </a:ext>
            </a:extLst>
          </p:cNvPr>
          <p:cNvSpPr txBox="1"/>
          <p:nvPr/>
        </p:nvSpPr>
        <p:spPr>
          <a:xfrm>
            <a:off x="4596158" y="2271160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BFF</a:t>
            </a:r>
            <a:endParaRPr kumimoji="1" lang="ko-KR" altLang="en-US" sz="11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B19521-9091-6C46-AC0A-855714F4EE5E}"/>
              </a:ext>
            </a:extLst>
          </p:cNvPr>
          <p:cNvSpPr txBox="1"/>
          <p:nvPr/>
        </p:nvSpPr>
        <p:spPr>
          <a:xfrm>
            <a:off x="5503539" y="2288304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𝝁Service</a:t>
            </a:r>
            <a:endParaRPr kumimoji="1" lang="ko-KR" altLang="en-US" sz="11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B03D66-E75C-4B48-BECE-FC208C848F48}"/>
              </a:ext>
            </a:extLst>
          </p:cNvPr>
          <p:cNvSpPr txBox="1"/>
          <p:nvPr/>
        </p:nvSpPr>
        <p:spPr>
          <a:xfrm>
            <a:off x="6566912" y="2279160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𝝁Service</a:t>
            </a:r>
            <a:endParaRPr kumimoji="1" lang="ko-KR" altLang="en-US" sz="11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E40B05-E68E-6F48-9358-6D9FFE041381}"/>
              </a:ext>
            </a:extLst>
          </p:cNvPr>
          <p:cNvGrpSpPr/>
          <p:nvPr/>
        </p:nvGrpSpPr>
        <p:grpSpPr>
          <a:xfrm>
            <a:off x="2093976" y="2935224"/>
            <a:ext cx="6986017" cy="740664"/>
            <a:chOff x="2083075" y="2734056"/>
            <a:chExt cx="9056444" cy="63665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4102695-14E1-0E42-BC7C-C268BDBD5B15}"/>
                </a:ext>
              </a:extLst>
            </p:cNvPr>
            <p:cNvSpPr/>
            <p:nvPr/>
          </p:nvSpPr>
          <p:spPr>
            <a:xfrm>
              <a:off x="2094929" y="2734056"/>
              <a:ext cx="1568069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Circuit-breaker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0701D9BC-4F17-044D-B700-3E56329738C9}"/>
                </a:ext>
              </a:extLst>
            </p:cNvPr>
            <p:cNvSpPr/>
            <p:nvPr/>
          </p:nvSpPr>
          <p:spPr>
            <a:xfrm>
              <a:off x="2083075" y="3066664"/>
              <a:ext cx="1579923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Health-check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B06693C0-B18B-4F44-BDB2-8002BA9A7F1B}"/>
                </a:ext>
              </a:extLst>
            </p:cNvPr>
            <p:cNvSpPr/>
            <p:nvPr/>
          </p:nvSpPr>
          <p:spPr>
            <a:xfrm>
              <a:off x="3727720" y="2745496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API</a:t>
              </a:r>
              <a:r>
                <a:rPr kumimoji="1" lang="ko-KR" altLang="en-US" sz="11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1100" dirty="0">
                  <a:solidFill>
                    <a:schemeClr val="tx1"/>
                  </a:solidFill>
                </a:rPr>
                <a:t>discovery 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49611B44-F6E8-8841-B12B-9D5D97155AAA}"/>
                </a:ext>
              </a:extLst>
            </p:cNvPr>
            <p:cNvSpPr/>
            <p:nvPr/>
          </p:nvSpPr>
          <p:spPr>
            <a:xfrm>
              <a:off x="3727720" y="3078104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Message Channel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C8E4394A-88D2-964E-BD9A-65C00AF0175C}"/>
                </a:ext>
              </a:extLst>
            </p:cNvPr>
            <p:cNvSpPr/>
            <p:nvPr/>
          </p:nvSpPr>
          <p:spPr>
            <a:xfrm>
              <a:off x="5241032" y="2753496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DB Access 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1039E83-15A7-C243-9678-53FF38C2DBE1}"/>
                </a:ext>
              </a:extLst>
            </p:cNvPr>
            <p:cNvSpPr/>
            <p:nvPr/>
          </p:nvSpPr>
          <p:spPr>
            <a:xfrm>
              <a:off x="5241032" y="3086104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Cache &amp; Session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DD6A49F3-B4CE-314E-AE73-04D4556C5D94}"/>
                </a:ext>
              </a:extLst>
            </p:cNvPr>
            <p:cNvSpPr/>
            <p:nvPr/>
          </p:nvSpPr>
          <p:spPr>
            <a:xfrm>
              <a:off x="6758912" y="2754640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Log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92DE2F66-0C00-404B-8500-0D55C1600783}"/>
                </a:ext>
              </a:extLst>
            </p:cNvPr>
            <p:cNvSpPr/>
            <p:nvPr/>
          </p:nvSpPr>
          <p:spPr>
            <a:xfrm>
              <a:off x="6758912" y="3087248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Metric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C658BF14-5FC4-A34E-8DCC-5FB2A3BA7143}"/>
                </a:ext>
              </a:extLst>
            </p:cNvPr>
            <p:cNvSpPr/>
            <p:nvPr/>
          </p:nvSpPr>
          <p:spPr>
            <a:xfrm>
              <a:off x="8272224" y="2745496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Deployment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EEB3D78F-A91D-A64C-B4B9-1DB33CF5D3C5}"/>
                </a:ext>
              </a:extLst>
            </p:cNvPr>
            <p:cNvSpPr/>
            <p:nvPr/>
          </p:nvSpPr>
          <p:spPr>
            <a:xfrm>
              <a:off x="8272224" y="3078104"/>
              <a:ext cx="1452246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Config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1" name="모서리가 둥근 직사각형 90">
              <a:extLst>
                <a:ext uri="{FF2B5EF4-FFF2-40B4-BE49-F238E27FC236}">
                  <a16:creationId xmlns:a16="http://schemas.microsoft.com/office/drawing/2014/main" id="{2B5C81C2-FFE7-8A41-BB64-EF5013F98620}"/>
                </a:ext>
              </a:extLst>
            </p:cNvPr>
            <p:cNvSpPr/>
            <p:nvPr/>
          </p:nvSpPr>
          <p:spPr>
            <a:xfrm>
              <a:off x="9805812" y="2744352"/>
              <a:ext cx="1333707" cy="2834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/>
                  </a:solidFill>
                </a:rPr>
                <a:t>HPA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AFC6CCB-0CBB-9C45-BF97-4BFF18980101}"/>
              </a:ext>
            </a:extLst>
          </p:cNvPr>
          <p:cNvSpPr txBox="1"/>
          <p:nvPr/>
        </p:nvSpPr>
        <p:spPr>
          <a:xfrm>
            <a:off x="8366760" y="3099816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…</a:t>
            </a:r>
            <a:endParaRPr kumimoji="1" lang="ko-KR" altLang="en-US" sz="24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910CBFA-0C5F-CA44-89A9-E2269CF9D512}"/>
              </a:ext>
            </a:extLst>
          </p:cNvPr>
          <p:cNvSpPr txBox="1"/>
          <p:nvPr/>
        </p:nvSpPr>
        <p:spPr>
          <a:xfrm>
            <a:off x="7756752" y="2153432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…</a:t>
            </a:r>
            <a:endParaRPr kumimoji="1" lang="ko-KR" altLang="en-US" sz="2400" b="1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857ED1C-AC83-0545-BB2C-704FA48F6B08}"/>
              </a:ext>
            </a:extLst>
          </p:cNvPr>
          <p:cNvCxnSpPr>
            <a:cxnSpLocks/>
          </p:cNvCxnSpPr>
          <p:nvPr/>
        </p:nvCxnSpPr>
        <p:spPr>
          <a:xfrm>
            <a:off x="365760" y="2825496"/>
            <a:ext cx="91531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F3CFA828-FCB3-1E46-9057-67AF910C3BA2}"/>
              </a:ext>
            </a:extLst>
          </p:cNvPr>
          <p:cNvCxnSpPr>
            <a:cxnSpLocks/>
          </p:cNvCxnSpPr>
          <p:nvPr/>
        </p:nvCxnSpPr>
        <p:spPr>
          <a:xfrm>
            <a:off x="1856656" y="3744464"/>
            <a:ext cx="76896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29AFBB94-6AA9-3F41-A12E-7E97C5B33261}"/>
              </a:ext>
            </a:extLst>
          </p:cNvPr>
          <p:cNvCxnSpPr>
            <a:cxnSpLocks/>
          </p:cNvCxnSpPr>
          <p:nvPr/>
        </p:nvCxnSpPr>
        <p:spPr>
          <a:xfrm>
            <a:off x="1868088" y="4455400"/>
            <a:ext cx="76896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D03E8814-3DBF-CD4A-A972-0A43106A738B}"/>
              </a:ext>
            </a:extLst>
          </p:cNvPr>
          <p:cNvCxnSpPr>
            <a:cxnSpLocks/>
          </p:cNvCxnSpPr>
          <p:nvPr/>
        </p:nvCxnSpPr>
        <p:spPr>
          <a:xfrm>
            <a:off x="488504" y="5184624"/>
            <a:ext cx="91531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18B8C7-38D5-6548-B71A-D78FD8506278}"/>
              </a:ext>
            </a:extLst>
          </p:cNvPr>
          <p:cNvSpPr/>
          <p:nvPr/>
        </p:nvSpPr>
        <p:spPr>
          <a:xfrm>
            <a:off x="376555" y="2980944"/>
            <a:ext cx="1479677" cy="64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/>
              <a:t>MSA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Pattern</a:t>
            </a:r>
            <a:endParaRPr kumimoji="1" lang="ko-KR" altLang="en-US" sz="14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68E8811-6447-334E-8AD0-8A7124A7B56E}"/>
              </a:ext>
            </a:extLst>
          </p:cNvPr>
          <p:cNvSpPr/>
          <p:nvPr/>
        </p:nvSpPr>
        <p:spPr>
          <a:xfrm>
            <a:off x="376555" y="3833616"/>
            <a:ext cx="1479677" cy="5669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/>
              <a:t>Backing</a:t>
            </a:r>
          </a:p>
          <a:p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C541FDC-39AD-EE44-94B7-BE0454F42B58}"/>
              </a:ext>
            </a:extLst>
          </p:cNvPr>
          <p:cNvSpPr/>
          <p:nvPr/>
        </p:nvSpPr>
        <p:spPr>
          <a:xfrm>
            <a:off x="376555" y="4545696"/>
            <a:ext cx="1479677" cy="5669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/>
              <a:t>CICD</a:t>
            </a:r>
            <a:endParaRPr kumimoji="1" lang="ko-KR" altLang="en-US" sz="14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3DC290F-6758-5C40-B9CC-9821269F7F18}"/>
              </a:ext>
            </a:extLst>
          </p:cNvPr>
          <p:cNvSpPr/>
          <p:nvPr/>
        </p:nvSpPr>
        <p:spPr>
          <a:xfrm>
            <a:off x="376555" y="5301208"/>
            <a:ext cx="1479677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/>
              <a:t>Container</a:t>
            </a:r>
          </a:p>
          <a:p>
            <a:r>
              <a:rPr kumimoji="1" lang="en-US" altLang="ko-KR" sz="1400" b="1" dirty="0"/>
              <a:t>Platform</a:t>
            </a:r>
            <a:endParaRPr kumimoji="1"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224669-0E53-4547-92BD-13587C7EB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5404104"/>
            <a:ext cx="742188" cy="636161"/>
          </a:xfrm>
          <a:prstGeom prst="rect">
            <a:avLst/>
          </a:prstGeom>
        </p:spPr>
      </p:pic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31BB248-6A58-5440-A2FB-460DF5625AEB}"/>
              </a:ext>
            </a:extLst>
          </p:cNvPr>
          <p:cNvCxnSpPr>
            <a:cxnSpLocks/>
          </p:cNvCxnSpPr>
          <p:nvPr/>
        </p:nvCxnSpPr>
        <p:spPr>
          <a:xfrm>
            <a:off x="376428" y="6030432"/>
            <a:ext cx="91531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768ED6-26DB-4044-BFDC-97D9EDC4929F}"/>
              </a:ext>
            </a:extLst>
          </p:cNvPr>
          <p:cNvSpPr/>
          <p:nvPr/>
        </p:nvSpPr>
        <p:spPr>
          <a:xfrm>
            <a:off x="3858768" y="6053328"/>
            <a:ext cx="1728216" cy="539496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0" name="Picture 5">
            <a:extLst>
              <a:ext uri="{FF2B5EF4-FFF2-40B4-BE49-F238E27FC236}">
                <a16:creationId xmlns:a16="http://schemas.microsoft.com/office/drawing/2014/main" id="{1FEE2EE3-FCBB-7A4A-8BFA-649BBE289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4148" y="4447729"/>
            <a:ext cx="1183561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컨테이너 가동 및 서비스 여부의 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Health Check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컨테이너가 죽어서 </a:t>
            </a:r>
            <a:r>
              <a:rPr lang="ko-KR" altLang="en-US" dirty="0" err="1"/>
              <a:t>재시작</a:t>
            </a:r>
            <a:r>
              <a:rPr lang="ko-KR" altLang="en-US" dirty="0"/>
              <a:t> 해야 하는 상태인지</a:t>
            </a:r>
            <a:r>
              <a:rPr lang="en-US" altLang="ko-KR" dirty="0"/>
              <a:t>(</a:t>
            </a:r>
            <a:r>
              <a:rPr lang="en-US" altLang="ko-KR" dirty="0" err="1"/>
              <a:t>livenessProbe</a:t>
            </a:r>
            <a:r>
              <a:rPr lang="en-US" altLang="ko-KR" dirty="0"/>
              <a:t>),</a:t>
            </a:r>
            <a:r>
              <a:rPr lang="ko-KR" altLang="en-US" dirty="0"/>
              <a:t> 가동</a:t>
            </a:r>
            <a:r>
              <a:rPr lang="en-US" altLang="ko-KR" dirty="0"/>
              <a:t>/</a:t>
            </a:r>
            <a:r>
              <a:rPr lang="ko-KR" altLang="en-US" dirty="0"/>
              <a:t>준비가 완료되어 서비스 트래픽을 보내도 되는 상태인지</a:t>
            </a:r>
            <a:r>
              <a:rPr lang="en-US" altLang="ko-KR" dirty="0"/>
              <a:t>(</a:t>
            </a:r>
            <a:r>
              <a:rPr lang="en-US" altLang="ko-KR" dirty="0" err="1"/>
              <a:t>readinessProbe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명시하여 </a:t>
            </a:r>
            <a:r>
              <a:rPr lang="en-US" altLang="ko-KR" dirty="0"/>
              <a:t>k8s </a:t>
            </a:r>
            <a:r>
              <a:rPr lang="ko-KR" altLang="en-US" dirty="0"/>
              <a:t>에서 </a:t>
            </a:r>
            <a:r>
              <a:rPr lang="en-US" altLang="ko-KR" dirty="0"/>
              <a:t>lifecycle</a:t>
            </a:r>
            <a:r>
              <a:rPr lang="ko-KR" altLang="en-US" dirty="0"/>
              <a:t>을 관리할 수 있도록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6E07F3-9809-344F-8BFF-E698A35202E0}"/>
              </a:ext>
            </a:extLst>
          </p:cNvPr>
          <p:cNvSpPr/>
          <p:nvPr/>
        </p:nvSpPr>
        <p:spPr>
          <a:xfrm>
            <a:off x="389688" y="2384884"/>
            <a:ext cx="353430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apiVersion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apps/v1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containers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readinessProbe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httpGet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/actuator/health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8091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initialDelaySeconds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timeoutSeconds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failureThreshold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livenessProbe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httpGet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/actuator/health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8091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initialDelaySeconds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timeoutSeconds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periodSeconds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failureThreshold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- </a:t>
            </a:r>
            <a:r>
              <a:rPr lang="en-US" sz="1000" dirty="0" err="1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containerPort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8091</a:t>
            </a:r>
            <a:endParaRPr lang="en-US" sz="10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0F7BB-129E-9B4F-8FF7-1899B5F91938}"/>
              </a:ext>
            </a:extLst>
          </p:cNvPr>
          <p:cNvSpPr/>
          <p:nvPr/>
        </p:nvSpPr>
        <p:spPr>
          <a:xfrm>
            <a:off x="5328728" y="5444211"/>
            <a:ext cx="3952664" cy="11592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spcAft>
                <a:spcPts val="0"/>
              </a:spcAft>
            </a:pP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base-path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"/actuator"</a:t>
            </a:r>
            <a:endParaRPr lang="en-US" sz="1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  <a:spcAft>
                <a:spcPts val="0"/>
              </a:spcAft>
            </a:pP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exposure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1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info,health,prometheus</a:t>
            </a:r>
            <a:r>
              <a:rPr lang="en-US" sz="11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5989A-52B1-F045-B401-127614EC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20" y="2843099"/>
            <a:ext cx="4591372" cy="63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9F25-52BB-1149-8A03-384DF031C44C}"/>
              </a:ext>
            </a:extLst>
          </p:cNvPr>
          <p:cNvSpPr txBox="1"/>
          <p:nvPr/>
        </p:nvSpPr>
        <p:spPr>
          <a:xfrm>
            <a:off x="3933731" y="4357778"/>
            <a:ext cx="5368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/overlay/common/v1/dev/shared/probe-</a:t>
            </a:r>
            <a:r>
              <a:rPr lang="en-US" sz="1400" dirty="0" err="1"/>
              <a:t>patch.yaml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sz="1400" dirty="0"/>
              <a:t>/overlay/common/v1/dev/account/application-dev-</a:t>
            </a:r>
            <a:r>
              <a:rPr lang="en-US" sz="1400" dirty="0" err="1"/>
              <a:t>custom.yaml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2383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1CE8CF4-3AD3-E14F-8C24-EFB3B78187D0}"/>
              </a:ext>
            </a:extLst>
          </p:cNvPr>
          <p:cNvSpPr/>
          <p:nvPr/>
        </p:nvSpPr>
        <p:spPr>
          <a:xfrm>
            <a:off x="346191" y="4166432"/>
            <a:ext cx="1980220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7A7C4CB6-D6F9-AB4F-82F2-9205636E6302}"/>
              </a:ext>
            </a:extLst>
          </p:cNvPr>
          <p:cNvSpPr/>
          <p:nvPr/>
        </p:nvSpPr>
        <p:spPr>
          <a:xfrm>
            <a:off x="308484" y="1988840"/>
            <a:ext cx="1980220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이벤트 기반의 비동기 통신 구조를 활용한 서비스 간 느슨한 결합 구조 제시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8272C-C78A-4447-8B13-F7014086A653}"/>
              </a:ext>
            </a:extLst>
          </p:cNvPr>
          <p:cNvSpPr txBox="1"/>
          <p:nvPr/>
        </p:nvSpPr>
        <p:spPr>
          <a:xfrm>
            <a:off x="488504" y="1376772"/>
            <a:ext cx="8892988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수 많은 마이크로서비스 간의 상태 변화에 대한 정보를 공유하기 위한 </a:t>
            </a:r>
            <a:r>
              <a:rPr kumimoji="1" lang="en-US" altLang="ko-KR" sz="1600" b="1" dirty="0"/>
              <a:t>Event </a:t>
            </a:r>
            <a:r>
              <a:rPr kumimoji="1" lang="ko-KR" altLang="en-US" sz="1600" b="1" dirty="0"/>
              <a:t>중심 통신 구조</a:t>
            </a:r>
          </a:p>
        </p:txBody>
      </p:sp>
      <p:sp>
        <p:nvSpPr>
          <p:cNvPr id="24" name="바닥글 개체 틀 6">
            <a:extLst>
              <a:ext uri="{FF2B5EF4-FFF2-40B4-BE49-F238E27FC236}">
                <a16:creationId xmlns:a16="http://schemas.microsoft.com/office/drawing/2014/main" id="{F2EEB59A-6EFE-F54B-A76F-D899DA3DFC6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83502" y="6395844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0997E7-F311-3A41-866E-20B42DCD17D1}"/>
              </a:ext>
            </a:extLst>
          </p:cNvPr>
          <p:cNvSpPr txBox="1"/>
          <p:nvPr/>
        </p:nvSpPr>
        <p:spPr>
          <a:xfrm>
            <a:off x="425023" y="2024844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1)</a:t>
            </a:r>
            <a:r>
              <a:rPr kumimoji="1" lang="ko-KR" altLang="en-US" sz="1100" b="1" dirty="0"/>
              <a:t> 동기 요청</a:t>
            </a:r>
            <a:r>
              <a:rPr kumimoji="1" lang="en-US" altLang="ko-KR" sz="1100" b="1" dirty="0"/>
              <a:t>/</a:t>
            </a:r>
            <a:r>
              <a:rPr kumimoji="1" lang="ko-KR" altLang="en-US" sz="1100" b="1" dirty="0"/>
              <a:t>응답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750515-2BDA-1E4F-A31C-E19B51ADF7D0}"/>
              </a:ext>
            </a:extLst>
          </p:cNvPr>
          <p:cNvSpPr txBox="1"/>
          <p:nvPr/>
        </p:nvSpPr>
        <p:spPr>
          <a:xfrm>
            <a:off x="463527" y="4185084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/>
              <a:t>2)</a:t>
            </a:r>
            <a:r>
              <a:rPr kumimoji="1" lang="ko-KR" altLang="en-US" sz="1100" b="1" dirty="0"/>
              <a:t> </a:t>
            </a:r>
            <a:r>
              <a:rPr kumimoji="1" lang="en-US" altLang="ko-KR" sz="1100" b="1" dirty="0"/>
              <a:t>Message Channel </a:t>
            </a:r>
            <a:r>
              <a:rPr kumimoji="1" lang="ko-KR" altLang="en-US" sz="1100" b="1" dirty="0"/>
              <a:t>방식</a:t>
            </a:r>
          </a:p>
        </p:txBody>
      </p:sp>
      <p:pic>
        <p:nvPicPr>
          <p:cNvPr id="1033" name="그림 1032">
            <a:extLst>
              <a:ext uri="{FF2B5EF4-FFF2-40B4-BE49-F238E27FC236}">
                <a16:creationId xmlns:a16="http://schemas.microsoft.com/office/drawing/2014/main" id="{EBD2D052-6871-4D4E-8909-D00C77EBAB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743" y="5768252"/>
            <a:ext cx="782022" cy="5760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84015E-5059-294A-AEB9-56169DCED4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910" y="2383876"/>
            <a:ext cx="426764" cy="36030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F3A29A-E62E-9B4B-B514-7D1D4CA47132}"/>
              </a:ext>
            </a:extLst>
          </p:cNvPr>
          <p:cNvSpPr/>
          <p:nvPr/>
        </p:nvSpPr>
        <p:spPr>
          <a:xfrm>
            <a:off x="631825" y="2924944"/>
            <a:ext cx="1475631" cy="396751"/>
          </a:xfrm>
          <a:prstGeom prst="rect">
            <a:avLst/>
          </a:prstGeom>
          <a:solidFill>
            <a:srgbClr val="E2AB1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Consumer</a:t>
            </a:r>
          </a:p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C5B6830-1DC9-6142-B8D3-9F8D9BA77B70}"/>
              </a:ext>
            </a:extLst>
          </p:cNvPr>
          <p:cNvSpPr/>
          <p:nvPr/>
        </p:nvSpPr>
        <p:spPr>
          <a:xfrm>
            <a:off x="4052205" y="2960948"/>
            <a:ext cx="1547639" cy="360747"/>
          </a:xfrm>
          <a:prstGeom prst="rect">
            <a:avLst/>
          </a:prstGeom>
          <a:solidFill>
            <a:srgbClr val="E2AB1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Provider</a:t>
            </a:r>
          </a:p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9A9432-BA61-BE4C-9735-0101F899B37F}"/>
              </a:ext>
            </a:extLst>
          </p:cNvPr>
          <p:cNvSpPr txBox="1"/>
          <p:nvPr/>
        </p:nvSpPr>
        <p:spPr>
          <a:xfrm>
            <a:off x="2432720" y="1988840"/>
            <a:ext cx="6182526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서비스 간 강한 결합   </a:t>
            </a:r>
            <a:r>
              <a:rPr kumimoji="1" lang="en-US" altLang="ko-KR" sz="1200" dirty="0"/>
              <a:t>Provider </a:t>
            </a:r>
            <a:r>
              <a:rPr kumimoji="1" lang="ko-KR" altLang="en-US" sz="1200" dirty="0"/>
              <a:t>정보 변경은 </a:t>
            </a:r>
            <a:r>
              <a:rPr kumimoji="1" lang="en-US" altLang="ko-KR" sz="1200" dirty="0"/>
              <a:t>consumer </a:t>
            </a:r>
            <a:r>
              <a:rPr kumimoji="1" lang="ko-KR" altLang="en-US" sz="1200" dirty="0"/>
              <a:t>서비스에 직접적 영향</a:t>
            </a:r>
            <a:endParaRPr kumimoji="1" lang="en-US" altLang="ko-KR" sz="1200" dirty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깨지기 쉬운 흐름  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   </a:t>
            </a:r>
            <a:r>
              <a:rPr kumimoji="1" lang="en-US" altLang="ko-KR" sz="1200" dirty="0"/>
              <a:t>consumer </a:t>
            </a:r>
            <a:r>
              <a:rPr kumimoji="1" lang="ko-KR" altLang="en-US" sz="1200" dirty="0"/>
              <a:t>장애나 성능 저하 시 </a:t>
            </a:r>
            <a:r>
              <a:rPr kumimoji="1" lang="en-US" altLang="ko-KR" sz="1200" dirty="0"/>
              <a:t>Provider </a:t>
            </a:r>
            <a:r>
              <a:rPr kumimoji="1" lang="ko-KR" altLang="en-US" sz="1200" dirty="0"/>
              <a:t>서비스에 직접적 영향</a:t>
            </a:r>
            <a:endParaRPr kumimoji="1" lang="en-US" altLang="ko-KR" sz="1200" dirty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구조의 경직성          </a:t>
            </a:r>
            <a:r>
              <a:rPr kumimoji="1" lang="ko-KR" altLang="en-US" sz="1200" dirty="0"/>
              <a:t>새 소비자 추가 시 </a:t>
            </a:r>
            <a:r>
              <a:rPr kumimoji="1" lang="en-US" altLang="ko-KR" sz="1200" dirty="0"/>
              <a:t>Provider </a:t>
            </a:r>
            <a:r>
              <a:rPr kumimoji="1" lang="ko-KR" altLang="en-US" sz="1200" dirty="0"/>
              <a:t>코드 변경 및 재 배포 필요</a:t>
            </a:r>
          </a:p>
        </p:txBody>
      </p: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9D9DAB0B-1168-5644-B721-AC75A6D41331}"/>
              </a:ext>
            </a:extLst>
          </p:cNvPr>
          <p:cNvCxnSpPr>
            <a:cxnSpLocks/>
            <a:stCxn id="31" idx="3"/>
            <a:endCxn id="62" idx="1"/>
          </p:cNvCxnSpPr>
          <p:nvPr/>
        </p:nvCxnSpPr>
        <p:spPr>
          <a:xfrm>
            <a:off x="2107456" y="3123320"/>
            <a:ext cx="1944749" cy="1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통[C] 31">
            <a:extLst>
              <a:ext uri="{FF2B5EF4-FFF2-40B4-BE49-F238E27FC236}">
                <a16:creationId xmlns:a16="http://schemas.microsoft.com/office/drawing/2014/main" id="{4BBC94EB-9E59-3A47-B8CD-8B6F11A81A5C}"/>
              </a:ext>
            </a:extLst>
          </p:cNvPr>
          <p:cNvSpPr/>
          <p:nvPr/>
        </p:nvSpPr>
        <p:spPr>
          <a:xfrm>
            <a:off x="5348349" y="3212977"/>
            <a:ext cx="432048" cy="28803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A7F44136-A368-8C48-BE13-E4523FB7D4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521" y="2942337"/>
            <a:ext cx="394746" cy="3979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BDCAC9C-59B2-6446-B167-6017AA206951}"/>
              </a:ext>
            </a:extLst>
          </p:cNvPr>
          <p:cNvSpPr txBox="1"/>
          <p:nvPr/>
        </p:nvSpPr>
        <p:spPr>
          <a:xfrm>
            <a:off x="5781092" y="2888940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1.</a:t>
            </a:r>
            <a:r>
              <a:rPr kumimoji="1" lang="ko-KR" altLang="en-US" sz="1050" dirty="0"/>
              <a:t> 정보 업데이트</a:t>
            </a:r>
          </a:p>
        </p:txBody>
      </p:sp>
      <p:cxnSp>
        <p:nvCxnSpPr>
          <p:cNvPr id="1031" name="꺾인 연결선[E] 1030">
            <a:extLst>
              <a:ext uri="{FF2B5EF4-FFF2-40B4-BE49-F238E27FC236}">
                <a16:creationId xmlns:a16="http://schemas.microsoft.com/office/drawing/2014/main" id="{B405CBDB-65A4-094F-A2DC-00AED97DAD06}"/>
              </a:ext>
            </a:extLst>
          </p:cNvPr>
          <p:cNvCxnSpPr>
            <a:cxnSpLocks/>
            <a:stCxn id="1029" idx="1"/>
            <a:endCxn id="62" idx="3"/>
          </p:cNvCxnSpPr>
          <p:nvPr/>
        </p:nvCxnSpPr>
        <p:spPr>
          <a:xfrm rot="10800000" flipV="1">
            <a:off x="5599845" y="3141320"/>
            <a:ext cx="12966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꺾인 연결선[E] 1034">
            <a:extLst>
              <a:ext uri="{FF2B5EF4-FFF2-40B4-BE49-F238E27FC236}">
                <a16:creationId xmlns:a16="http://schemas.microsoft.com/office/drawing/2014/main" id="{A8AF7ADF-ACA4-C340-A28A-E6AFA79A4514}"/>
              </a:ext>
            </a:extLst>
          </p:cNvPr>
          <p:cNvCxnSpPr>
            <a:cxnSpLocks/>
            <a:stCxn id="62" idx="2"/>
            <a:endCxn id="31" idx="2"/>
          </p:cNvCxnSpPr>
          <p:nvPr/>
        </p:nvCxnSpPr>
        <p:spPr>
          <a:xfrm rot="5400000">
            <a:off x="3097833" y="1593503"/>
            <a:ext cx="12700" cy="3456384"/>
          </a:xfrm>
          <a:prstGeom prst="bentConnector3">
            <a:avLst>
              <a:gd name="adj1" fmla="val 2171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BE55C607-1E08-CB46-BB1B-E1B2DCC6F09F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flipH="1" flipV="1">
            <a:off x="1366292" y="2744177"/>
            <a:ext cx="3349" cy="1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[R] 1058">
            <a:extLst>
              <a:ext uri="{FF2B5EF4-FFF2-40B4-BE49-F238E27FC236}">
                <a16:creationId xmlns:a16="http://schemas.microsoft.com/office/drawing/2014/main" id="{F8B3F1A8-BCA6-B940-AF7F-047513414B99}"/>
              </a:ext>
            </a:extLst>
          </p:cNvPr>
          <p:cNvCxnSpPr/>
          <p:nvPr/>
        </p:nvCxnSpPr>
        <p:spPr>
          <a:xfrm>
            <a:off x="380492" y="3933056"/>
            <a:ext cx="925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그림 114">
            <a:extLst>
              <a:ext uri="{FF2B5EF4-FFF2-40B4-BE49-F238E27FC236}">
                <a16:creationId xmlns:a16="http://schemas.microsoft.com/office/drawing/2014/main" id="{8FBD098C-2E52-1247-90DC-366D3280E9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25" y="4760140"/>
            <a:ext cx="426764" cy="360301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E3091BD-8C8D-9A4B-8E2A-3A7350B3360C}"/>
              </a:ext>
            </a:extLst>
          </p:cNvPr>
          <p:cNvSpPr/>
          <p:nvPr/>
        </p:nvSpPr>
        <p:spPr>
          <a:xfrm>
            <a:off x="633340" y="5301208"/>
            <a:ext cx="1475631" cy="396751"/>
          </a:xfrm>
          <a:prstGeom prst="rect">
            <a:avLst/>
          </a:prstGeom>
          <a:solidFill>
            <a:srgbClr val="E2AB1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Consumer</a:t>
            </a:r>
          </a:p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F49E976-DC1E-2840-B17B-A3FFE3115EC9}"/>
              </a:ext>
            </a:extLst>
          </p:cNvPr>
          <p:cNvSpPr/>
          <p:nvPr/>
        </p:nvSpPr>
        <p:spPr>
          <a:xfrm>
            <a:off x="4053720" y="5337212"/>
            <a:ext cx="1547639" cy="360747"/>
          </a:xfrm>
          <a:prstGeom prst="rect">
            <a:avLst/>
          </a:prstGeom>
          <a:solidFill>
            <a:srgbClr val="E2AB17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Provider</a:t>
            </a:r>
          </a:p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19" name="원통[C] 118">
            <a:extLst>
              <a:ext uri="{FF2B5EF4-FFF2-40B4-BE49-F238E27FC236}">
                <a16:creationId xmlns:a16="http://schemas.microsoft.com/office/drawing/2014/main" id="{4A950251-82F3-424D-A5F7-226285F161DC}"/>
              </a:ext>
            </a:extLst>
          </p:cNvPr>
          <p:cNvSpPr/>
          <p:nvPr/>
        </p:nvSpPr>
        <p:spPr>
          <a:xfrm>
            <a:off x="5349864" y="5589241"/>
            <a:ext cx="432048" cy="288032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3637D9E3-D826-EC40-87F2-F4835DF287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036" y="5318601"/>
            <a:ext cx="394746" cy="39796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0D0101D-2585-0649-BE01-35E429300DFC}"/>
              </a:ext>
            </a:extLst>
          </p:cNvPr>
          <p:cNvSpPr txBox="1"/>
          <p:nvPr/>
        </p:nvSpPr>
        <p:spPr>
          <a:xfrm>
            <a:off x="5709084" y="5229200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1.</a:t>
            </a:r>
            <a:r>
              <a:rPr kumimoji="1" lang="ko-KR" altLang="en-US" sz="1050" dirty="0"/>
              <a:t> 정보 업데이트</a:t>
            </a:r>
          </a:p>
        </p:txBody>
      </p:sp>
      <p:cxnSp>
        <p:nvCxnSpPr>
          <p:cNvPr id="122" name="꺾인 연결선[E] 121">
            <a:extLst>
              <a:ext uri="{FF2B5EF4-FFF2-40B4-BE49-F238E27FC236}">
                <a16:creationId xmlns:a16="http://schemas.microsoft.com/office/drawing/2014/main" id="{59869744-5097-634C-AD32-2DE35DB9242F}"/>
              </a:ext>
            </a:extLst>
          </p:cNvPr>
          <p:cNvCxnSpPr>
            <a:cxnSpLocks/>
            <a:stCxn id="120" idx="1"/>
            <a:endCxn id="117" idx="3"/>
          </p:cNvCxnSpPr>
          <p:nvPr/>
        </p:nvCxnSpPr>
        <p:spPr>
          <a:xfrm rot="10800000" flipV="1">
            <a:off x="5601360" y="5517584"/>
            <a:ext cx="12966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F603E9D-9E1E-9046-9D51-DAE057177796}"/>
              </a:ext>
            </a:extLst>
          </p:cNvPr>
          <p:cNvCxnSpPr>
            <a:cxnSpLocks/>
            <a:stCxn id="116" idx="0"/>
            <a:endCxn id="115" idx="2"/>
          </p:cNvCxnSpPr>
          <p:nvPr/>
        </p:nvCxnSpPr>
        <p:spPr>
          <a:xfrm flipH="1" flipV="1">
            <a:off x="1367807" y="5120441"/>
            <a:ext cx="3349" cy="1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꺾인 연결선[E] 1061">
            <a:extLst>
              <a:ext uri="{FF2B5EF4-FFF2-40B4-BE49-F238E27FC236}">
                <a16:creationId xmlns:a16="http://schemas.microsoft.com/office/drawing/2014/main" id="{D4680B3D-1482-0242-9767-30800FA5FB00}"/>
              </a:ext>
            </a:extLst>
          </p:cNvPr>
          <p:cNvCxnSpPr>
            <a:stCxn id="116" idx="2"/>
            <a:endCxn id="1033" idx="1"/>
          </p:cNvCxnSpPr>
          <p:nvPr/>
        </p:nvCxnSpPr>
        <p:spPr>
          <a:xfrm rot="16200000" flipH="1">
            <a:off x="1848287" y="5220827"/>
            <a:ext cx="358325" cy="1312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꺾인 연결선[E] 1063">
            <a:extLst>
              <a:ext uri="{FF2B5EF4-FFF2-40B4-BE49-F238E27FC236}">
                <a16:creationId xmlns:a16="http://schemas.microsoft.com/office/drawing/2014/main" id="{2800CDAC-5CD3-FA4F-A674-7F02F7AA1762}"/>
              </a:ext>
            </a:extLst>
          </p:cNvPr>
          <p:cNvCxnSpPr>
            <a:stCxn id="117" idx="2"/>
            <a:endCxn id="1033" idx="3"/>
          </p:cNvCxnSpPr>
          <p:nvPr/>
        </p:nvCxnSpPr>
        <p:spPr>
          <a:xfrm rot="5400000">
            <a:off x="3967491" y="5196234"/>
            <a:ext cx="358325" cy="13617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BBF8103C-A05F-0749-9111-FAFF5C55900D}"/>
              </a:ext>
            </a:extLst>
          </p:cNvPr>
          <p:cNvSpPr txBox="1"/>
          <p:nvPr/>
        </p:nvSpPr>
        <p:spPr>
          <a:xfrm>
            <a:off x="2360712" y="4185084"/>
            <a:ext cx="7497565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느슨한 결합   </a:t>
            </a:r>
            <a:r>
              <a:rPr kumimoji="1" lang="en-US" altLang="ko-KR" sz="1200" dirty="0"/>
              <a:t>consumer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provider</a:t>
            </a:r>
            <a:r>
              <a:rPr kumimoji="1" lang="ko-KR" altLang="en-US" sz="1200" dirty="0"/>
              <a:t>에 의존적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provider</a:t>
            </a:r>
            <a:r>
              <a:rPr kumimoji="1" lang="ko-KR" altLang="en-US" sz="1200" dirty="0"/>
              <a:t>는 변경 시 </a:t>
            </a:r>
            <a:r>
              <a:rPr kumimoji="1" lang="en-US" altLang="ko-KR" sz="1200" dirty="0"/>
              <a:t>consumer</a:t>
            </a:r>
            <a:r>
              <a:rPr kumimoji="1" lang="ko-KR" altLang="en-US" sz="1200" dirty="0"/>
              <a:t>로 통신 발생</a:t>
            </a:r>
            <a:endParaRPr kumimoji="1" lang="en-US" altLang="ko-KR" sz="1200" dirty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높은 내구성  </a:t>
            </a:r>
            <a:r>
              <a:rPr kumimoji="1" lang="en-US" altLang="ko-KR" sz="1200" b="1" dirty="0"/>
              <a:t> </a:t>
            </a:r>
            <a:r>
              <a:rPr kumimoji="1" lang="ko-KR" altLang="en-US" sz="1200" dirty="0"/>
              <a:t>큐가 존재하여 </a:t>
            </a:r>
            <a:r>
              <a:rPr kumimoji="1" lang="en-US" altLang="ko-KR" sz="1200" dirty="0"/>
              <a:t>consumer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down</a:t>
            </a:r>
            <a:r>
              <a:rPr kumimoji="1" lang="ko-KR" altLang="en-US" sz="1200" dirty="0"/>
              <a:t>되더라도 메시지 전달 보장되며</a:t>
            </a:r>
            <a:r>
              <a:rPr kumimoji="1" lang="en-US" altLang="ko-KR" sz="1200" dirty="0"/>
              <a:t>, Consumer </a:t>
            </a:r>
            <a:r>
              <a:rPr kumimoji="1" lang="ko-KR" altLang="en-US" sz="1200" dirty="0"/>
              <a:t>응답 불필요</a:t>
            </a:r>
            <a:endParaRPr kumimoji="1" lang="en-US" altLang="ko-KR" sz="1200" dirty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높은 확장성   </a:t>
            </a:r>
            <a:r>
              <a:rPr kumimoji="1" lang="ko-KR" altLang="en-US" sz="1200" dirty="0"/>
              <a:t>큐에 일시적으로 처리 메시지 증가 시 </a:t>
            </a:r>
            <a:r>
              <a:rPr kumimoji="1" lang="en-US" altLang="ko-KR" sz="1200" dirty="0"/>
              <a:t>Consumer</a:t>
            </a:r>
            <a:r>
              <a:rPr kumimoji="1" lang="ko-KR" altLang="en-US" sz="1200" dirty="0"/>
              <a:t>는 수평 확장을 통한 처리</a:t>
            </a:r>
            <a:r>
              <a:rPr kumimoji="1" lang="ko-KR" altLang="en-US" sz="1200" b="1" dirty="0"/>
              <a:t> </a:t>
            </a:r>
            <a:br>
              <a:rPr kumimoji="1" lang="en-US" altLang="ko-KR" sz="1200" dirty="0"/>
            </a:br>
            <a:r>
              <a:rPr kumimoji="1" lang="ko-KR" altLang="en-US" sz="1200" b="1" dirty="0"/>
              <a:t>높은 유연성 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기존 구조의 변화 없이 새로운 기능의 서비스를 쉽게 추가할 수 있는 유연성 보장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D62C630-9B19-C149-9F76-E47A7D79E005}"/>
              </a:ext>
            </a:extLst>
          </p:cNvPr>
          <p:cNvSpPr txBox="1"/>
          <p:nvPr/>
        </p:nvSpPr>
        <p:spPr>
          <a:xfrm>
            <a:off x="1532620" y="6074264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3.</a:t>
            </a:r>
            <a:r>
              <a:rPr kumimoji="1" lang="ko-KR" altLang="en-US" sz="1050" dirty="0"/>
              <a:t> 정보 업데이트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7C2AC7-DBE1-5745-860D-83F0C471C667}"/>
              </a:ext>
            </a:extLst>
          </p:cNvPr>
          <p:cNvSpPr txBox="1"/>
          <p:nvPr/>
        </p:nvSpPr>
        <p:spPr>
          <a:xfrm>
            <a:off x="3748010" y="6074264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2.</a:t>
            </a:r>
            <a:r>
              <a:rPr kumimoji="1" lang="ko-KR" altLang="en-US" sz="1050" dirty="0"/>
              <a:t> 정보 업데이트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8A70DCD-A022-BA43-B5AC-60ABFD4A395A}"/>
              </a:ext>
            </a:extLst>
          </p:cNvPr>
          <p:cNvSpPr txBox="1"/>
          <p:nvPr/>
        </p:nvSpPr>
        <p:spPr>
          <a:xfrm>
            <a:off x="2528845" y="3369707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2.</a:t>
            </a:r>
            <a:r>
              <a:rPr kumimoji="1" lang="ko-KR" altLang="en-US" sz="1050" dirty="0"/>
              <a:t> 정보 업데이트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42E16DB-27A5-9144-B8CF-DED2B13252EB}"/>
              </a:ext>
            </a:extLst>
          </p:cNvPr>
          <p:cNvSpPr txBox="1"/>
          <p:nvPr/>
        </p:nvSpPr>
        <p:spPr>
          <a:xfrm>
            <a:off x="4340932" y="270892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accent1"/>
                </a:solidFill>
              </a:rPr>
              <a:t>서비스 제공자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BBA8360-B6B0-794C-A707-394D132E91CD}"/>
              </a:ext>
            </a:extLst>
          </p:cNvPr>
          <p:cNvSpPr txBox="1"/>
          <p:nvPr/>
        </p:nvSpPr>
        <p:spPr>
          <a:xfrm>
            <a:off x="200472" y="2672916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accent1"/>
                </a:solidFill>
              </a:rPr>
              <a:t>서비스 소비자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14E7286-BA45-AE43-9A4A-D0A8AA8A6622}"/>
              </a:ext>
            </a:extLst>
          </p:cNvPr>
          <p:cNvSpPr txBox="1"/>
          <p:nvPr/>
        </p:nvSpPr>
        <p:spPr>
          <a:xfrm>
            <a:off x="200472" y="504918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accent1"/>
                </a:solidFill>
              </a:rPr>
              <a:t>서비스 소비자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746FDF7-E53C-924F-AC2D-7F1822876636}"/>
              </a:ext>
            </a:extLst>
          </p:cNvPr>
          <p:cNvSpPr txBox="1"/>
          <p:nvPr/>
        </p:nvSpPr>
        <p:spPr>
          <a:xfrm>
            <a:off x="4376936" y="5121188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solidFill>
                  <a:schemeClr val="accent1"/>
                </a:solidFill>
              </a:rPr>
              <a:t>서비스 제공자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E1D51AE-CF3E-614E-81E5-E2CBEC971203}"/>
              </a:ext>
            </a:extLst>
          </p:cNvPr>
          <p:cNvSpPr txBox="1"/>
          <p:nvPr/>
        </p:nvSpPr>
        <p:spPr>
          <a:xfrm>
            <a:off x="2632540" y="2917220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3.</a:t>
            </a:r>
            <a:r>
              <a:rPr kumimoji="1" lang="ko-KR" altLang="en-US" sz="1050" dirty="0"/>
              <a:t> 동기 응답</a:t>
            </a:r>
          </a:p>
        </p:txBody>
      </p:sp>
    </p:spTree>
    <p:extLst>
      <p:ext uri="{BB962C8B-B14F-4D97-AF65-F5344CB8AC3E}">
        <p14:creationId xmlns:p14="http://schemas.microsoft.com/office/powerpoint/2010/main" val="188078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EF2C-5CF4-2F4D-BACF-D0C48D9AB36D}"/>
              </a:ext>
            </a:extLst>
          </p:cNvPr>
          <p:cNvSpPr/>
          <p:nvPr/>
        </p:nvSpPr>
        <p:spPr>
          <a:xfrm>
            <a:off x="3838755" y="2204864"/>
            <a:ext cx="3022457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sz="1400" b="1" dirty="0"/>
              <a:t>Topic </a:t>
            </a:r>
            <a:r>
              <a:rPr lang="ko-KR" altLang="en-US" sz="1400" b="1" dirty="0"/>
              <a:t>기반 비동기 이벤트 전달 구조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r>
              <a:rPr lang="ko-KR" altLang="en-US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Topic </a:t>
            </a:r>
            <a:r>
              <a:rPr lang="ko-KR" altLang="en-US" dirty="0"/>
              <a:t>기반 </a:t>
            </a:r>
            <a:r>
              <a:rPr lang="en-US" altLang="ko-KR" dirty="0"/>
              <a:t>Message</a:t>
            </a:r>
            <a:r>
              <a:rPr lang="ko-KR" altLang="en-US" dirty="0"/>
              <a:t> 전달을 위한 기본 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415796" y="6863896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4B71B5-06DE-7349-B402-7D0CDCEEE0FC}"/>
              </a:ext>
            </a:extLst>
          </p:cNvPr>
          <p:cNvSpPr txBox="1"/>
          <p:nvPr/>
        </p:nvSpPr>
        <p:spPr>
          <a:xfrm>
            <a:off x="4697262" y="5121188"/>
            <a:ext cx="4900254" cy="1272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en-US" altLang="ko-KR" sz="1200" b="1" dirty="0"/>
              <a:t>Publishing: </a:t>
            </a:r>
            <a:r>
              <a:rPr kumimoji="1" lang="en-US" altLang="ko-KR" sz="1200" dirty="0"/>
              <a:t>Microservice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Topic Name</a:t>
            </a:r>
            <a:r>
              <a:rPr kumimoji="1" lang="ko-KR" altLang="en-US" sz="1200" dirty="0"/>
              <a:t>을 사용하여 메시지 전송</a:t>
            </a:r>
            <a:br>
              <a:rPr kumimoji="1" lang="en-US" altLang="ko-KR" sz="1200" dirty="0"/>
            </a:br>
            <a:r>
              <a:rPr kumimoji="1" lang="en-US" altLang="ko-KR" sz="1200" dirty="0"/>
              <a:t>※</a:t>
            </a:r>
            <a:r>
              <a:rPr kumimoji="1" lang="ko-KR" altLang="en-US" sz="1200" dirty="0"/>
              <a:t> * </a:t>
            </a:r>
            <a:r>
              <a:rPr kumimoji="1" lang="en-US" altLang="ko-KR" sz="1200" dirty="0"/>
              <a:t>one word</a:t>
            </a:r>
            <a:r>
              <a:rPr kumimoji="1" lang="ko-KR" altLang="en-US" sz="1200" dirty="0"/>
              <a:t> 표시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#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zero or more words </a:t>
            </a:r>
            <a:r>
              <a:rPr kumimoji="1" lang="ko-KR" altLang="en-US" sz="1200" dirty="0"/>
              <a:t>표시</a:t>
            </a:r>
            <a:endParaRPr kumimoji="1" lang="en-US" altLang="ko-KR" sz="1200" dirty="0"/>
          </a:p>
          <a:p>
            <a:pPr marL="228600" indent="-228600">
              <a:lnSpc>
                <a:spcPct val="130000"/>
              </a:lnSpc>
              <a:buFontTx/>
              <a:buAutoNum type="arabicParenR"/>
            </a:pPr>
            <a:r>
              <a:rPr kumimoji="1" lang="en-US" altLang="ko-KR" sz="1200" b="1" dirty="0"/>
              <a:t>Consumer: </a:t>
            </a:r>
            <a:r>
              <a:rPr kumimoji="1" lang="ko-KR" altLang="en-US" sz="1200" dirty="0"/>
              <a:t>각 </a:t>
            </a:r>
            <a:r>
              <a:rPr kumimoji="1" lang="en-US" altLang="ko-KR" sz="1200" dirty="0"/>
              <a:t>Exchange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Binding</a:t>
            </a:r>
            <a:r>
              <a:rPr kumimoji="1" lang="ko-KR" altLang="en-US" sz="1200" dirty="0"/>
              <a:t>된 </a:t>
            </a:r>
            <a:r>
              <a:rPr kumimoji="1" lang="en-US" altLang="ko-KR" sz="1200" dirty="0"/>
              <a:t>Topic</a:t>
            </a:r>
            <a:r>
              <a:rPr kumimoji="1" lang="ko-KR" altLang="en-US" sz="1200" dirty="0"/>
              <a:t>을 매개로 </a:t>
            </a:r>
            <a:r>
              <a:rPr kumimoji="1" lang="en-US" altLang="ko-KR" sz="1200" dirty="0"/>
              <a:t>Queue</a:t>
            </a:r>
            <a:r>
              <a:rPr kumimoji="1" lang="ko-KR" altLang="en-US" sz="1200" dirty="0"/>
              <a:t>로 메시지 전송</a:t>
            </a:r>
            <a:r>
              <a:rPr kumimoji="1" lang="en-US" altLang="ko-KR" sz="1200" dirty="0"/>
              <a:t>(Exchange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Queue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1:1, 1:N, N:1 Binding</a:t>
            </a:r>
            <a:r>
              <a:rPr kumimoji="1" lang="ko-KR" altLang="en-US" sz="1200" dirty="0"/>
              <a:t> 가능</a:t>
            </a:r>
            <a:r>
              <a:rPr kumimoji="1" lang="en-US" altLang="ko-KR" sz="1200" dirty="0"/>
              <a:t>)</a:t>
            </a:r>
          </a:p>
          <a:p>
            <a:pPr marL="228600" indent="-228600">
              <a:lnSpc>
                <a:spcPct val="130000"/>
              </a:lnSpc>
              <a:buFontTx/>
              <a:buAutoNum type="arabicParenR"/>
            </a:pPr>
            <a:r>
              <a:rPr kumimoji="1" lang="en-US" altLang="ko-KR" sz="1200" b="1" dirty="0"/>
              <a:t>Binding: </a:t>
            </a:r>
            <a:r>
              <a:rPr kumimoji="1" lang="en-US" altLang="ko-KR" sz="1200" dirty="0"/>
              <a:t>Microservice</a:t>
            </a:r>
            <a:r>
              <a:rPr kumimoji="1" lang="ko-KR" altLang="en-US" sz="1200" dirty="0"/>
              <a:t>는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구독중인 </a:t>
            </a:r>
            <a:r>
              <a:rPr kumimoji="1" lang="en-US" altLang="ko-KR" sz="1200" dirty="0"/>
              <a:t>Queue</a:t>
            </a:r>
            <a:r>
              <a:rPr kumimoji="1" lang="ko-KR" altLang="en-US" sz="1200" dirty="0"/>
              <a:t>를 통해 메시지 수신</a:t>
            </a:r>
            <a:endParaRPr kumimoji="1" lang="en-US" altLang="ko-KR" sz="1200" dirty="0"/>
          </a:p>
        </p:txBody>
      </p:sp>
      <p:sp>
        <p:nvSpPr>
          <p:cNvPr id="41" name="타원 40"/>
          <p:cNvSpPr/>
          <p:nvPr/>
        </p:nvSpPr>
        <p:spPr>
          <a:xfrm>
            <a:off x="1312886" y="2894479"/>
            <a:ext cx="1440160" cy="14401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136467" y="2153833"/>
            <a:ext cx="905790" cy="9057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화살표 연결선 42"/>
          <p:cNvCxnSpPr>
            <a:cxnSpLocks/>
            <a:endCxn id="45" idx="1"/>
          </p:cNvCxnSpPr>
          <p:nvPr/>
        </p:nvCxnSpPr>
        <p:spPr>
          <a:xfrm flipV="1">
            <a:off x="2715192" y="3614559"/>
            <a:ext cx="12152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45" idx="3"/>
            <a:endCxn id="46" idx="1"/>
          </p:cNvCxnSpPr>
          <p:nvPr/>
        </p:nvCxnSpPr>
        <p:spPr>
          <a:xfrm flipV="1">
            <a:off x="4729556" y="2601206"/>
            <a:ext cx="720413" cy="1013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930424" y="3467559"/>
            <a:ext cx="799132" cy="294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EX1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순서도: 직접 액세스 저장소 45"/>
          <p:cNvSpPr/>
          <p:nvPr/>
        </p:nvSpPr>
        <p:spPr>
          <a:xfrm>
            <a:off x="5449969" y="2455739"/>
            <a:ext cx="720080" cy="290933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</a:rPr>
              <a:t>Q1</a:t>
            </a:r>
            <a:endParaRPr kumimoji="1"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순서도: 직접 액세스 저장소 46"/>
          <p:cNvSpPr/>
          <p:nvPr/>
        </p:nvSpPr>
        <p:spPr>
          <a:xfrm>
            <a:off x="5449969" y="3470627"/>
            <a:ext cx="720080" cy="290933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</a:rPr>
              <a:t>Q2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136467" y="3165653"/>
            <a:ext cx="905790" cy="9057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3" name="직선 화살표 연결선 52"/>
          <p:cNvCxnSpPr>
            <a:stCxn id="45" idx="3"/>
            <a:endCxn id="47" idx="1"/>
          </p:cNvCxnSpPr>
          <p:nvPr/>
        </p:nvCxnSpPr>
        <p:spPr>
          <a:xfrm>
            <a:off x="4729556" y="3614559"/>
            <a:ext cx="720413" cy="1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  <a:stCxn id="46" idx="4"/>
            <a:endCxn id="42" idx="2"/>
          </p:cNvCxnSpPr>
          <p:nvPr/>
        </p:nvCxnSpPr>
        <p:spPr>
          <a:xfrm>
            <a:off x="6170049" y="2601206"/>
            <a:ext cx="966418" cy="5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stCxn id="47" idx="4"/>
            <a:endCxn id="51" idx="2"/>
          </p:cNvCxnSpPr>
          <p:nvPr/>
        </p:nvCxnSpPr>
        <p:spPr>
          <a:xfrm>
            <a:off x="6170049" y="3616094"/>
            <a:ext cx="966418" cy="2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7136467" y="4177747"/>
            <a:ext cx="905790" cy="9057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순서도: 직접 액세스 저장소 59"/>
          <p:cNvSpPr/>
          <p:nvPr/>
        </p:nvSpPr>
        <p:spPr>
          <a:xfrm>
            <a:off x="5449969" y="4479379"/>
            <a:ext cx="720080" cy="290933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</a:rPr>
              <a:t>Q3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cxnSpLocks/>
            <a:stCxn id="60" idx="4"/>
            <a:endCxn id="58" idx="2"/>
          </p:cNvCxnSpPr>
          <p:nvPr/>
        </p:nvCxnSpPr>
        <p:spPr>
          <a:xfrm>
            <a:off x="6170049" y="4624846"/>
            <a:ext cx="966418" cy="57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5" idx="3"/>
            <a:endCxn id="60" idx="1"/>
          </p:cNvCxnSpPr>
          <p:nvPr/>
        </p:nvCxnSpPr>
        <p:spPr>
          <a:xfrm>
            <a:off x="4729556" y="3614559"/>
            <a:ext cx="720413" cy="10102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84548" y="1772816"/>
            <a:ext cx="453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Topic Name </a:t>
            </a:r>
            <a:r>
              <a:rPr lang="ko-KR" altLang="en-US" sz="1400" b="1" dirty="0">
                <a:solidFill>
                  <a:schemeClr val="accent1"/>
                </a:solidFill>
              </a:rPr>
              <a:t>구조 예시</a:t>
            </a:r>
            <a:r>
              <a:rPr lang="en-US" altLang="ko-KR" sz="1400" b="1" dirty="0">
                <a:solidFill>
                  <a:schemeClr val="accent1"/>
                </a:solidFill>
              </a:rPr>
              <a:t>: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{Event Name}.{group name}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756756" y="2888940"/>
            <a:ext cx="904295" cy="100811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914100" y="2902096"/>
            <a:ext cx="577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Topics</a:t>
            </a:r>
            <a:endParaRPr lang="ko-KR" altLang="en-US" sz="10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5376CE-ADF2-6948-BF99-368548BAA58F}"/>
              </a:ext>
            </a:extLst>
          </p:cNvPr>
          <p:cNvSpPr txBox="1"/>
          <p:nvPr/>
        </p:nvSpPr>
        <p:spPr>
          <a:xfrm>
            <a:off x="2768011" y="259713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publishing</a:t>
            </a:r>
            <a:endParaRPr kumimoji="1" lang="ko-KR" altLang="en-US" sz="14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5AC2A34-3700-704A-8656-9DBF3AE727F0}"/>
              </a:ext>
            </a:extLst>
          </p:cNvPr>
          <p:cNvSpPr/>
          <p:nvPr/>
        </p:nvSpPr>
        <p:spPr>
          <a:xfrm>
            <a:off x="2576736" y="2664260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DB07BB7-1AE8-C14C-911E-922DBBF2499C}"/>
              </a:ext>
            </a:extLst>
          </p:cNvPr>
          <p:cNvSpPr txBox="1"/>
          <p:nvPr/>
        </p:nvSpPr>
        <p:spPr>
          <a:xfrm>
            <a:off x="7218286" y="1834546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Consumer</a:t>
            </a:r>
            <a:endParaRPr kumimoji="1" lang="ko-KR" altLang="en-US" sz="1400" b="1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7E0B696-D659-114C-AECF-7107DE9D4582}"/>
              </a:ext>
            </a:extLst>
          </p:cNvPr>
          <p:cNvSpPr/>
          <p:nvPr/>
        </p:nvSpPr>
        <p:spPr>
          <a:xfrm>
            <a:off x="7007435" y="1889459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  <p:sp>
        <p:nvSpPr>
          <p:cNvPr id="117" name="직사각형 116"/>
          <p:cNvSpPr/>
          <p:nvPr/>
        </p:nvSpPr>
        <p:spPr>
          <a:xfrm>
            <a:off x="1384894" y="4977172"/>
            <a:ext cx="2240292" cy="1287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352600" y="5013176"/>
            <a:ext cx="624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From</a:t>
            </a:r>
            <a:endParaRPr lang="ko-KR" altLang="en-US" sz="14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876137" y="5013176"/>
            <a:ext cx="38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To</a:t>
            </a:r>
            <a:endParaRPr lang="ko-KR" alt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2597532" y="5022901"/>
            <a:ext cx="631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Topic</a:t>
            </a:r>
            <a:endParaRPr lang="ko-KR" altLang="en-US" sz="14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1424608" y="5301208"/>
            <a:ext cx="397866" cy="96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/>
              <a:t>EX1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EX1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EX1</a:t>
            </a:r>
            <a:endParaRPr lang="ko-KR" altLang="en-US" sz="1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1895983" y="5301208"/>
            <a:ext cx="354584" cy="96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/>
              <a:t>Q1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Q2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Q3</a:t>
            </a:r>
            <a:endParaRPr lang="ko-KR" altLang="en-US" sz="1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2324708" y="5265204"/>
            <a:ext cx="1127232" cy="96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/>
              <a:t>event1.mygroup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event2.mygroup</a:t>
            </a:r>
          </a:p>
          <a:p>
            <a:pPr>
              <a:lnSpc>
                <a:spcPct val="200000"/>
              </a:lnSpc>
            </a:pPr>
            <a:r>
              <a:rPr lang="en-US" altLang="ko-KR" sz="1000" dirty="0"/>
              <a:t>event3.mygroup</a:t>
            </a:r>
            <a:endParaRPr lang="ko-KR" alt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2073275" y="468914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자동 </a:t>
            </a:r>
            <a:r>
              <a:rPr lang="en-US" altLang="ko-KR" sz="1400" b="1" dirty="0"/>
              <a:t>Binding</a:t>
            </a:r>
            <a:endParaRPr lang="ko-KR" altLang="en-US" sz="1400" b="1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BEE010CC-1E33-544C-A983-2EB00B6C1CB3}"/>
              </a:ext>
            </a:extLst>
          </p:cNvPr>
          <p:cNvSpPr/>
          <p:nvPr/>
        </p:nvSpPr>
        <p:spPr>
          <a:xfrm>
            <a:off x="1864673" y="4741293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cxnSp>
        <p:nvCxnSpPr>
          <p:cNvPr id="126" name="꺾인 연결선 125"/>
          <p:cNvCxnSpPr>
            <a:cxnSpLocks/>
            <a:stCxn id="117" idx="3"/>
            <a:endCxn id="45" idx="2"/>
          </p:cNvCxnSpPr>
          <p:nvPr/>
        </p:nvCxnSpPr>
        <p:spPr>
          <a:xfrm flipV="1">
            <a:off x="3625186" y="3761559"/>
            <a:ext cx="704804" cy="18592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0686E1-ACED-3146-AC62-DA66950C2431}"/>
              </a:ext>
            </a:extLst>
          </p:cNvPr>
          <p:cNvSpPr txBox="1"/>
          <p:nvPr/>
        </p:nvSpPr>
        <p:spPr>
          <a:xfrm>
            <a:off x="1555344" y="3320988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Publisher</a:t>
            </a:r>
          </a:p>
          <a:p>
            <a:r>
              <a:rPr kumimoji="1" lang="en-US" altLang="ko-KR" sz="1600" dirty="0"/>
              <a:t>Service</a:t>
            </a:r>
            <a:endParaRPr kumimoji="1"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F56577-AA31-4544-98B0-37E85F712E81}"/>
              </a:ext>
            </a:extLst>
          </p:cNvPr>
          <p:cNvSpPr txBox="1"/>
          <p:nvPr/>
        </p:nvSpPr>
        <p:spPr>
          <a:xfrm>
            <a:off x="488504" y="1376772"/>
            <a:ext cx="889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F/W</a:t>
            </a:r>
            <a:r>
              <a:rPr kumimoji="1" lang="ko-KR" altLang="en-US" b="1" dirty="0"/>
              <a:t>을 통해 </a:t>
            </a:r>
            <a:r>
              <a:rPr kumimoji="1" lang="en-US" altLang="ko-KR" b="1" dirty="0"/>
              <a:t>RabbitMQ </a:t>
            </a:r>
            <a:r>
              <a:rPr kumimoji="1" lang="ko-KR" altLang="en-US" b="1" dirty="0"/>
              <a:t>내부 </a:t>
            </a:r>
            <a:r>
              <a:rPr kumimoji="1" lang="en-US" altLang="ko-KR" b="1" dirty="0"/>
              <a:t>Exchange, Queue </a:t>
            </a:r>
            <a:r>
              <a:rPr kumimoji="1" lang="ko-KR" altLang="en-US" b="1" dirty="0"/>
              <a:t>생성 및 자동 </a:t>
            </a:r>
            <a:r>
              <a:rPr kumimoji="1" lang="en-US" altLang="ko-KR" b="1" dirty="0"/>
              <a:t>Binding </a:t>
            </a:r>
            <a:r>
              <a:rPr kumimoji="1" lang="ko-KR" altLang="en-US" b="1" dirty="0"/>
              <a:t>실행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071E02-6157-BD48-B5E2-3D5E37D8548E}"/>
              </a:ext>
            </a:extLst>
          </p:cNvPr>
          <p:cNvSpPr txBox="1"/>
          <p:nvPr/>
        </p:nvSpPr>
        <p:spPr>
          <a:xfrm>
            <a:off x="2720752" y="3065185"/>
            <a:ext cx="12298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-139700">
              <a:buAutoNum type="arabicParenR"/>
            </a:pPr>
            <a:r>
              <a:rPr lang="en-US" altLang="ko-KR" sz="900" b="1" dirty="0"/>
              <a:t>event1.mygroup</a:t>
            </a:r>
          </a:p>
          <a:p>
            <a:pPr marL="139700" indent="-139700">
              <a:buAutoNum type="arabicParenR"/>
            </a:pPr>
            <a:r>
              <a:rPr lang="en-US" altLang="ko-KR" sz="900" b="1" dirty="0">
                <a:solidFill>
                  <a:schemeClr val="accent1"/>
                </a:solidFill>
              </a:rPr>
              <a:t>*.</a:t>
            </a:r>
            <a:r>
              <a:rPr lang="en-US" altLang="ko-KR" sz="900" b="1" dirty="0" err="1">
                <a:solidFill>
                  <a:schemeClr val="accent1"/>
                </a:solidFill>
              </a:rPr>
              <a:t>mygroup</a:t>
            </a:r>
            <a:endParaRPr lang="en-US" altLang="ko-KR" sz="900" b="1" dirty="0">
              <a:solidFill>
                <a:schemeClr val="accent1"/>
              </a:solidFill>
            </a:endParaRPr>
          </a:p>
          <a:p>
            <a:pPr marL="139700" indent="-139700">
              <a:buAutoNum type="arabicParenR"/>
            </a:pPr>
            <a:r>
              <a:rPr lang="en-US" altLang="ko-KR" sz="900" b="1" dirty="0">
                <a:solidFill>
                  <a:srgbClr val="C00000"/>
                </a:solidFill>
              </a:rPr>
              <a:t>event3.*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E70A28-14AF-0749-9DEA-4A4AE380DB5A}"/>
              </a:ext>
            </a:extLst>
          </p:cNvPr>
          <p:cNvSpPr txBox="1"/>
          <p:nvPr/>
        </p:nvSpPr>
        <p:spPr>
          <a:xfrm>
            <a:off x="7113984" y="2420888"/>
            <a:ext cx="995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Consumer 1</a:t>
            </a:r>
          </a:p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FD6F95-5A01-8249-849F-7B1775BDE475}"/>
              </a:ext>
            </a:extLst>
          </p:cNvPr>
          <p:cNvSpPr txBox="1"/>
          <p:nvPr/>
        </p:nvSpPr>
        <p:spPr>
          <a:xfrm>
            <a:off x="7104557" y="3410702"/>
            <a:ext cx="995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Consumer 2</a:t>
            </a:r>
          </a:p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A61FFB-B740-024D-93AF-B9BC966E6CBA}"/>
              </a:ext>
            </a:extLst>
          </p:cNvPr>
          <p:cNvSpPr txBox="1"/>
          <p:nvPr/>
        </p:nvSpPr>
        <p:spPr>
          <a:xfrm>
            <a:off x="7085703" y="4438224"/>
            <a:ext cx="995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Consumer 3</a:t>
            </a:r>
          </a:p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C68E4A-715B-0D4A-B9DF-6B69464F466D}"/>
              </a:ext>
            </a:extLst>
          </p:cNvPr>
          <p:cNvSpPr txBox="1"/>
          <p:nvPr/>
        </p:nvSpPr>
        <p:spPr>
          <a:xfrm>
            <a:off x="4124908" y="2672916"/>
            <a:ext cx="10166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event1.mygrup</a:t>
            </a:r>
            <a:endParaRPr lang="ko-KR" altLang="en-US" sz="9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74229D-4B18-6B41-8743-DA869CBF163D}"/>
              </a:ext>
            </a:extLst>
          </p:cNvPr>
          <p:cNvSpPr txBox="1"/>
          <p:nvPr/>
        </p:nvSpPr>
        <p:spPr>
          <a:xfrm>
            <a:off x="5097016" y="4041775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2"/>
                </a:solidFill>
              </a:rPr>
              <a:t>event3.*</a:t>
            </a:r>
            <a:endParaRPr lang="ko-KR" altLang="en-US" sz="9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C2D0B-3021-FF4E-8B29-86FFA4DED632}"/>
              </a:ext>
            </a:extLst>
          </p:cNvPr>
          <p:cNvSpPr txBox="1"/>
          <p:nvPr/>
        </p:nvSpPr>
        <p:spPr>
          <a:xfrm>
            <a:off x="3836876" y="220486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RabbitMQ</a:t>
            </a:r>
            <a:endParaRPr kumimoji="1" lang="ko-KR" altLang="en-US" sz="14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414D4D-D22C-E848-90E5-E200105F7773}"/>
              </a:ext>
            </a:extLst>
          </p:cNvPr>
          <p:cNvSpPr txBox="1"/>
          <p:nvPr/>
        </p:nvSpPr>
        <p:spPr>
          <a:xfrm>
            <a:off x="5385792" y="2240868"/>
            <a:ext cx="13484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 RK: event1.mygroup</a:t>
            </a:r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3984AF-BE6D-EC4F-AFBC-DB642A70DA41}"/>
              </a:ext>
            </a:extLst>
          </p:cNvPr>
          <p:cNvSpPr txBox="1"/>
          <p:nvPr/>
        </p:nvSpPr>
        <p:spPr>
          <a:xfrm>
            <a:off x="5461880" y="4270364"/>
            <a:ext cx="13484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RK: event3.mygroup </a:t>
            </a:r>
            <a:endParaRPr lang="ko-KR" altLang="en-US" sz="9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EDAA2A-E458-0643-AC21-5ED616A311FA}"/>
              </a:ext>
            </a:extLst>
          </p:cNvPr>
          <p:cNvSpPr txBox="1"/>
          <p:nvPr/>
        </p:nvSpPr>
        <p:spPr>
          <a:xfrm>
            <a:off x="5404645" y="3258963"/>
            <a:ext cx="13484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 RK: event2.mygroup</a:t>
            </a:r>
            <a:endParaRPr lang="ko-KR" altLang="en-US" sz="9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6CE6450-05B1-FD47-BAA6-E187490482A2}"/>
              </a:ext>
            </a:extLst>
          </p:cNvPr>
          <p:cNvSpPr txBox="1"/>
          <p:nvPr/>
        </p:nvSpPr>
        <p:spPr>
          <a:xfrm>
            <a:off x="4163811" y="2849411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</a:rPr>
              <a:t>*.</a:t>
            </a:r>
            <a:r>
              <a:rPr lang="en-US" altLang="ko-KR" sz="900" b="1" dirty="0" err="1">
                <a:solidFill>
                  <a:schemeClr val="accent1"/>
                </a:solidFill>
              </a:rPr>
              <a:t>mygroup</a:t>
            </a:r>
            <a:endParaRPr lang="ko-KR" altLang="en-US" sz="900" b="1" dirty="0">
              <a:solidFill>
                <a:schemeClr val="accent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57AC13-AFCB-4D43-A86F-4298C0B54A4B}"/>
              </a:ext>
            </a:extLst>
          </p:cNvPr>
          <p:cNvSpPr txBox="1"/>
          <p:nvPr/>
        </p:nvSpPr>
        <p:spPr>
          <a:xfrm>
            <a:off x="4767126" y="3386739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</a:rPr>
              <a:t>*.</a:t>
            </a:r>
            <a:r>
              <a:rPr lang="en-US" altLang="ko-KR" sz="900" b="1" dirty="0" err="1">
                <a:solidFill>
                  <a:schemeClr val="accent1"/>
                </a:solidFill>
              </a:rPr>
              <a:t>mygroup</a:t>
            </a:r>
            <a:endParaRPr lang="ko-KR" altLang="en-US" sz="900" b="1" dirty="0">
              <a:solidFill>
                <a:schemeClr val="accent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CDAF40-D49F-B743-9D27-F195D78AB07E}"/>
              </a:ext>
            </a:extLst>
          </p:cNvPr>
          <p:cNvSpPr txBox="1"/>
          <p:nvPr/>
        </p:nvSpPr>
        <p:spPr>
          <a:xfrm>
            <a:off x="4965089" y="3848653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accent1"/>
                </a:solidFill>
              </a:rPr>
              <a:t>*.</a:t>
            </a:r>
            <a:r>
              <a:rPr lang="en-US" altLang="ko-KR" sz="900" b="1" dirty="0" err="1">
                <a:solidFill>
                  <a:schemeClr val="accent1"/>
                </a:solidFill>
              </a:rPr>
              <a:t>mygroup</a:t>
            </a:r>
            <a:endParaRPr lang="ko-KR" altLang="en-US" sz="9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2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요청 및 비동기 응답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Topic </a:t>
            </a:r>
            <a:r>
              <a:rPr lang="ko-KR" altLang="en-US" dirty="0"/>
              <a:t>기반 </a:t>
            </a:r>
            <a:r>
              <a:rPr lang="en-US" altLang="ko-KR" dirty="0"/>
              <a:t>Request</a:t>
            </a:r>
            <a:r>
              <a:rPr lang="ko-KR" altLang="en-US" dirty="0"/>
              <a:t> </a:t>
            </a:r>
            <a:r>
              <a:rPr lang="en-US" altLang="ko-KR" dirty="0"/>
              <a:t>/Asynch.</a:t>
            </a:r>
            <a:r>
              <a:rPr lang="ko-KR" altLang="en-US" dirty="0"/>
              <a:t> </a:t>
            </a:r>
            <a:r>
              <a:rPr lang="en-US" altLang="ko-KR" dirty="0" err="1"/>
              <a:t>Reponse</a:t>
            </a:r>
            <a:r>
              <a:rPr lang="ko-KR" altLang="en-US" dirty="0"/>
              <a:t> 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1094882" y="3155891"/>
            <a:ext cx="1440160" cy="14401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59578" y="3155891"/>
            <a:ext cx="1440160" cy="14401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759178" y="2924944"/>
            <a:ext cx="2376264" cy="1671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/>
          </a:p>
        </p:txBody>
      </p:sp>
      <p:cxnSp>
        <p:nvCxnSpPr>
          <p:cNvPr id="63" name="직선 화살표 연결선 62"/>
          <p:cNvCxnSpPr>
            <a:cxnSpLocks/>
            <a:endCxn id="67" idx="1"/>
          </p:cNvCxnSpPr>
          <p:nvPr/>
        </p:nvCxnSpPr>
        <p:spPr>
          <a:xfrm>
            <a:off x="2504728" y="3612785"/>
            <a:ext cx="1468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67" idx="3"/>
            <a:endCxn id="68" idx="1"/>
          </p:cNvCxnSpPr>
          <p:nvPr/>
        </p:nvCxnSpPr>
        <p:spPr>
          <a:xfrm flipV="1">
            <a:off x="4671173" y="3611335"/>
            <a:ext cx="456157" cy="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  <a:stCxn id="68" idx="4"/>
          </p:cNvCxnSpPr>
          <p:nvPr/>
        </p:nvCxnSpPr>
        <p:spPr>
          <a:xfrm>
            <a:off x="5847410" y="3611335"/>
            <a:ext cx="1553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3973225" y="3468769"/>
            <a:ext cx="697948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순서도: 직접 액세스 저장소 67"/>
          <p:cNvSpPr/>
          <p:nvPr/>
        </p:nvSpPr>
        <p:spPr>
          <a:xfrm>
            <a:off x="5127330" y="3465868"/>
            <a:ext cx="720080" cy="290933"/>
          </a:xfrm>
          <a:prstGeom prst="flowChartMagneticDru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순서도: 직접 액세스 저장소 68"/>
          <p:cNvSpPr/>
          <p:nvPr/>
        </p:nvSpPr>
        <p:spPr>
          <a:xfrm>
            <a:off x="3973225" y="4058214"/>
            <a:ext cx="720080" cy="290933"/>
          </a:xfrm>
          <a:prstGeom prst="flowChartMagneticDrum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149462" y="4055322"/>
            <a:ext cx="697948" cy="2880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4" name="직선 화살표 연결선 73"/>
          <p:cNvCxnSpPr>
            <a:cxnSpLocks/>
            <a:endCxn id="70" idx="3"/>
          </p:cNvCxnSpPr>
          <p:nvPr/>
        </p:nvCxnSpPr>
        <p:spPr>
          <a:xfrm flipH="1">
            <a:off x="5847410" y="4199338"/>
            <a:ext cx="1553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0" idx="1"/>
            <a:endCxn id="69" idx="4"/>
          </p:cNvCxnSpPr>
          <p:nvPr/>
        </p:nvCxnSpPr>
        <p:spPr>
          <a:xfrm flipH="1">
            <a:off x="4693305" y="4199338"/>
            <a:ext cx="456157" cy="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cxnSpLocks/>
            <a:stCxn id="69" idx="1"/>
          </p:cNvCxnSpPr>
          <p:nvPr/>
        </p:nvCxnSpPr>
        <p:spPr>
          <a:xfrm flipH="1">
            <a:off x="2432720" y="4203681"/>
            <a:ext cx="1540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160912" y="3501008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EX</a:t>
            </a:r>
            <a:endParaRPr lang="ko-KR" altLang="en-US" sz="9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5349044" y="4113076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EX</a:t>
            </a:r>
            <a:endParaRPr lang="ko-KR" altLang="en-US" sz="9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2360712" y="3284984"/>
            <a:ext cx="1963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Topic: </a:t>
            </a:r>
            <a:r>
              <a:rPr lang="en-US" altLang="ko-KR" sz="900" b="1" dirty="0" err="1"/>
              <a:t>Request.commandService</a:t>
            </a:r>
            <a:endParaRPr lang="ko-KR" altLang="en-US" sz="9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5997116" y="4221088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reply topic: </a:t>
            </a:r>
            <a:r>
              <a:rPr lang="en-US" altLang="ko-KR" sz="800" b="1" dirty="0" err="1"/>
              <a:t>response.CommandService</a:t>
            </a:r>
            <a:endParaRPr lang="ko-KR" altLang="en-US" sz="800" b="1" dirty="0"/>
          </a:p>
        </p:txBody>
      </p:sp>
      <p:sp>
        <p:nvSpPr>
          <p:cNvPr id="97" name="직사각형 96"/>
          <p:cNvSpPr/>
          <p:nvPr/>
        </p:nvSpPr>
        <p:spPr>
          <a:xfrm>
            <a:off x="2144688" y="3240304"/>
            <a:ext cx="5616624" cy="63566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144688" y="3969927"/>
            <a:ext cx="5616624" cy="59174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04728" y="2996952"/>
            <a:ext cx="86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Request</a:t>
            </a:r>
            <a:endParaRPr lang="ko-KR" altLang="en-US" sz="14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300807" y="4664169"/>
            <a:ext cx="848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Response</a:t>
            </a:r>
            <a:endParaRPr lang="ko-KR" alt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D5376CE-ADF2-6948-BF99-368548BAA58F}"/>
              </a:ext>
            </a:extLst>
          </p:cNvPr>
          <p:cNvSpPr txBox="1"/>
          <p:nvPr/>
        </p:nvSpPr>
        <p:spPr>
          <a:xfrm>
            <a:off x="1111827" y="2617167"/>
            <a:ext cx="1270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Microservice</a:t>
            </a:r>
            <a:endParaRPr kumimoji="1" lang="ko-KR" altLang="en-US" sz="1400" b="1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5AC2A34-3700-704A-8656-9DBF3AE727F0}"/>
              </a:ext>
            </a:extLst>
          </p:cNvPr>
          <p:cNvSpPr/>
          <p:nvPr/>
        </p:nvSpPr>
        <p:spPr>
          <a:xfrm>
            <a:off x="920552" y="2684294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169024" y="3501008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Req. Queue</a:t>
            </a:r>
            <a:endParaRPr lang="ko-KR" altLang="en-US" sz="9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944888" y="4113076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Rsp. Queue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403D88C-FD19-F449-B195-0A3AC92F9845}"/>
              </a:ext>
            </a:extLst>
          </p:cNvPr>
          <p:cNvSpPr txBox="1"/>
          <p:nvPr/>
        </p:nvSpPr>
        <p:spPr>
          <a:xfrm>
            <a:off x="4627730" y="2600908"/>
            <a:ext cx="74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Broker</a:t>
            </a:r>
            <a:endParaRPr kumimoji="1" lang="ko-KR" altLang="en-US" sz="1400" b="1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EE010CC-1E33-544C-A983-2EB00B6C1CB3}"/>
              </a:ext>
            </a:extLst>
          </p:cNvPr>
          <p:cNvSpPr/>
          <p:nvPr/>
        </p:nvSpPr>
        <p:spPr>
          <a:xfrm>
            <a:off x="4442862" y="2675655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87E0B696-D659-114C-AECF-7107DE9D4582}"/>
              </a:ext>
            </a:extLst>
          </p:cNvPr>
          <p:cNvSpPr/>
          <p:nvPr/>
        </p:nvSpPr>
        <p:spPr>
          <a:xfrm>
            <a:off x="7329264" y="2672585"/>
            <a:ext cx="216800" cy="1898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3</a:t>
            </a:r>
            <a:endParaRPr kumimoji="1" lang="ko-KR" altLang="en-US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D5376CE-ADF2-6948-BF99-368548BAA58F}"/>
              </a:ext>
            </a:extLst>
          </p:cNvPr>
          <p:cNvSpPr txBox="1"/>
          <p:nvPr/>
        </p:nvSpPr>
        <p:spPr>
          <a:xfrm>
            <a:off x="7532716" y="2616712"/>
            <a:ext cx="1270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Microservice</a:t>
            </a:r>
            <a:endParaRPr kumimoji="1" lang="ko-KR" altLang="en-US" sz="1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4B71B5-06DE-7349-B402-7D0CDCEEE0FC}"/>
              </a:ext>
            </a:extLst>
          </p:cNvPr>
          <p:cNvSpPr txBox="1"/>
          <p:nvPr/>
        </p:nvSpPr>
        <p:spPr>
          <a:xfrm>
            <a:off x="617219" y="5193196"/>
            <a:ext cx="8892988" cy="10261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en-US" altLang="ko-KR" sz="1200" dirty="0"/>
              <a:t>Command</a:t>
            </a:r>
            <a:r>
              <a:rPr kumimoji="1" lang="ko-KR" altLang="en-US" sz="1200" dirty="0"/>
              <a:t> 전달 및 </a:t>
            </a:r>
            <a:r>
              <a:rPr kumimoji="1" lang="en-US" altLang="ko-KR" sz="1200" dirty="0"/>
              <a:t>Response </a:t>
            </a:r>
            <a:r>
              <a:rPr kumimoji="1" lang="ko-KR" altLang="en-US" sz="1200" dirty="0"/>
              <a:t>처리하는 </a:t>
            </a:r>
            <a:r>
              <a:rPr kumimoji="1" lang="en-US" altLang="ko-KR" sz="1200" dirty="0"/>
              <a:t>Microservice</a:t>
            </a:r>
            <a:r>
              <a:rPr kumimoji="1" lang="ko-KR" altLang="en-US" sz="1200" dirty="0"/>
              <a:t>들 간의 </a:t>
            </a:r>
            <a:r>
              <a:rPr kumimoji="1" lang="en-US" altLang="ko-KR" sz="1200" dirty="0"/>
              <a:t>Exchange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Queue</a:t>
            </a:r>
            <a:r>
              <a:rPr kumimoji="1" lang="ko-KR" altLang="en-US" sz="1200" dirty="0"/>
              <a:t>를 사전에 바인딩</a:t>
            </a:r>
            <a:endParaRPr kumimoji="1" lang="en-US" altLang="ko-KR" sz="1200" dirty="0"/>
          </a:p>
          <a:p>
            <a:pPr marL="228600" indent="-228600">
              <a:lnSpc>
                <a:spcPct val="130000"/>
              </a:lnSpc>
              <a:buFontTx/>
              <a:buAutoNum type="arabicParenR"/>
            </a:pPr>
            <a:r>
              <a:rPr kumimoji="1" lang="en-US" altLang="ko-KR" sz="1200" dirty="0"/>
              <a:t>Command</a:t>
            </a:r>
            <a:r>
              <a:rPr kumimoji="1" lang="ko-KR" altLang="en-US" sz="1200" dirty="0"/>
              <a:t>를 전송하는 </a:t>
            </a:r>
            <a:r>
              <a:rPr kumimoji="1" lang="en-US" altLang="ko-KR" sz="1200" dirty="0"/>
              <a:t>Microservice</a:t>
            </a:r>
            <a:r>
              <a:rPr kumimoji="1" lang="ko-KR" altLang="en-US" sz="1200" dirty="0"/>
              <a:t>는 </a:t>
            </a:r>
            <a:r>
              <a:rPr kumimoji="1" lang="en-US" altLang="ko-KR" sz="1200" b="1" dirty="0"/>
              <a:t>Reply topic</a:t>
            </a:r>
            <a:r>
              <a:rPr kumimoji="1" lang="ko-KR" altLang="en-US" sz="1200" dirty="0"/>
              <a:t>을 메시지에 담아 발행</a:t>
            </a:r>
            <a:endParaRPr kumimoji="1" lang="en-US" altLang="ko-KR" sz="1200" dirty="0"/>
          </a:p>
          <a:p>
            <a:pPr marL="228600" indent="-228600">
              <a:lnSpc>
                <a:spcPct val="130000"/>
              </a:lnSpc>
              <a:buFontTx/>
              <a:buAutoNum type="arabicParenR"/>
            </a:pPr>
            <a:r>
              <a:rPr kumimoji="1" lang="ko-KR" altLang="en-US" sz="1200" dirty="0"/>
              <a:t>수신하는 </a:t>
            </a:r>
            <a:r>
              <a:rPr kumimoji="1" lang="en-US" altLang="ko-KR" sz="1200" dirty="0"/>
              <a:t>Microservice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Command</a:t>
            </a:r>
            <a:r>
              <a:rPr kumimoji="1" lang="ko-KR" altLang="en-US" sz="1200" dirty="0"/>
              <a:t> 처리 후 </a:t>
            </a:r>
            <a:r>
              <a:rPr kumimoji="1" lang="en-US" altLang="ko-KR" sz="1200" dirty="0"/>
              <a:t>Reply topic</a:t>
            </a:r>
            <a:r>
              <a:rPr kumimoji="1" lang="ko-KR" altLang="en-US" sz="1200" dirty="0"/>
              <a:t>을 사용하여 처리 결과를 회신</a:t>
            </a:r>
            <a:endParaRPr kumimoji="1" lang="en-US" altLang="ko-KR" sz="1200" dirty="0"/>
          </a:p>
          <a:p>
            <a:pPr marL="228600" indent="-228600">
              <a:lnSpc>
                <a:spcPct val="130000"/>
              </a:lnSpc>
              <a:buFontTx/>
              <a:buAutoNum type="arabicParenR"/>
            </a:pPr>
            <a:r>
              <a:rPr kumimoji="1" lang="ko-KR" altLang="en-US" sz="1200" dirty="0"/>
              <a:t>전송 및 수신은 별도의 채널을 사용하여 </a:t>
            </a:r>
            <a:r>
              <a:rPr kumimoji="1" lang="ko-KR" altLang="en-US" sz="1200" dirty="0" err="1"/>
              <a:t>비동기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Async</a:t>
            </a:r>
            <a:r>
              <a:rPr kumimoji="1" lang="en-US" altLang="ko-KR" sz="1200" dirty="0"/>
              <a:t>.)</a:t>
            </a:r>
            <a:r>
              <a:rPr kumimoji="1" lang="ko-KR" altLang="en-US" sz="1200" dirty="0"/>
              <a:t> 방식으로 동작 가능</a:t>
            </a:r>
            <a:endParaRPr kumimoji="1" lang="en-US" altLang="ko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70D72-9101-3E4B-89BA-94C888AB4DF0}"/>
              </a:ext>
            </a:extLst>
          </p:cNvPr>
          <p:cNvSpPr txBox="1"/>
          <p:nvPr/>
        </p:nvSpPr>
        <p:spPr>
          <a:xfrm>
            <a:off x="488504" y="1376772"/>
            <a:ext cx="889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Message Channel Pattern</a:t>
            </a:r>
            <a:r>
              <a:rPr kumimoji="1" lang="ko-KR" altLang="en-US" b="1" dirty="0"/>
              <a:t>은 </a:t>
            </a:r>
            <a:r>
              <a:rPr kumimoji="1" lang="en-US" altLang="ko-KR" b="1" dirty="0"/>
              <a:t>Microservice</a:t>
            </a:r>
            <a:r>
              <a:rPr kumimoji="1" lang="ko-KR" altLang="en-US" b="1" dirty="0"/>
              <a:t>의 이벤트 및 다양한 데이터 정보를 </a:t>
            </a:r>
            <a:r>
              <a:rPr kumimoji="1" lang="en-US" altLang="ko-KR" b="1" dirty="0"/>
              <a:t>Broker(Message Queue)</a:t>
            </a:r>
            <a:r>
              <a:rPr kumimoji="1" lang="ko-KR" altLang="en-US" b="1" dirty="0"/>
              <a:t>를 활용하여 공유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데이터 일관성 및 정합성 유지 등에 활용 가능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B5C64C-E100-124F-9924-D47551C9A78C}"/>
              </a:ext>
            </a:extLst>
          </p:cNvPr>
          <p:cNvSpPr txBox="1"/>
          <p:nvPr/>
        </p:nvSpPr>
        <p:spPr>
          <a:xfrm>
            <a:off x="4448944" y="292494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RabbitMQ</a:t>
            </a:r>
            <a:endParaRPr kumimoji="1" lang="ko-KR" altLang="en-US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2204FF-3EFB-F940-8C72-4B3670B54465}"/>
              </a:ext>
            </a:extLst>
          </p:cNvPr>
          <p:cNvSpPr txBox="1"/>
          <p:nvPr/>
        </p:nvSpPr>
        <p:spPr>
          <a:xfrm>
            <a:off x="1147829" y="3573016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Command</a:t>
            </a:r>
          </a:p>
          <a:p>
            <a:r>
              <a:rPr kumimoji="1" lang="en-US" altLang="ko-KR" sz="1600" dirty="0"/>
              <a:t>Service</a:t>
            </a:r>
            <a:endParaRPr kumimoji="1" lang="ko-KR" alt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1E09EB-2836-5A4F-8398-1266CCED2E68}"/>
              </a:ext>
            </a:extLst>
          </p:cNvPr>
          <p:cNvSpPr txBox="1"/>
          <p:nvPr/>
        </p:nvSpPr>
        <p:spPr>
          <a:xfrm>
            <a:off x="7797316" y="3609020"/>
            <a:ext cx="106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Response</a:t>
            </a:r>
          </a:p>
          <a:p>
            <a:r>
              <a:rPr kumimoji="1" lang="en-US" altLang="ko-KR" sz="1600" dirty="0"/>
              <a:t>Service</a:t>
            </a:r>
            <a:endParaRPr kumimoji="1"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4E8A4D-59C9-6946-8090-3B5900408C44}"/>
              </a:ext>
            </a:extLst>
          </p:cNvPr>
          <p:cNvSpPr txBox="1"/>
          <p:nvPr/>
        </p:nvSpPr>
        <p:spPr>
          <a:xfrm>
            <a:off x="3620852" y="4365104"/>
            <a:ext cx="1951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 RK: </a:t>
            </a:r>
            <a:r>
              <a:rPr lang="en-US" altLang="ko-KR" sz="900" b="1" dirty="0" err="1"/>
              <a:t>response.CommandService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2CEB6E-446F-F44A-937D-0AAB72F3D975}"/>
              </a:ext>
            </a:extLst>
          </p:cNvPr>
          <p:cNvSpPr txBox="1"/>
          <p:nvPr/>
        </p:nvSpPr>
        <p:spPr>
          <a:xfrm>
            <a:off x="4978312" y="3243314"/>
            <a:ext cx="18533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 RK: </a:t>
            </a:r>
            <a:r>
              <a:rPr lang="en-US" altLang="ko-KR" sz="900" b="1" dirty="0" err="1"/>
              <a:t>request.commandService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417998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/>
          <p:cNvSpPr/>
          <p:nvPr/>
        </p:nvSpPr>
        <p:spPr>
          <a:xfrm>
            <a:off x="4376936" y="2960948"/>
            <a:ext cx="1044116" cy="3299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주문 과정을 비동기로 느슨한 결합 하에 처리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3262212" y="3299914"/>
            <a:ext cx="3237884" cy="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3269332" y="3314819"/>
            <a:ext cx="3230764" cy="175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0" idx="3"/>
          </p:cNvCxnSpPr>
          <p:nvPr/>
        </p:nvCxnSpPr>
        <p:spPr>
          <a:xfrm flipH="1" flipV="1">
            <a:off x="3268257" y="4154509"/>
            <a:ext cx="3232915" cy="134594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>
            <a:off x="3268257" y="3758350"/>
            <a:ext cx="323291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4496343" y="3159515"/>
            <a:ext cx="819957" cy="2940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>
                <a:solidFill>
                  <a:schemeClr val="tx1"/>
                </a:solidFill>
              </a:rPr>
              <a:t>주문 정보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485720" y="4077072"/>
            <a:ext cx="819957" cy="2940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주문 정보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496343" y="3603051"/>
            <a:ext cx="819957" cy="2940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결제 정보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485720" y="4689140"/>
            <a:ext cx="819957" cy="2940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재고 정보</a:t>
            </a: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3262212" y="5733256"/>
            <a:ext cx="323896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4474899" y="5583271"/>
            <a:ext cx="819957" cy="2940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</a:rPr>
              <a:t>입고 정보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239107" y="268683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Message Queue</a:t>
            </a:r>
            <a:endParaRPr lang="ko-KR" altLang="en-US" sz="1200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978046" y="2960948"/>
            <a:ext cx="2290211" cy="1521819"/>
            <a:chOff x="978046" y="2960948"/>
            <a:chExt cx="2290211" cy="1521819"/>
          </a:xfrm>
        </p:grpSpPr>
        <p:sp>
          <p:nvSpPr>
            <p:cNvPr id="138" name="모서리가 둥근 직사각형 137"/>
            <p:cNvSpPr/>
            <p:nvPr/>
          </p:nvSpPr>
          <p:spPr>
            <a:xfrm>
              <a:off x="978046" y="2960948"/>
              <a:ext cx="1800124" cy="151975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Order Service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5" name="원통 114"/>
            <p:cNvSpPr/>
            <p:nvPr/>
          </p:nvSpPr>
          <p:spPr>
            <a:xfrm>
              <a:off x="1100572" y="3839350"/>
              <a:ext cx="418983" cy="544591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778170" y="2963009"/>
              <a:ext cx="490087" cy="15197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Message Channel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1703353" y="3352614"/>
              <a:ext cx="736426" cy="7364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Biz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직선 화살표 연결선 166"/>
            <p:cNvCxnSpPr>
              <a:stCxn id="165" idx="6"/>
              <a:endCxn id="159" idx="1"/>
            </p:cNvCxnSpPr>
            <p:nvPr/>
          </p:nvCxnSpPr>
          <p:spPr>
            <a:xfrm>
              <a:off x="2439779" y="3720827"/>
              <a:ext cx="338391" cy="20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15" idx="4"/>
              <a:endCxn id="165" idx="3"/>
            </p:cNvCxnSpPr>
            <p:nvPr/>
          </p:nvCxnSpPr>
          <p:spPr>
            <a:xfrm flipV="1">
              <a:off x="1519555" y="3981193"/>
              <a:ext cx="291645" cy="130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/>
          <p:cNvGrpSpPr/>
          <p:nvPr/>
        </p:nvGrpSpPr>
        <p:grpSpPr>
          <a:xfrm>
            <a:off x="972001" y="4738517"/>
            <a:ext cx="2290211" cy="1521819"/>
            <a:chOff x="978046" y="2960948"/>
            <a:chExt cx="2290211" cy="1521819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978046" y="2960948"/>
              <a:ext cx="1800124" cy="151975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Cart Service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8" name="원통 177"/>
            <p:cNvSpPr/>
            <p:nvPr/>
          </p:nvSpPr>
          <p:spPr>
            <a:xfrm>
              <a:off x="1100572" y="3839350"/>
              <a:ext cx="418983" cy="544591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2778170" y="2963009"/>
              <a:ext cx="490087" cy="15197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Message Channel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1703353" y="3352614"/>
              <a:ext cx="736426" cy="7364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Biz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직선 화살표 연결선 180"/>
            <p:cNvCxnSpPr>
              <a:stCxn id="180" idx="6"/>
              <a:endCxn id="179" idx="1"/>
            </p:cNvCxnSpPr>
            <p:nvPr/>
          </p:nvCxnSpPr>
          <p:spPr>
            <a:xfrm>
              <a:off x="2439779" y="3720827"/>
              <a:ext cx="338391" cy="20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stCxn id="178" idx="4"/>
              <a:endCxn id="180" idx="3"/>
            </p:cNvCxnSpPr>
            <p:nvPr/>
          </p:nvCxnSpPr>
          <p:spPr>
            <a:xfrm flipV="1">
              <a:off x="1519555" y="3981193"/>
              <a:ext cx="291645" cy="130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그룹 182"/>
          <p:cNvGrpSpPr/>
          <p:nvPr/>
        </p:nvGrpSpPr>
        <p:grpSpPr>
          <a:xfrm>
            <a:off x="6501172" y="2960948"/>
            <a:ext cx="2291286" cy="1521819"/>
            <a:chOff x="956081" y="2960948"/>
            <a:chExt cx="2291286" cy="1521819"/>
          </a:xfrm>
        </p:grpSpPr>
        <p:sp>
          <p:nvSpPr>
            <p:cNvPr id="184" name="모서리가 둥근 직사각형 183"/>
            <p:cNvSpPr/>
            <p:nvPr/>
          </p:nvSpPr>
          <p:spPr>
            <a:xfrm>
              <a:off x="1447243" y="2960948"/>
              <a:ext cx="1800124" cy="151975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ko-KR" sz="1200" dirty="0">
                  <a:solidFill>
                    <a:schemeClr val="tx1"/>
                  </a:solidFill>
                </a:rPr>
                <a:t>Payment Service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5" name="원통 184"/>
            <p:cNvSpPr/>
            <p:nvPr/>
          </p:nvSpPr>
          <p:spPr>
            <a:xfrm>
              <a:off x="2697338" y="3839350"/>
              <a:ext cx="418983" cy="544591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 rot="10800000">
              <a:off x="956081" y="2963009"/>
              <a:ext cx="490087" cy="15197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Message Channel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1784173" y="3352614"/>
              <a:ext cx="736426" cy="7364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Biz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8" name="직선 화살표 연결선 187"/>
            <p:cNvCxnSpPr>
              <a:stCxn id="187" idx="2"/>
              <a:endCxn id="184" idx="1"/>
            </p:cNvCxnSpPr>
            <p:nvPr/>
          </p:nvCxnSpPr>
          <p:spPr>
            <a:xfrm flipH="1">
              <a:off x="1447243" y="3720827"/>
              <a:ext cx="33693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85" idx="2"/>
              <a:endCxn id="187" idx="5"/>
            </p:cNvCxnSpPr>
            <p:nvPr/>
          </p:nvCxnSpPr>
          <p:spPr>
            <a:xfrm flipH="1" flipV="1">
              <a:off x="2412752" y="3981193"/>
              <a:ext cx="284586" cy="130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그룹 196"/>
          <p:cNvGrpSpPr/>
          <p:nvPr/>
        </p:nvGrpSpPr>
        <p:grpSpPr>
          <a:xfrm>
            <a:off x="6501172" y="4738517"/>
            <a:ext cx="2291286" cy="1521819"/>
            <a:chOff x="956081" y="2960948"/>
            <a:chExt cx="2291286" cy="1521819"/>
          </a:xfrm>
        </p:grpSpPr>
        <p:sp>
          <p:nvSpPr>
            <p:cNvPr id="198" name="모서리가 둥근 직사각형 197"/>
            <p:cNvSpPr/>
            <p:nvPr/>
          </p:nvSpPr>
          <p:spPr>
            <a:xfrm>
              <a:off x="1447243" y="2960948"/>
              <a:ext cx="1800124" cy="151975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ko-KR" sz="1200" dirty="0">
                  <a:solidFill>
                    <a:schemeClr val="tx1"/>
                  </a:solidFill>
                </a:rPr>
                <a:t>Product Service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9" name="원통 198"/>
            <p:cNvSpPr/>
            <p:nvPr/>
          </p:nvSpPr>
          <p:spPr>
            <a:xfrm>
              <a:off x="2697338" y="3839350"/>
              <a:ext cx="418983" cy="544591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0" name="모서리가 둥근 직사각형 199"/>
            <p:cNvSpPr/>
            <p:nvPr/>
          </p:nvSpPr>
          <p:spPr>
            <a:xfrm rot="10800000">
              <a:off x="956081" y="2963009"/>
              <a:ext cx="490087" cy="15197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Message Channel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1784173" y="3352614"/>
              <a:ext cx="736426" cy="7364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Biz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2" name="직선 화살표 연결선 201"/>
            <p:cNvCxnSpPr>
              <a:stCxn id="201" idx="2"/>
              <a:endCxn id="198" idx="1"/>
            </p:cNvCxnSpPr>
            <p:nvPr/>
          </p:nvCxnSpPr>
          <p:spPr>
            <a:xfrm flipH="1">
              <a:off x="1447243" y="3720827"/>
              <a:ext cx="33693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199" idx="2"/>
              <a:endCxn id="201" idx="5"/>
            </p:cNvCxnSpPr>
            <p:nvPr/>
          </p:nvCxnSpPr>
          <p:spPr>
            <a:xfrm flipH="1" flipV="1">
              <a:off x="2412752" y="3981193"/>
              <a:ext cx="284586" cy="130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및 결제</a:t>
            </a:r>
            <a:r>
              <a:rPr lang="en-US" altLang="ko-KR" dirty="0"/>
              <a:t>, </a:t>
            </a:r>
            <a:r>
              <a:rPr lang="ko-KR" altLang="en-US" dirty="0"/>
              <a:t>재고 등의 데이터 변경이 발생할 경우 </a:t>
            </a:r>
            <a:r>
              <a:rPr lang="en-US" altLang="ko-KR" dirty="0"/>
              <a:t>Message Channel</a:t>
            </a:r>
            <a:r>
              <a:rPr lang="ko-KR" altLang="en-US" dirty="0"/>
              <a:t>을 통해 변경 결과를 타 서비스들과 공유하는 역할을 수행함으로써 </a:t>
            </a:r>
            <a:r>
              <a:rPr lang="en-US" altLang="ko-KR" dirty="0"/>
              <a:t>Awesome Shopping </a:t>
            </a:r>
            <a:r>
              <a:rPr lang="ko-KR" altLang="en-US" dirty="0"/>
              <a:t>전체적인 데이터 일관성</a:t>
            </a:r>
            <a:r>
              <a:rPr lang="en-US" altLang="ko-KR" dirty="0"/>
              <a:t>(Consistency)</a:t>
            </a:r>
            <a:r>
              <a:rPr lang="ko-KR" altLang="en-US" dirty="0"/>
              <a:t>을 유지</a:t>
            </a:r>
            <a:endParaRPr lang="en-US" altLang="ko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2A8CC8-EFFD-1949-8B16-16BB72D2FB16}"/>
              </a:ext>
            </a:extLst>
          </p:cNvPr>
          <p:cNvSpPr txBox="1"/>
          <p:nvPr/>
        </p:nvSpPr>
        <p:spPr>
          <a:xfrm>
            <a:off x="1209359" y="270892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/>
              <a:t>주문 발생</a:t>
            </a:r>
            <a:endParaRPr kumimoji="1" lang="en-US" altLang="ko-KR" sz="10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6791A8-B250-B945-B02A-4667E9CAD51D}"/>
              </a:ext>
            </a:extLst>
          </p:cNvPr>
          <p:cNvSpPr/>
          <p:nvPr/>
        </p:nvSpPr>
        <p:spPr>
          <a:xfrm>
            <a:off x="1023649" y="2709862"/>
            <a:ext cx="216000" cy="216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FF00"/>
                </a:solidFill>
              </a:rPr>
              <a:t>1</a:t>
            </a:r>
            <a:endParaRPr kumimoji="1"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A8CC8-EFFD-1949-8B16-16BB72D2FB16}"/>
              </a:ext>
            </a:extLst>
          </p:cNvPr>
          <p:cNvSpPr txBox="1"/>
          <p:nvPr/>
        </p:nvSpPr>
        <p:spPr>
          <a:xfrm>
            <a:off x="3528260" y="3002759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/>
              <a:t>주문 정보 발행</a:t>
            </a:r>
            <a:r>
              <a:rPr kumimoji="1" lang="en-US" altLang="ko-KR" sz="1000" b="1" dirty="0"/>
              <a:t> (</a:t>
            </a:r>
            <a:r>
              <a:rPr kumimoji="1" lang="en-US" altLang="ko-KR" sz="1000" b="1" dirty="0" err="1"/>
              <a:t>OrderCreated</a:t>
            </a:r>
            <a:r>
              <a:rPr kumimoji="1" lang="en-US" altLang="ko-KR" sz="1000" b="1" dirty="0"/>
              <a:t>)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C6791A8-B250-B945-B02A-4667E9CAD51D}"/>
              </a:ext>
            </a:extLst>
          </p:cNvPr>
          <p:cNvSpPr/>
          <p:nvPr/>
        </p:nvSpPr>
        <p:spPr>
          <a:xfrm>
            <a:off x="3342550" y="3011996"/>
            <a:ext cx="216000" cy="216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FF00"/>
                </a:solidFill>
              </a:rPr>
              <a:t>2</a:t>
            </a:r>
            <a:endParaRPr kumimoji="1"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2A8CC8-EFFD-1949-8B16-16BB72D2FB16}"/>
              </a:ext>
            </a:extLst>
          </p:cNvPr>
          <p:cNvSpPr txBox="1"/>
          <p:nvPr/>
        </p:nvSpPr>
        <p:spPr>
          <a:xfrm>
            <a:off x="5527693" y="381696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/>
              <a:t>결제 정보 발행</a:t>
            </a:r>
            <a:endParaRPr kumimoji="1" lang="en-US" altLang="ko-KR" sz="1000" b="1" dirty="0"/>
          </a:p>
          <a:p>
            <a:r>
              <a:rPr kumimoji="1" lang="en-US" altLang="ko-KR" sz="1000" b="1" dirty="0"/>
              <a:t>(</a:t>
            </a:r>
            <a:r>
              <a:rPr kumimoji="1" lang="en-US" altLang="ko-KR" sz="1000" b="1" dirty="0" err="1"/>
              <a:t>OrderPaid</a:t>
            </a:r>
            <a:r>
              <a:rPr kumimoji="1" lang="en-US" altLang="ko-KR" sz="1000" b="1" dirty="0"/>
              <a:t>)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C6791A8-B250-B945-B02A-4667E9CAD51D}"/>
              </a:ext>
            </a:extLst>
          </p:cNvPr>
          <p:cNvSpPr/>
          <p:nvPr/>
        </p:nvSpPr>
        <p:spPr>
          <a:xfrm>
            <a:off x="5341983" y="3826201"/>
            <a:ext cx="216000" cy="216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FF00"/>
                </a:solidFill>
              </a:rPr>
              <a:t>3</a:t>
            </a:r>
            <a:endParaRPr kumimoji="1"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2A8CC8-EFFD-1949-8B16-16BB72D2FB16}"/>
              </a:ext>
            </a:extLst>
          </p:cNvPr>
          <p:cNvSpPr txBox="1"/>
          <p:nvPr/>
        </p:nvSpPr>
        <p:spPr>
          <a:xfrm>
            <a:off x="4670658" y="5018983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/>
              <a:t>재고 변동 정보 발행</a:t>
            </a:r>
            <a:endParaRPr kumimoji="1" lang="en-US" altLang="ko-KR" sz="1000" b="1" dirty="0"/>
          </a:p>
          <a:p>
            <a:r>
              <a:rPr kumimoji="1" lang="en-US" altLang="ko-KR" sz="1000" b="1" dirty="0"/>
              <a:t>(</a:t>
            </a:r>
            <a:r>
              <a:rPr kumimoji="1" lang="en-US" altLang="ko-KR" sz="1000" b="1" dirty="0" err="1"/>
              <a:t>ProductAmountSubtracted</a:t>
            </a:r>
            <a:r>
              <a:rPr kumimoji="1" lang="en-US" altLang="ko-KR" sz="1000" b="1" dirty="0"/>
              <a:t>)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C6791A8-B250-B945-B02A-4667E9CAD51D}"/>
              </a:ext>
            </a:extLst>
          </p:cNvPr>
          <p:cNvSpPr/>
          <p:nvPr/>
        </p:nvSpPr>
        <p:spPr>
          <a:xfrm>
            <a:off x="4484948" y="5028220"/>
            <a:ext cx="216000" cy="216000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FF00"/>
                </a:solidFill>
              </a:rPr>
              <a:t>3</a:t>
            </a:r>
            <a:endParaRPr kumimoji="1" lang="ko-KR" alt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57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의존성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50521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 </a:t>
            </a:r>
            <a:r>
              <a:rPr lang="ko-KR" altLang="en-US" dirty="0"/>
              <a:t>의존 관계를 설정하기 위해서는 </a:t>
            </a:r>
            <a:r>
              <a:rPr lang="en-US" altLang="ko-KR" dirty="0"/>
              <a:t>pom.xml </a:t>
            </a:r>
            <a:r>
              <a:rPr lang="ko-KR" altLang="en-US" dirty="0"/>
              <a:t>에 아래 패턴 라이브러리 </a:t>
            </a:r>
            <a:r>
              <a:rPr lang="en-US" altLang="ko-KR" dirty="0"/>
              <a:t>dependency</a:t>
            </a:r>
            <a:r>
              <a:rPr lang="ko-KR" altLang="en-US" dirty="0"/>
              <a:t>를 추가</a:t>
            </a:r>
            <a:endParaRPr lang="en-US" altLang="ko-KR" dirty="0"/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E672A22C-8805-944B-9D83-FBB8246D65F0}"/>
              </a:ext>
            </a:extLst>
          </p:cNvPr>
          <p:cNvSpPr/>
          <p:nvPr/>
        </p:nvSpPr>
        <p:spPr>
          <a:xfrm>
            <a:off x="776536" y="2142723"/>
            <a:ext cx="7199322" cy="4108817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-US" altLang="ko-KR" sz="900" dirty="0" err="1"/>
              <a:t>org.springframework.cloud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spring-cloud-starter-stream-rabbit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</a:p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" altLang="ko-KR" sz="900" dirty="0"/>
              <a:t>com.rabbitmq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http-client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&lt;version&gt;</a:t>
            </a:r>
            <a:r>
              <a:rPr lang="en" altLang="ko-KR" sz="900" dirty="0"/>
              <a:t>3.6.1.RELEASE</a:t>
            </a:r>
            <a:r>
              <a:rPr lang="en" altLang="ko-KR" sz="900" dirty="0">
                <a:solidFill>
                  <a:srgbClr val="E8BF6A"/>
                </a:solidFill>
              </a:rPr>
              <a:t>&lt;/version&gt;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  <a:endParaRPr lang="en-US" altLang="ko-KR" sz="900" dirty="0"/>
          </a:p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" altLang="ko-KR" sz="900" dirty="0"/>
              <a:t>com.google.code.gson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gson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&lt;version&gt;</a:t>
            </a:r>
            <a:r>
              <a:rPr lang="en" altLang="ko-KR" sz="900" dirty="0"/>
              <a:t>2.8.6</a:t>
            </a:r>
            <a:r>
              <a:rPr lang="en" altLang="ko-KR" sz="900" dirty="0">
                <a:solidFill>
                  <a:srgbClr val="E8BF6A"/>
                </a:solidFill>
              </a:rPr>
              <a:t>&lt;/version&gt;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  <a:endParaRPr lang="en-US" altLang="ko-KR" sz="900" dirty="0"/>
          </a:p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" altLang="ko-KR" sz="900" dirty="0"/>
              <a:t>org.reflections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reflections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&lt;version&gt;</a:t>
            </a:r>
            <a:r>
              <a:rPr lang="en" altLang="ko-KR" sz="900" dirty="0"/>
              <a:t>0.9.9</a:t>
            </a:r>
            <a:r>
              <a:rPr lang="en" altLang="ko-KR" sz="900" dirty="0">
                <a:solidFill>
                  <a:srgbClr val="E8BF6A"/>
                </a:solidFill>
              </a:rPr>
              <a:t>&lt;/version&gt;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  <a:endParaRPr lang="en-US" altLang="ko-KR" sz="900" dirty="0"/>
          </a:p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" altLang="ko-KR" sz="900" dirty="0"/>
              <a:t>com.squareup.okhttp3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okhttp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&lt;version&gt;</a:t>
            </a:r>
            <a:r>
              <a:rPr lang="en" altLang="ko-KR" sz="900" dirty="0"/>
              <a:t>3.14.6</a:t>
            </a:r>
            <a:r>
              <a:rPr lang="en" altLang="ko-KR" sz="900" dirty="0">
                <a:solidFill>
                  <a:srgbClr val="E8BF6A"/>
                </a:solidFill>
              </a:rPr>
              <a:t>&lt;/version&gt;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  <a:endParaRPr lang="ko-KR" altLang="en-US" sz="900" dirty="0"/>
          </a:p>
          <a:p>
            <a:r>
              <a:rPr lang="en" altLang="ko-KR" sz="900" dirty="0">
                <a:solidFill>
                  <a:srgbClr val="E8BF6A"/>
                </a:solidFill>
              </a:rPr>
              <a:t>&lt;dependency&gt;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&lt;groupId&gt;</a:t>
            </a:r>
            <a:r>
              <a:rPr lang="en" altLang="ko-KR" sz="900" dirty="0"/>
              <a:t>com.skcc.modern.pattern</a:t>
            </a:r>
            <a:r>
              <a:rPr lang="en" altLang="ko-KR" sz="900" dirty="0">
                <a:solidFill>
                  <a:srgbClr val="E8BF6A"/>
                </a:solidFill>
              </a:rPr>
              <a:t>&lt;/groupId&gt;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&lt;artifactId&gt;</a:t>
            </a:r>
            <a:r>
              <a:rPr lang="en" altLang="ko-KR" sz="900" dirty="0"/>
              <a:t>message-channel</a:t>
            </a:r>
            <a:r>
              <a:rPr lang="en" altLang="ko-KR" sz="900" dirty="0">
                <a:solidFill>
                  <a:srgbClr val="E8BF6A"/>
                </a:solidFill>
              </a:rPr>
              <a:t>&lt;/artifactId&gt;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   &lt;version&gt;</a:t>
            </a:r>
            <a:r>
              <a:rPr lang="en" altLang="ko-KR" sz="900" dirty="0"/>
              <a:t>0.0.1</a:t>
            </a:r>
            <a:r>
              <a:rPr lang="en" altLang="ko-KR" sz="900" dirty="0">
                <a:solidFill>
                  <a:srgbClr val="E8BF6A"/>
                </a:solidFill>
              </a:rPr>
              <a:t>&lt;/version&gt;</a:t>
            </a:r>
            <a:br>
              <a:rPr lang="en" altLang="ko-KR" sz="900" dirty="0">
                <a:solidFill>
                  <a:srgbClr val="E8BF6A"/>
                </a:solidFill>
              </a:rPr>
            </a:br>
            <a:r>
              <a:rPr lang="en" altLang="ko-KR" sz="900" dirty="0">
                <a:solidFill>
                  <a:srgbClr val="E8BF6A"/>
                </a:solidFill>
              </a:rPr>
              <a:t>&lt;/dependency&gt;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5437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properties </a:t>
            </a:r>
            <a:r>
              <a:rPr lang="ko-KR" altLang="en-US" dirty="0"/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2DD6C4B-AA81-7244-9002-C5E92FE31D7C}"/>
              </a:ext>
            </a:extLst>
          </p:cNvPr>
          <p:cNvGraphicFramePr>
            <a:graphicFrameLocks noGrp="1"/>
          </p:cNvGraphicFramePr>
          <p:nvPr/>
        </p:nvGraphicFramePr>
        <p:xfrm>
          <a:off x="418419" y="2547548"/>
          <a:ext cx="9106002" cy="756084"/>
        </p:xfrm>
        <a:graphic>
          <a:graphicData uri="http://schemas.openxmlformats.org/drawingml/2006/table">
            <a:tbl>
              <a:tblPr/>
              <a:tblGrid>
                <a:gridCol w="395277">
                  <a:extLst>
                    <a:ext uri="{9D8B030D-6E8A-4147-A177-3AD203B41FA5}">
                      <a16:colId xmlns:a16="http://schemas.microsoft.com/office/drawing/2014/main" val="2518577795"/>
                    </a:ext>
                  </a:extLst>
                </a:gridCol>
                <a:gridCol w="8710725">
                  <a:extLst>
                    <a:ext uri="{9D8B030D-6E8A-4147-A177-3AD203B41FA5}">
                      <a16:colId xmlns:a16="http://schemas.microsoft.com/office/drawing/2014/main" val="2575201993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107501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sz="1400" b="0" i="0" dirty="0">
                          <a:solidFill>
                            <a:srgbClr val="151214"/>
                          </a:solidFill>
                          <a:effectLst/>
                          <a:latin typeface="Consolas" panose="020B0609020204030204" pitchFamily="49" charset="0"/>
                        </a:rPr>
                        <a:t>domain:</a:t>
                      </a:r>
                    </a:p>
                    <a:p>
                      <a:pPr algn="l" fontAlgn="base"/>
                      <a:r>
                        <a:rPr lang="en" sz="1400" b="0" i="0" dirty="0">
                          <a:solidFill>
                            <a:srgbClr val="151214"/>
                          </a:solidFill>
                          <a:effectLst/>
                          <a:latin typeface="Consolas" panose="020B0609020204030204" pitchFamily="49" charset="0"/>
                        </a:rPr>
                        <a:t>    group: </a:t>
                      </a:r>
                      <a:r>
                        <a:rPr lang="en-US" sz="14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awesome</a:t>
                      </a:r>
                      <a:endParaRPr lang="en" sz="1400" b="0" i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" sz="1400" b="0" i="0" dirty="0">
                          <a:solidFill>
                            <a:srgbClr val="151214"/>
                          </a:solidFill>
                          <a:effectLst/>
                          <a:latin typeface="Consolas" panose="020B0609020204030204" pitchFamily="49" charset="0"/>
                        </a:rPr>
                        <a:t>name: </a:t>
                      </a:r>
                      <a:r>
                        <a:rPr lang="en-US" sz="1400" b="1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&lt;SERVICE&gt;</a:t>
                      </a:r>
                      <a:endParaRPr lang="en" sz="1400" b="1" i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7584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50521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 Channel Pattern</a:t>
            </a:r>
            <a:r>
              <a:rPr lang="ko-KR" altLang="en-US" dirty="0"/>
              <a:t>의 원활한 사용을 위해서는 </a:t>
            </a:r>
            <a:r>
              <a:rPr lang="en-US" altLang="ko-KR" dirty="0"/>
              <a:t>domain </a:t>
            </a:r>
            <a:r>
              <a:rPr lang="ko-KR" altLang="en-US" dirty="0"/>
              <a:t>정보의 설정이 필요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en-US" dirty="0"/>
              <a:t>/overlay/common/v1/dev/{service}/application-dev</a:t>
            </a:r>
            <a:r>
              <a:rPr lang="en-US" altLang="ko-KR" dirty="0"/>
              <a:t>-</a:t>
            </a:r>
            <a:r>
              <a:rPr lang="en-US" altLang="ko-KR" dirty="0" err="1"/>
              <a:t>custom</a:t>
            </a:r>
            <a:r>
              <a:rPr lang="en-US" dirty="0" err="1"/>
              <a:t>.yaml</a:t>
            </a:r>
            <a:r>
              <a:rPr lang="en-US" dirty="0"/>
              <a:t> </a:t>
            </a:r>
            <a:r>
              <a:rPr lang="en-US" altLang="ko-KR" dirty="0"/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36876" y="2564904"/>
            <a:ext cx="5364596" cy="104411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패턴 라이브러리 내에서 </a:t>
            </a:r>
            <a:r>
              <a:rPr lang="en-US" altLang="ko-KR" sz="1400" dirty="0">
                <a:solidFill>
                  <a:schemeClr val="tx1"/>
                </a:solidFill>
              </a:rPr>
              <a:t>Exchange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Queue</a:t>
            </a:r>
            <a:r>
              <a:rPr lang="ko-KR" altLang="en-US" sz="1400" dirty="0">
                <a:solidFill>
                  <a:schemeClr val="tx1"/>
                </a:solidFill>
              </a:rPr>
              <a:t>를 서비스 별 자동 생성하기 위한 필수 요소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Ex) exchange -&gt; </a:t>
            </a:r>
            <a:r>
              <a:rPr lang="en-US" altLang="ko-KR" sz="1400" dirty="0" err="1">
                <a:solidFill>
                  <a:schemeClr val="tx1"/>
                </a:solidFill>
              </a:rPr>
              <a:t>awesome.order.publish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queue -&gt; </a:t>
            </a:r>
            <a:r>
              <a:rPr lang="en-US" altLang="ko-KR" sz="1400" dirty="0" err="1">
                <a:solidFill>
                  <a:schemeClr val="tx1"/>
                </a:solidFill>
              </a:rPr>
              <a:t>awesome.order</a:t>
            </a:r>
            <a:r>
              <a:rPr lang="en-US" altLang="ko-KR" sz="1400" dirty="0">
                <a:solidFill>
                  <a:schemeClr val="tx1"/>
                </a:solidFill>
              </a:rPr>
              <a:t>.{…}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496" y="2185119"/>
            <a:ext cx="3642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&lt;overlay/…/application-dev-</a:t>
            </a:r>
            <a:r>
              <a:rPr lang="en-US" altLang="ko-KR" sz="1400" dirty="0" err="1"/>
              <a:t>custom.yaml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701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Message Publish </a:t>
            </a:r>
            <a:r>
              <a:rPr lang="ko-KR" altLang="en-US" dirty="0"/>
              <a:t>코드 예시 </a:t>
            </a:r>
            <a:r>
              <a:rPr lang="en-US" altLang="ko-KR" dirty="0"/>
              <a:t>– </a:t>
            </a:r>
            <a:r>
              <a:rPr lang="ko-KR" altLang="en-US" dirty="0"/>
              <a:t>주문 정보 발행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50521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 Channel Pattern </a:t>
            </a:r>
            <a:r>
              <a:rPr lang="ko-KR" altLang="en-US" dirty="0"/>
              <a:t>라이브러리 선언 후 발행할 이벤트를 </a:t>
            </a:r>
            <a:r>
              <a:rPr lang="en-US" altLang="ko-KR" dirty="0"/>
              <a:t>Message</a:t>
            </a:r>
            <a:r>
              <a:rPr lang="ko-KR" altLang="en-US" dirty="0"/>
              <a:t>의 </a:t>
            </a:r>
            <a:r>
              <a:rPr lang="en-US" altLang="ko-KR" dirty="0"/>
              <a:t>payload</a:t>
            </a:r>
            <a:r>
              <a:rPr lang="ko-KR" altLang="en-US" dirty="0"/>
              <a:t>에 담아 </a:t>
            </a:r>
            <a:r>
              <a:rPr lang="en-US" altLang="ko-KR" dirty="0"/>
              <a:t>Publish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2DD6C4B-AA81-7244-9002-C5E92FE31D7C}"/>
              </a:ext>
            </a:extLst>
          </p:cNvPr>
          <p:cNvGraphicFramePr>
            <a:graphicFrameLocks noGrp="1"/>
          </p:cNvGraphicFramePr>
          <p:nvPr/>
        </p:nvGraphicFramePr>
        <p:xfrm>
          <a:off x="416496" y="2527528"/>
          <a:ext cx="9106002" cy="2717018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val="2518577795"/>
                    </a:ext>
                  </a:extLst>
                </a:gridCol>
                <a:gridCol w="8601946">
                  <a:extLst>
                    <a:ext uri="{9D8B030D-6E8A-4147-A177-3AD203B41FA5}">
                      <a16:colId xmlns:a16="http://schemas.microsoft.com/office/drawing/2014/main" val="2575201993"/>
                    </a:ext>
                  </a:extLst>
                </a:gridCol>
              </a:tblGrid>
              <a:tr h="2717018">
                <a:tc>
                  <a:txBody>
                    <a:bodyPr/>
                    <a:lstStyle/>
                    <a:p>
                      <a:pPr algn="r" fontAlgn="base"/>
                      <a:endParaRPr lang="en-US" altLang="ko-KR" sz="14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algn="r" fontAlgn="base"/>
                      <a:endParaRPr lang="en-US" altLang="ko-KR" sz="14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endParaRPr lang="en-US" altLang="ko-KR" sz="14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281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282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283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284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285</a:t>
                      </a:r>
                    </a:p>
                    <a:p>
                      <a:pPr algn="r" fontAlgn="base"/>
                      <a:r>
                        <a:rPr lang="en-US" altLang="ko-KR" sz="14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286</a:t>
                      </a:r>
                    </a:p>
                  </a:txBody>
                  <a:tcPr marL="107501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sz="14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ko-KR" altLang="en-US" sz="14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패턴 라이브러리 선언</a:t>
                      </a:r>
                      <a:endParaRPr lang="en" sz="1400" b="0" i="0" baseline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import com.skcc.modern.pattern.message.producer.ProduceService;</a:t>
                      </a: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import com.skcc.modern.pattern.message.util.Message;</a:t>
                      </a:r>
                    </a:p>
                    <a:p>
                      <a:pPr algn="l" fontAlgn="base"/>
                      <a:endParaRPr lang="en" sz="1400" b="0" i="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ko-KR" altLang="en-US" sz="14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주문 관련 이벤트 발행</a:t>
                      </a:r>
                      <a:endParaRPr lang="en" sz="1400" b="0" i="0" baseline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private void publishOrderEvent(OrderEvent orderEvent) {</a:t>
                      </a: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" sz="14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//Topic </a:t>
                      </a:r>
                      <a:r>
                        <a:rPr lang="ko-KR" altLang="en-US" sz="14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설정</a:t>
                      </a:r>
                      <a:endParaRPr lang="en" sz="1400" b="0" i="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String topic = orderEvent.getEventType().name() + “.” + domain;</a:t>
                      </a: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// Message </a:t>
                      </a:r>
                      <a:r>
                        <a:rPr lang="ko-KR" altLang="en-US" sz="14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발행</a:t>
                      </a:r>
                      <a:endParaRPr lang="en" sz="1400" b="0" i="0" baseline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" sz="14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produceService.publish(topic, </a:t>
                      </a:r>
                      <a:r>
                        <a:rPr lang="en" altLang="ko-KR" sz="14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orderEvent</a:t>
                      </a:r>
                      <a:r>
                        <a:rPr lang="en" sz="14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 fontAlgn="base"/>
                      <a:r>
                        <a:rPr lang="en" sz="14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7584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6496" y="2168860"/>
            <a:ext cx="366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&lt;com.skcc.order.service.OrderService.java&gt;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817096" y="4689140"/>
            <a:ext cx="3564396" cy="924524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topic = “</a:t>
            </a:r>
            <a:r>
              <a:rPr lang="en-US" altLang="ko-KR" sz="1400" dirty="0" err="1">
                <a:solidFill>
                  <a:schemeClr val="accent1"/>
                </a:solidFill>
              </a:rPr>
              <a:t>OrderCreated.order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Publish </a:t>
            </a:r>
            <a:r>
              <a:rPr lang="ko-KR" altLang="en-US" sz="14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(String, Object) Type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파라미터를</a:t>
            </a:r>
            <a:r>
              <a:rPr lang="ko-KR" altLang="en-US" sz="1400" dirty="0">
                <a:solidFill>
                  <a:schemeClr val="tx1"/>
                </a:solidFill>
              </a:rPr>
              <a:t> 지원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285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Message Subscribe </a:t>
            </a:r>
            <a:r>
              <a:rPr lang="ko-KR" altLang="en-US" dirty="0"/>
              <a:t>코드 예시 </a:t>
            </a:r>
            <a:r>
              <a:rPr lang="en-US" altLang="ko-KR" dirty="0"/>
              <a:t>– </a:t>
            </a:r>
            <a:r>
              <a:rPr lang="ko-KR" altLang="en-US" dirty="0"/>
              <a:t>주문 정보 수신 및 결제 정보 발행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50521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 Channel Pattern </a:t>
            </a:r>
            <a:r>
              <a:rPr lang="ko-KR" altLang="en-US" dirty="0"/>
              <a:t>라이브러리 선언 후 </a:t>
            </a:r>
            <a:r>
              <a:rPr lang="en-US" altLang="ko-KR" dirty="0"/>
              <a:t>@</a:t>
            </a:r>
            <a:r>
              <a:rPr lang="en-US" altLang="ko-KR" dirty="0" err="1"/>
              <a:t>MessageListener</a:t>
            </a:r>
            <a:r>
              <a:rPr lang="ko-KR" altLang="en-US" dirty="0"/>
              <a:t>를 구성하고</a:t>
            </a:r>
            <a:r>
              <a:rPr lang="en-US" altLang="ko-KR" dirty="0"/>
              <a:t>, </a:t>
            </a:r>
            <a:r>
              <a:rPr lang="ko-KR" altLang="en-US" dirty="0"/>
              <a:t>내부 프로세스를 정의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DD6C4B-AA81-7244-9002-C5E92FE31D7C}"/>
              </a:ext>
            </a:extLst>
          </p:cNvPr>
          <p:cNvGraphicFramePr>
            <a:graphicFrameLocks noGrp="1"/>
          </p:cNvGraphicFramePr>
          <p:nvPr/>
        </p:nvGraphicFramePr>
        <p:xfrm>
          <a:off x="416496" y="2527528"/>
          <a:ext cx="9106002" cy="2011680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val="2518577795"/>
                    </a:ext>
                  </a:extLst>
                </a:gridCol>
                <a:gridCol w="8601946">
                  <a:extLst>
                    <a:ext uri="{9D8B030D-6E8A-4147-A177-3AD203B41FA5}">
                      <a16:colId xmlns:a16="http://schemas.microsoft.com/office/drawing/2014/main" val="2575201993"/>
                    </a:ext>
                  </a:extLst>
                </a:gridCol>
              </a:tblGrid>
              <a:tr h="2006666">
                <a:tc>
                  <a:txBody>
                    <a:bodyPr/>
                    <a:lstStyle/>
                    <a:p>
                      <a:pPr algn="r" fontAlgn="base"/>
                      <a:endParaRPr lang="en-US" altLang="ko-KR" sz="12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algn="r" fontAlgn="base"/>
                      <a:endParaRPr lang="en-US" altLang="ko-KR" sz="12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endParaRPr lang="en-US" altLang="ko-KR" sz="1200" b="0" i="0" dirty="0">
                        <a:solidFill>
                          <a:srgbClr val="70707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21</a:t>
                      </a: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22</a:t>
                      </a: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23</a:t>
                      </a: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24</a:t>
                      </a:r>
                    </a:p>
                    <a:p>
                      <a:pPr algn="r" fontAlgn="base"/>
                      <a:r>
                        <a:rPr lang="en-US" altLang="ko-KR" sz="1200" b="0" i="0" dirty="0">
                          <a:solidFill>
                            <a:srgbClr val="707070"/>
                          </a:solidFill>
                          <a:effectLst/>
                          <a:latin typeface="Consolas" panose="020B0609020204030204" pitchFamily="49" charset="0"/>
                        </a:rPr>
                        <a:t>25</a:t>
                      </a:r>
                    </a:p>
                  </a:txBody>
                  <a:tcPr marL="107501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sz="12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ko-KR" altLang="en-US" sz="12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패턴 라이브러리 선언</a:t>
                      </a:r>
                      <a:endParaRPr lang="en" sz="1200" b="0" i="0" baseline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import com.skcc.modern.pattern.message.</a:t>
                      </a:r>
                      <a:r>
                        <a:rPr lang="en" altLang="ko-KR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util.Message</a:t>
                      </a:r>
                      <a:r>
                        <a:rPr lang="en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fontAlgn="base"/>
                      <a:r>
                        <a:rPr lang="en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import com.skcc.modern.pattern.message.util.MessageListener;</a:t>
                      </a:r>
                    </a:p>
                    <a:p>
                      <a:pPr algn="l" fontAlgn="base"/>
                      <a:endParaRPr lang="en" sz="1200" b="0" i="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2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// </a:t>
                      </a:r>
                      <a:r>
                        <a:rPr lang="ko-KR" altLang="en-US" sz="1200" b="0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타 서비스 이벤트 구독</a:t>
                      </a:r>
                      <a:endParaRPr lang="en" sz="1200" b="0" i="0" baseline="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fontAlgn="base"/>
                      <a:r>
                        <a:rPr lang="en" sz="12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200" b="1" i="0" baseline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MessageListener</a:t>
                      </a:r>
                      <a:r>
                        <a:rPr lang="en-US" sz="12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(topics = {“</a:t>
                      </a:r>
                      <a:r>
                        <a:rPr lang="en-US" sz="1200" b="1" i="0" baseline="0" dirty="0" err="1"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</a:rPr>
                        <a:t>OrderCreated.order</a:t>
                      </a:r>
                      <a:r>
                        <a:rPr lang="en-US" sz="1200" b="1" i="0" baseline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”})</a:t>
                      </a:r>
                    </a:p>
                    <a:p>
                      <a:pPr algn="l" fontAlgn="base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public void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receiveOrderCreatedEvent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(Message message) {</a:t>
                      </a:r>
                    </a:p>
                    <a:p>
                      <a:pPr algn="l" fontAlgn="base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</a:p>
                    <a:p>
                      <a:pPr algn="l" fontAlgn="base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OrderEvent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orderEvent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message.</a:t>
                      </a:r>
                      <a:r>
                        <a:rPr lang="en-US" sz="1200" b="0" i="0" baseline="0" dirty="0" err="1">
                          <a:solidFill>
                            <a:schemeClr val="accent3"/>
                          </a:solidFill>
                          <a:effectLst/>
                          <a:latin typeface="Consolas" panose="020B0609020204030204" pitchFamily="49" charset="0"/>
                        </a:rPr>
                        <a:t>getPayloadAsType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OrderEvent.class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 fontAlgn="base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this.paymentService.createPaymentAndCreatePublishEvent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orderEvent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 fontAlgn="base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75840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16496" y="2168860"/>
            <a:ext cx="4596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&lt;com.skcc.payment.subscribe.PaymentSubscribe.java&gt;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6285148" y="2897224"/>
            <a:ext cx="3240360" cy="81980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@</a:t>
            </a:r>
            <a:r>
              <a:rPr lang="en-US" altLang="ko-KR" sz="1200" dirty="0" err="1">
                <a:solidFill>
                  <a:schemeClr val="tx1"/>
                </a:solidFill>
              </a:rPr>
              <a:t>MessageListener</a:t>
            </a:r>
            <a:r>
              <a:rPr lang="en-US" altLang="ko-KR" sz="1200" dirty="0">
                <a:solidFill>
                  <a:schemeClr val="tx1"/>
                </a:solidFill>
              </a:rPr>
              <a:t>(topics = {…}) :</a:t>
            </a:r>
            <a:r>
              <a:rPr lang="ko-KR" altLang="en-US" sz="1200" dirty="0">
                <a:solidFill>
                  <a:schemeClr val="tx1"/>
                </a:solidFill>
              </a:rPr>
              <a:t> 해당 </a:t>
            </a:r>
            <a:r>
              <a:rPr lang="en-US" altLang="ko-KR" sz="1200" dirty="0">
                <a:solidFill>
                  <a:schemeClr val="tx1"/>
                </a:solidFill>
              </a:rPr>
              <a:t>Topic</a:t>
            </a:r>
            <a:r>
              <a:rPr lang="ko-KR" altLang="en-US" sz="1200" dirty="0">
                <a:solidFill>
                  <a:schemeClr val="tx1"/>
                </a:solidFill>
              </a:rPr>
              <a:t>을 구독하는 </a:t>
            </a:r>
            <a:r>
              <a:rPr lang="en-US" altLang="ko-KR" sz="1200" dirty="0">
                <a:solidFill>
                  <a:schemeClr val="tx1"/>
                </a:solidFill>
              </a:rPr>
              <a:t>Queue </a:t>
            </a:r>
            <a:r>
              <a:rPr lang="ko-KR" altLang="en-US" sz="1200" dirty="0">
                <a:solidFill>
                  <a:schemeClr val="tx1"/>
                </a:solidFill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</a:rPr>
              <a:t>Listener</a:t>
            </a:r>
            <a:r>
              <a:rPr lang="ko-KR" altLang="en-US" sz="1200" dirty="0">
                <a:solidFill>
                  <a:schemeClr val="tx1"/>
                </a:solidFill>
              </a:rPr>
              <a:t>를 자동 구성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96816" y="4590098"/>
            <a:ext cx="6225682" cy="735533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</a:rPr>
              <a:t>getPayloadAsType</a:t>
            </a:r>
            <a:r>
              <a:rPr lang="en-US" altLang="ko-KR" sz="1200" dirty="0">
                <a:solidFill>
                  <a:schemeClr val="accent3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Message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payload</a:t>
            </a:r>
            <a:r>
              <a:rPr lang="ko-KR" altLang="en-US" sz="1200" dirty="0">
                <a:solidFill>
                  <a:schemeClr val="tx1"/>
                </a:solidFill>
              </a:rPr>
              <a:t>를 지정한 </a:t>
            </a:r>
            <a:r>
              <a:rPr lang="en-US" altLang="ko-KR" sz="1200" dirty="0">
                <a:solidFill>
                  <a:schemeClr val="tx1"/>
                </a:solidFill>
              </a:rPr>
              <a:t>Type</a:t>
            </a:r>
            <a:r>
              <a:rPr lang="ko-KR" altLang="en-US" sz="1200" dirty="0">
                <a:solidFill>
                  <a:schemeClr val="tx1"/>
                </a:solidFill>
              </a:rPr>
              <a:t>으로 반환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단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발행한 </a:t>
            </a:r>
            <a:r>
              <a:rPr lang="en-US" altLang="ko-KR" sz="1200" dirty="0">
                <a:solidFill>
                  <a:schemeClr val="tx1"/>
                </a:solidFill>
              </a:rPr>
              <a:t>Type</a:t>
            </a:r>
            <a:r>
              <a:rPr lang="ko-KR" altLang="en-US" sz="1200" dirty="0">
                <a:solidFill>
                  <a:schemeClr val="tx1"/>
                </a:solidFill>
              </a:rPr>
              <a:t>과 일치하지 않은 경우 </a:t>
            </a:r>
            <a:r>
              <a:rPr lang="en-US" altLang="ko-KR" sz="1200" dirty="0">
                <a:solidFill>
                  <a:schemeClr val="tx1"/>
                </a:solidFill>
              </a:rPr>
              <a:t>Cast Error</a:t>
            </a:r>
            <a:r>
              <a:rPr lang="ko-KR" altLang="en-US" sz="1200" dirty="0">
                <a:solidFill>
                  <a:schemeClr val="tx1"/>
                </a:solidFill>
              </a:rPr>
              <a:t>가 발생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결제정보 처리 후 결과 </a:t>
            </a:r>
            <a:r>
              <a:rPr lang="en-US" altLang="ko-KR" sz="1200" dirty="0">
                <a:solidFill>
                  <a:schemeClr val="tx1"/>
                </a:solidFill>
              </a:rPr>
              <a:t>Message </a:t>
            </a:r>
            <a:r>
              <a:rPr lang="ko-KR" altLang="en-US" sz="1200" dirty="0">
                <a:solidFill>
                  <a:schemeClr val="tx1"/>
                </a:solidFill>
              </a:rPr>
              <a:t>발행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99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주문 정보 전송 결과 확인 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Message Channel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0" y="4833156"/>
            <a:ext cx="9143818" cy="13135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1690" y="5057781"/>
            <a:ext cx="9143818" cy="10081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5D5513F-3FD6-8F47-B17C-8C8935A96C70}"/>
              </a:ext>
            </a:extLst>
          </p:cNvPr>
          <p:cNvGraphicFramePr>
            <a:graphicFrameLocks noGrp="1"/>
          </p:cNvGraphicFramePr>
          <p:nvPr/>
        </p:nvGraphicFramePr>
        <p:xfrm>
          <a:off x="362987" y="2411836"/>
          <a:ext cx="9198526" cy="421344"/>
        </p:xfrm>
        <a:graphic>
          <a:graphicData uri="http://schemas.openxmlformats.org/drawingml/2006/table">
            <a:tbl>
              <a:tblPr/>
              <a:tblGrid>
                <a:gridCol w="283221">
                  <a:extLst>
                    <a:ext uri="{9D8B030D-6E8A-4147-A177-3AD203B41FA5}">
                      <a16:colId xmlns:a16="http://schemas.microsoft.com/office/drawing/2014/main" val="2014649963"/>
                    </a:ext>
                  </a:extLst>
                </a:gridCol>
                <a:gridCol w="8915305">
                  <a:extLst>
                    <a:ext uri="{9D8B030D-6E8A-4147-A177-3AD203B41FA5}">
                      <a16:colId xmlns:a16="http://schemas.microsoft.com/office/drawing/2014/main" val="1529722787"/>
                    </a:ext>
                  </a:extLst>
                </a:gridCol>
              </a:tblGrid>
              <a:tr h="421344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15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89512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sz="15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$ </a:t>
                      </a:r>
                      <a:r>
                        <a:rPr lang="en-US" sz="1500" b="0" i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kubectl</a:t>
                      </a:r>
                      <a:r>
                        <a:rPr lang="en-US" sz="1500" b="0" i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get pod –l app=awesome-shopping</a:t>
                      </a:r>
                      <a:endParaRPr lang="en" sz="1500" b="0" i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618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B21CF6B-5AE6-F047-A3ED-9DA7153ACD62}"/>
              </a:ext>
            </a:extLst>
          </p:cNvPr>
          <p:cNvSpPr txBox="1"/>
          <p:nvPr/>
        </p:nvSpPr>
        <p:spPr>
          <a:xfrm>
            <a:off x="362986" y="2024844"/>
            <a:ext cx="8892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/>
              <a:t>&lt; </a:t>
            </a:r>
            <a:r>
              <a:rPr kumimoji="1" lang="en-US" altLang="ko-KR" sz="1400" b="1" dirty="0" err="1"/>
              <a:t>kubectl</a:t>
            </a:r>
            <a:r>
              <a:rPr kumimoji="1" lang="en-US" altLang="ko-KR" sz="1400" b="1" dirty="0"/>
              <a:t> pod </a:t>
            </a:r>
            <a:r>
              <a:rPr kumimoji="1" lang="ko-KR" altLang="en-US" sz="1400" b="1" dirty="0"/>
              <a:t>확인</a:t>
            </a:r>
            <a:r>
              <a:rPr kumimoji="1" lang="en-US" altLang="ko-KR" sz="1400" b="1" dirty="0"/>
              <a:t> 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50521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생성 후 </a:t>
            </a:r>
            <a:r>
              <a:rPr lang="en-US" altLang="ko-KR" dirty="0" err="1"/>
              <a:t>Kubectl</a:t>
            </a:r>
            <a:r>
              <a:rPr lang="en-US" altLang="ko-KR" dirty="0"/>
              <a:t> </a:t>
            </a:r>
            <a:r>
              <a:rPr lang="ko-KR" altLang="en-US" dirty="0"/>
              <a:t>명령어를 사용하여 </a:t>
            </a:r>
            <a:r>
              <a:rPr lang="en-US" altLang="ko-KR" dirty="0"/>
              <a:t>Payment </a:t>
            </a:r>
            <a:r>
              <a:rPr lang="ko-KR" altLang="en-US" dirty="0"/>
              <a:t>서비스에서 해당 </a:t>
            </a:r>
            <a:r>
              <a:rPr lang="en-US" altLang="ko-KR" dirty="0"/>
              <a:t>Message </a:t>
            </a:r>
            <a:r>
              <a:rPr lang="ko-KR" altLang="en-US" dirty="0"/>
              <a:t>수신 로그를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52" y="2887402"/>
            <a:ext cx="5114925" cy="10096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1143" y="3553260"/>
            <a:ext cx="2509629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53202" y="3475777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pod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5D5513F-3FD6-8F47-B17C-8C8935A96C70}"/>
              </a:ext>
            </a:extLst>
          </p:cNvPr>
          <p:cNvGraphicFramePr>
            <a:graphicFrameLocks noGrp="1"/>
          </p:cNvGraphicFramePr>
          <p:nvPr/>
        </p:nvGraphicFramePr>
        <p:xfrm>
          <a:off x="379952" y="4311058"/>
          <a:ext cx="9198526" cy="421344"/>
        </p:xfrm>
        <a:graphic>
          <a:graphicData uri="http://schemas.openxmlformats.org/drawingml/2006/table">
            <a:tbl>
              <a:tblPr/>
              <a:tblGrid>
                <a:gridCol w="283221">
                  <a:extLst>
                    <a:ext uri="{9D8B030D-6E8A-4147-A177-3AD203B41FA5}">
                      <a16:colId xmlns:a16="http://schemas.microsoft.com/office/drawing/2014/main" val="2014649963"/>
                    </a:ext>
                  </a:extLst>
                </a:gridCol>
                <a:gridCol w="8915305">
                  <a:extLst>
                    <a:ext uri="{9D8B030D-6E8A-4147-A177-3AD203B41FA5}">
                      <a16:colId xmlns:a16="http://schemas.microsoft.com/office/drawing/2014/main" val="1529722787"/>
                    </a:ext>
                  </a:extLst>
                </a:gridCol>
              </a:tblGrid>
              <a:tr h="421344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15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89512" marR="0" marT="0" marB="0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" sz="15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$ </a:t>
                      </a:r>
                      <a:r>
                        <a:rPr lang="en-US" sz="1500" b="0" i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kubectl</a:t>
                      </a:r>
                      <a:r>
                        <a:rPr lang="en-US" sz="1500" b="0" i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logs –f {pod}</a:t>
                      </a:r>
                      <a:endParaRPr lang="en" sz="1500" b="0" i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6186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B21CF6B-5AE6-F047-A3ED-9DA7153ACD62}"/>
              </a:ext>
            </a:extLst>
          </p:cNvPr>
          <p:cNvSpPr txBox="1"/>
          <p:nvPr/>
        </p:nvSpPr>
        <p:spPr>
          <a:xfrm>
            <a:off x="379951" y="3924066"/>
            <a:ext cx="8892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/>
              <a:t>&lt; Payment Service Log </a:t>
            </a:r>
            <a:r>
              <a:rPr kumimoji="1" lang="ko-KR" altLang="en-US" sz="1400" b="1" dirty="0"/>
              <a:t>확인</a:t>
            </a:r>
            <a:r>
              <a:rPr kumimoji="1" lang="en-US" altLang="ko-KR" sz="1400" b="1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32624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Kubernetes µService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의 구조와 구성 설정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246C9-994D-E940-974A-B37D55D3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92" y="1461934"/>
            <a:ext cx="6193221" cy="231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86AB5-6F23-9543-AAA2-84C04D38E29C}"/>
              </a:ext>
            </a:extLst>
          </p:cNvPr>
          <p:cNvSpPr txBox="1"/>
          <p:nvPr/>
        </p:nvSpPr>
        <p:spPr>
          <a:xfrm>
            <a:off x="445072" y="1466486"/>
            <a:ext cx="24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Kubernetes </a:t>
            </a:r>
            <a:r>
              <a:rPr kumimoji="1" lang="en" altLang="ko-KR" b="1" dirty="0"/>
              <a:t>µService</a:t>
            </a:r>
            <a:endParaRPr kumimoji="1"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E65C3-8794-5A41-A366-04C63CAA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12" y="4088324"/>
            <a:ext cx="6199869" cy="23209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AF7BF-1251-304D-9ADF-0AC7C4115410}"/>
              </a:ext>
            </a:extLst>
          </p:cNvPr>
          <p:cNvSpPr/>
          <p:nvPr/>
        </p:nvSpPr>
        <p:spPr>
          <a:xfrm>
            <a:off x="2824909" y="6043628"/>
            <a:ext cx="100811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690ACF-A6C7-B047-8120-39815BBD0EEE}"/>
              </a:ext>
            </a:extLst>
          </p:cNvPr>
          <p:cNvSpPr/>
          <p:nvPr/>
        </p:nvSpPr>
        <p:spPr>
          <a:xfrm>
            <a:off x="2888917" y="3638756"/>
            <a:ext cx="100811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A38B8-86FE-1F4B-A53D-6784EE6A3720}"/>
              </a:ext>
            </a:extLst>
          </p:cNvPr>
          <p:cNvSpPr txBox="1"/>
          <p:nvPr/>
        </p:nvSpPr>
        <p:spPr>
          <a:xfrm>
            <a:off x="298768" y="4127390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선언적 배포 정의를 위한 </a:t>
            </a:r>
            <a:endParaRPr kumimoji="1" lang="en-US" altLang="ko-KR" b="1" dirty="0"/>
          </a:p>
          <a:p>
            <a:r>
              <a:rPr kumimoji="1" lang="en-US" altLang="ko-KR" b="1" dirty="0"/>
              <a:t>Yaml </a:t>
            </a:r>
            <a:r>
              <a:rPr kumimoji="1" lang="ko-KR" altLang="en-US" b="1" dirty="0"/>
              <a:t>구성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146EC60-584A-5045-8B2A-9FB6A36DDA6F}"/>
              </a:ext>
            </a:extLst>
          </p:cNvPr>
          <p:cNvSpPr/>
          <p:nvPr/>
        </p:nvSpPr>
        <p:spPr>
          <a:xfrm>
            <a:off x="210312" y="1344168"/>
            <a:ext cx="9500616" cy="2450592"/>
          </a:xfrm>
          <a:prstGeom prst="roundRect">
            <a:avLst>
              <a:gd name="adj" fmla="val 6219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346C4F6-B8AB-504B-A15A-12DA1648EA20}"/>
              </a:ext>
            </a:extLst>
          </p:cNvPr>
          <p:cNvSpPr/>
          <p:nvPr/>
        </p:nvSpPr>
        <p:spPr>
          <a:xfrm>
            <a:off x="200472" y="3997064"/>
            <a:ext cx="9500616" cy="2450592"/>
          </a:xfrm>
          <a:prstGeom prst="roundRect">
            <a:avLst>
              <a:gd name="adj" fmla="val 6219"/>
            </a:avLst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7908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다양한 배포</a:t>
            </a:r>
            <a:r>
              <a:rPr lang="en-US" altLang="ko-KR" dirty="0"/>
              <a:t> </a:t>
            </a:r>
            <a:r>
              <a:rPr lang="ko-KR" altLang="en-US" dirty="0"/>
              <a:t>환경에서 </a:t>
            </a:r>
            <a:r>
              <a:rPr lang="en-US" altLang="ko-KR" dirty="0"/>
              <a:t>Database Service</a:t>
            </a:r>
            <a:r>
              <a:rPr lang="ko-KR" altLang="en-US" dirty="0"/>
              <a:t>을 보다 손 쉽게 연결</a:t>
            </a:r>
            <a:r>
              <a:rPr lang="en-US" altLang="ko-KR" dirty="0"/>
              <a:t>/</a:t>
            </a:r>
            <a:r>
              <a:rPr lang="ko-KR" altLang="en-US" dirty="0"/>
              <a:t>구성하는 방법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413B2B-CC67-CE44-AA5F-1BBA6C8AA04B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Application </a:t>
            </a:r>
            <a:r>
              <a:rPr kumimoji="1" lang="ko-KR" altLang="en-US" dirty="0"/>
              <a:t>개발시에 </a:t>
            </a:r>
            <a:r>
              <a:rPr kumimoji="1" lang="en-US" altLang="ko-KR" dirty="0"/>
              <a:t>Database </a:t>
            </a:r>
            <a:r>
              <a:rPr kumimoji="1" lang="ko-KR" altLang="en-US" dirty="0"/>
              <a:t>접속 정보를 분리 설정 구성하여 </a:t>
            </a:r>
            <a:r>
              <a:rPr kumimoji="1" lang="en-US" altLang="ko-KR" dirty="0"/>
              <a:t>TA</a:t>
            </a:r>
            <a:r>
              <a:rPr kumimoji="1" lang="ko-KR" altLang="en-US" dirty="0"/>
              <a:t>영역에서 설정 구성하고 개발영역에서는 업무 로직 개발에 집중할 수 있도록 구성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B6CE87D-0C32-C549-9DDB-EBE9503DC2EE}"/>
              </a:ext>
            </a:extLst>
          </p:cNvPr>
          <p:cNvSpPr/>
          <p:nvPr/>
        </p:nvSpPr>
        <p:spPr>
          <a:xfrm>
            <a:off x="2000672" y="2688190"/>
            <a:ext cx="1656184" cy="33071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원통 93">
            <a:extLst>
              <a:ext uri="{FF2B5EF4-FFF2-40B4-BE49-F238E27FC236}">
                <a16:creationId xmlns:a16="http://schemas.microsoft.com/office/drawing/2014/main" id="{C22F344C-7DCA-6342-95DB-F99538ED2952}"/>
              </a:ext>
            </a:extLst>
          </p:cNvPr>
          <p:cNvSpPr/>
          <p:nvPr/>
        </p:nvSpPr>
        <p:spPr>
          <a:xfrm>
            <a:off x="5744152" y="3099568"/>
            <a:ext cx="1620180" cy="91537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Database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A4EE84C-B92A-8140-A399-8583D80F7012}"/>
              </a:ext>
            </a:extLst>
          </p:cNvPr>
          <p:cNvCxnSpPr>
            <a:cxnSpLocks/>
          </p:cNvCxnSpPr>
          <p:nvPr/>
        </p:nvCxnSpPr>
        <p:spPr>
          <a:xfrm>
            <a:off x="3656856" y="3533290"/>
            <a:ext cx="2049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38D3B4-2BC6-F84C-A344-0593D9F47C70}"/>
              </a:ext>
            </a:extLst>
          </p:cNvPr>
          <p:cNvSpPr txBox="1"/>
          <p:nvPr/>
        </p:nvSpPr>
        <p:spPr>
          <a:xfrm>
            <a:off x="2209844" y="2914091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Application</a:t>
            </a:r>
            <a:endParaRPr kumimoji="1"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B04B8F-6A0E-4345-8945-1BF65EBBD8F7}"/>
              </a:ext>
            </a:extLst>
          </p:cNvPr>
          <p:cNvSpPr/>
          <p:nvPr/>
        </p:nvSpPr>
        <p:spPr>
          <a:xfrm>
            <a:off x="2072680" y="3386290"/>
            <a:ext cx="1507364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 </a:t>
            </a: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00F880-4CED-2A4F-9B61-2DECD19F6BC7}"/>
              </a:ext>
            </a:extLst>
          </p:cNvPr>
          <p:cNvSpPr/>
          <p:nvPr/>
        </p:nvSpPr>
        <p:spPr>
          <a:xfrm>
            <a:off x="2072680" y="4768565"/>
            <a:ext cx="1507364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Biz </a:t>
            </a: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로직 개발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AB3D36-2456-F648-9A48-96D208C249CF}"/>
              </a:ext>
            </a:extLst>
          </p:cNvPr>
          <p:cNvSpPr/>
          <p:nvPr/>
        </p:nvSpPr>
        <p:spPr>
          <a:xfrm>
            <a:off x="2072680" y="3764196"/>
            <a:ext cx="1507364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 </a:t>
            </a: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330A0-7DFD-4940-9CBB-E9A76FF8DB16}"/>
              </a:ext>
            </a:extLst>
          </p:cNvPr>
          <p:cNvSpPr txBox="1"/>
          <p:nvPr/>
        </p:nvSpPr>
        <p:spPr>
          <a:xfrm>
            <a:off x="2720376" y="4025094"/>
            <a:ext cx="6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/>
              <a:t>.</a:t>
            </a:r>
          </a:p>
          <a:p>
            <a:r>
              <a:rPr kumimoji="1" lang="en-US" altLang="ko-KR" sz="800"/>
              <a:t>.</a:t>
            </a:r>
          </a:p>
          <a:p>
            <a:r>
              <a:rPr kumimoji="1" lang="en-US" altLang="ko-KR" sz="800"/>
              <a:t>.</a:t>
            </a:r>
            <a:endParaRPr kumimoji="1" lang="ko-KR" altLang="en-US" sz="8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D6B26F-1F1B-4649-847F-C502F303FDC0}"/>
              </a:ext>
            </a:extLst>
          </p:cNvPr>
          <p:cNvSpPr/>
          <p:nvPr/>
        </p:nvSpPr>
        <p:spPr>
          <a:xfrm>
            <a:off x="2072680" y="5173110"/>
            <a:ext cx="1507364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공통 영역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AE6963-18F3-8E49-86B7-D7E177CBA08D}"/>
              </a:ext>
            </a:extLst>
          </p:cNvPr>
          <p:cNvSpPr txBox="1"/>
          <p:nvPr/>
        </p:nvSpPr>
        <p:spPr>
          <a:xfrm>
            <a:off x="2720376" y="5505236"/>
            <a:ext cx="6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/>
              <a:t>.</a:t>
            </a:r>
          </a:p>
          <a:p>
            <a:r>
              <a:rPr kumimoji="1" lang="en-US" altLang="ko-KR" sz="800"/>
              <a:t>.</a:t>
            </a:r>
          </a:p>
          <a:p>
            <a:r>
              <a:rPr kumimoji="1" lang="en-US" altLang="ko-KR" sz="800"/>
              <a:t>.</a:t>
            </a:r>
            <a:endParaRPr kumimoji="1" lang="ko-KR" altLang="en-US" sz="8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DCA12D-D393-6B41-A3C3-3F03371EE614}"/>
              </a:ext>
            </a:extLst>
          </p:cNvPr>
          <p:cNvSpPr/>
          <p:nvPr/>
        </p:nvSpPr>
        <p:spPr>
          <a:xfrm>
            <a:off x="1854253" y="3298691"/>
            <a:ext cx="1944217" cy="118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22848D-BF82-4147-95B3-2B19784972B9}"/>
              </a:ext>
            </a:extLst>
          </p:cNvPr>
          <p:cNvSpPr/>
          <p:nvPr/>
        </p:nvSpPr>
        <p:spPr>
          <a:xfrm>
            <a:off x="1854252" y="4554169"/>
            <a:ext cx="1944217" cy="152502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2A7CCF4-580F-6A4B-8EBB-5CEADD12FAB2}"/>
              </a:ext>
            </a:extLst>
          </p:cNvPr>
          <p:cNvSpPr/>
          <p:nvPr/>
        </p:nvSpPr>
        <p:spPr>
          <a:xfrm>
            <a:off x="1698134" y="3204502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336EA53-EDA4-6A42-9443-EEF8F4B5C717}"/>
              </a:ext>
            </a:extLst>
          </p:cNvPr>
          <p:cNvSpPr/>
          <p:nvPr/>
        </p:nvSpPr>
        <p:spPr>
          <a:xfrm>
            <a:off x="1698134" y="4561277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2FD593A-E8D3-594F-970D-AA1AF5645B68}"/>
              </a:ext>
            </a:extLst>
          </p:cNvPr>
          <p:cNvCxnSpPr>
            <a:cxnSpLocks/>
          </p:cNvCxnSpPr>
          <p:nvPr/>
        </p:nvCxnSpPr>
        <p:spPr>
          <a:xfrm flipV="1">
            <a:off x="3680901" y="3764197"/>
            <a:ext cx="2025743" cy="126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CCAA58F-CF15-0F4A-ABB3-C2F745D2192B}"/>
              </a:ext>
            </a:extLst>
          </p:cNvPr>
          <p:cNvSpPr txBox="1"/>
          <p:nvPr/>
        </p:nvSpPr>
        <p:spPr>
          <a:xfrm>
            <a:off x="645211" y="3802763"/>
            <a:ext cx="124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TA </a:t>
            </a:r>
            <a:r>
              <a:rPr kumimoji="1" lang="ko-KR" altLang="en-US" sz="1400" b="1" dirty="0"/>
              <a:t>설정 영역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870590-BC2F-1A4B-94F8-F182AA52DFE9}"/>
              </a:ext>
            </a:extLst>
          </p:cNvPr>
          <p:cNvSpPr txBox="1"/>
          <p:nvPr/>
        </p:nvSpPr>
        <p:spPr>
          <a:xfrm>
            <a:off x="705174" y="510740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개발자 영역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D70969-BB10-0341-A935-E33C166FAE5F}"/>
              </a:ext>
            </a:extLst>
          </p:cNvPr>
          <p:cNvSpPr txBox="1"/>
          <p:nvPr/>
        </p:nvSpPr>
        <p:spPr>
          <a:xfrm>
            <a:off x="3981603" y="3325577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Database </a:t>
            </a:r>
            <a:r>
              <a:rPr lang="ko-KR" altLang="en-US" sz="800" dirty="0"/>
              <a:t>접속</a:t>
            </a:r>
            <a:r>
              <a:rPr lang="en-US" altLang="ko-KR" sz="800" dirty="0"/>
              <a:t>/</a:t>
            </a:r>
            <a:r>
              <a:rPr lang="ko-KR" altLang="en-US" sz="800" dirty="0"/>
              <a:t>설정 정보 구성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711FA0-C67E-AE4C-941F-6DE901CC94F8}"/>
              </a:ext>
            </a:extLst>
          </p:cNvPr>
          <p:cNvSpPr txBox="1"/>
          <p:nvPr/>
        </p:nvSpPr>
        <p:spPr>
          <a:xfrm rot="19720947">
            <a:off x="4185263" y="4326561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업무로직에서의 </a:t>
            </a:r>
            <a:r>
              <a:rPr lang="en-US" altLang="ko-KR" sz="800" dirty="0"/>
              <a:t>DB </a:t>
            </a:r>
            <a:r>
              <a:rPr lang="ko-KR" altLang="en-US" sz="800" dirty="0"/>
              <a:t>활용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0659DE-DF28-6446-A971-AA7D9DD0BB5F}"/>
              </a:ext>
            </a:extLst>
          </p:cNvPr>
          <p:cNvSpPr txBox="1"/>
          <p:nvPr/>
        </p:nvSpPr>
        <p:spPr>
          <a:xfrm>
            <a:off x="5295575" y="4529461"/>
            <a:ext cx="4137513" cy="198637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200" b="1" dirty="0"/>
              <a:t>초기 </a:t>
            </a:r>
            <a:r>
              <a:rPr kumimoji="1" lang="en-US" altLang="ko-KR" sz="1200" b="1" dirty="0"/>
              <a:t>DB Access </a:t>
            </a:r>
            <a:r>
              <a:rPr kumimoji="1" lang="ko-KR" altLang="en-US" sz="1200" b="1" dirty="0"/>
              <a:t>설정을 구성하고 역할 분리</a:t>
            </a:r>
            <a:endParaRPr kumimoji="1" lang="en-US" altLang="ko-KR" sz="1200" b="1" dirty="0"/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en-US" altLang="ko-KR" sz="1200" b="1" dirty="0"/>
              <a:t>Pattern </a:t>
            </a:r>
            <a:r>
              <a:rPr kumimoji="1" lang="ko-KR" altLang="en-US" sz="1200" b="1" dirty="0"/>
              <a:t>설정 정보를 초기 프로젝트 구성시 적용</a:t>
            </a:r>
            <a:endParaRPr kumimoji="1" lang="en-US" altLang="ko-KR" sz="1200" b="1" dirty="0"/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ko-KR" altLang="en-US" sz="1200" b="1" dirty="0"/>
              <a:t>개발 영역에서는 설정 구성된 </a:t>
            </a:r>
            <a:r>
              <a:rPr kumimoji="1" lang="en-US" altLang="ko-KR" sz="1200" b="1" dirty="0"/>
              <a:t>Database</a:t>
            </a:r>
            <a:r>
              <a:rPr kumimoji="1" lang="ko-KR" altLang="en-US" sz="1200" b="1" dirty="0"/>
              <a:t>에 대하여 </a:t>
            </a:r>
            <a:r>
              <a:rPr kumimoji="1" lang="en-US" altLang="ko-KR" sz="1200" b="1" dirty="0"/>
              <a:t>JPA/Hibernate/MyBatis </a:t>
            </a:r>
            <a:r>
              <a:rPr kumimoji="1" lang="ko-KR" altLang="en-US" sz="1200" b="1" dirty="0"/>
              <a:t>등을 통한 업무 도메인 구성 및 관련 서비스 로직 개발</a:t>
            </a:r>
            <a:endParaRPr kumimoji="1" lang="en-US" altLang="ko-KR" sz="1200" b="1" dirty="0"/>
          </a:p>
          <a:p>
            <a:pPr>
              <a:lnSpc>
                <a:spcPct val="130000"/>
              </a:lnSpc>
            </a:pPr>
            <a:r>
              <a:rPr kumimoji="1" lang="en-US" altLang="ko-KR" sz="1200" b="1" dirty="0"/>
              <a:t>3) </a:t>
            </a:r>
            <a:r>
              <a:rPr kumimoji="1" lang="ko-KR" altLang="en-US" sz="1200" b="1" dirty="0"/>
              <a:t>배포 환경별 접속 </a:t>
            </a:r>
            <a:r>
              <a:rPr kumimoji="1" lang="en-US" altLang="ko-KR" sz="1200" b="1" dirty="0"/>
              <a:t>DB </a:t>
            </a:r>
            <a:r>
              <a:rPr kumimoji="1" lang="ko-KR" altLang="en-US" sz="1200" b="1" dirty="0"/>
              <a:t>분리 구성</a:t>
            </a:r>
            <a:endParaRPr kumimoji="1" lang="en-US" altLang="ko-KR" sz="1200" b="1" dirty="0"/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ü"/>
            </a:pPr>
            <a:r>
              <a:rPr kumimoji="1" lang="en-US" altLang="ko-KR" sz="1200" b="1" dirty="0"/>
              <a:t>TA</a:t>
            </a:r>
            <a:r>
              <a:rPr kumimoji="1" lang="ko-KR" altLang="en-US" sz="1200" b="1" dirty="0"/>
              <a:t> 영역에서 환경별 접속 정보 분리 구성</a:t>
            </a:r>
            <a:endParaRPr kumimoji="1" lang="en-US" altLang="ko-KR" sz="1200" b="1" dirty="0"/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ü"/>
            </a:pPr>
            <a:r>
              <a:rPr kumimoji="1" lang="ko-KR" altLang="en-US" sz="1200" b="1" dirty="0"/>
              <a:t>개발 영역에서는 배포 환경과 무관하게 업무 개발</a:t>
            </a:r>
            <a:endParaRPr kumimoji="1" lang="en-US" altLang="ko-KR" sz="1200" dirty="0"/>
          </a:p>
        </p:txBody>
      </p:sp>
      <p:sp>
        <p:nvSpPr>
          <p:cNvPr id="70" name="원통 93">
            <a:extLst>
              <a:ext uri="{FF2B5EF4-FFF2-40B4-BE49-F238E27FC236}">
                <a16:creationId xmlns:a16="http://schemas.microsoft.com/office/drawing/2014/main" id="{8EF022ED-DA5C-FC4C-950B-EC4CD3F73560}"/>
              </a:ext>
            </a:extLst>
          </p:cNvPr>
          <p:cNvSpPr/>
          <p:nvPr/>
        </p:nvSpPr>
        <p:spPr>
          <a:xfrm>
            <a:off x="6031829" y="3431954"/>
            <a:ext cx="1620180" cy="91537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Database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5258E5-D33F-E04C-B9B9-26FFDFFA8030}"/>
              </a:ext>
            </a:extLst>
          </p:cNvPr>
          <p:cNvSpPr/>
          <p:nvPr/>
        </p:nvSpPr>
        <p:spPr>
          <a:xfrm>
            <a:off x="5613121" y="2828039"/>
            <a:ext cx="2760259" cy="160624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99A051C-89EC-E945-B0A5-675CEA5542F6}"/>
              </a:ext>
            </a:extLst>
          </p:cNvPr>
          <p:cNvSpPr/>
          <p:nvPr/>
        </p:nvSpPr>
        <p:spPr>
          <a:xfrm>
            <a:off x="5396321" y="269536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3</a:t>
            </a:r>
            <a:endParaRPr kumimoji="1"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8F3B03-CFF1-D543-A381-9004446AD94D}"/>
              </a:ext>
            </a:extLst>
          </p:cNvPr>
          <p:cNvSpPr txBox="1"/>
          <p:nvPr/>
        </p:nvSpPr>
        <p:spPr>
          <a:xfrm>
            <a:off x="5613121" y="2631990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배포 환경 및 </a:t>
            </a:r>
            <a:r>
              <a:rPr kumimoji="1" lang="en-US" altLang="ko-KR" sz="1400" b="1" dirty="0"/>
              <a:t>DB </a:t>
            </a:r>
            <a:r>
              <a:rPr kumimoji="1" lang="ko-KR" altLang="en-US" sz="1400" b="1" dirty="0"/>
              <a:t>접속 정보 분리 구성</a:t>
            </a:r>
          </a:p>
        </p:txBody>
      </p:sp>
    </p:spTree>
    <p:extLst>
      <p:ext uri="{BB962C8B-B14F-4D97-AF65-F5344CB8AC3E}">
        <p14:creationId xmlns:p14="http://schemas.microsoft.com/office/powerpoint/2010/main" val="191106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A46745-2866-B746-B0A2-2587F537ABF5}"/>
              </a:ext>
            </a:extLst>
          </p:cNvPr>
          <p:cNvSpPr/>
          <p:nvPr/>
        </p:nvSpPr>
        <p:spPr>
          <a:xfrm>
            <a:off x="6472213" y="4397130"/>
            <a:ext cx="1771593" cy="1646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DB Access Pattern </a:t>
            </a:r>
            <a:r>
              <a:rPr lang="ko-KR" altLang="en-US" dirty="0"/>
              <a:t>동작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413B2B-CC67-CE44-AA5F-1BBA6C8AA04B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DB</a:t>
            </a:r>
            <a:r>
              <a:rPr kumimoji="1" lang="ko-KR" altLang="en-US" dirty="0"/>
              <a:t> </a:t>
            </a:r>
            <a:r>
              <a:rPr kumimoji="1" lang="en-US" altLang="ko-KR" dirty="0"/>
              <a:t>Access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사용자가 반복적으로 설정해야 하는 항목을 자동화해서 제공하는 패턴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4A64B1-0879-274A-8AAE-8DD4EAC9BBA2}"/>
              </a:ext>
            </a:extLst>
          </p:cNvPr>
          <p:cNvSpPr/>
          <p:nvPr/>
        </p:nvSpPr>
        <p:spPr>
          <a:xfrm>
            <a:off x="1551309" y="5017272"/>
            <a:ext cx="3358533" cy="104553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2EE102-E486-824F-8942-92114C550824}"/>
              </a:ext>
            </a:extLst>
          </p:cNvPr>
          <p:cNvSpPr/>
          <p:nvPr/>
        </p:nvSpPr>
        <p:spPr>
          <a:xfrm>
            <a:off x="1662194" y="5424319"/>
            <a:ext cx="3124767" cy="497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application-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dev.yaml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application-dev-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custom.yaml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FD7AFE-DCBC-624A-AD09-C1A40761FE26}"/>
              </a:ext>
            </a:extLst>
          </p:cNvPr>
          <p:cNvSpPr/>
          <p:nvPr/>
        </p:nvSpPr>
        <p:spPr>
          <a:xfrm>
            <a:off x="6093894" y="2450236"/>
            <a:ext cx="2700300" cy="39194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플랫폼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F863E9-7D90-4542-A78C-7E546B7D8981}"/>
              </a:ext>
            </a:extLst>
          </p:cNvPr>
          <p:cNvSpPr/>
          <p:nvPr/>
        </p:nvSpPr>
        <p:spPr>
          <a:xfrm>
            <a:off x="6322875" y="3699223"/>
            <a:ext cx="2086832" cy="503608"/>
          </a:xfrm>
          <a:prstGeom prst="rect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 err="1">
                <a:solidFill>
                  <a:schemeClr val="bg1"/>
                </a:solidFill>
              </a:rPr>
              <a:t>ConfigMap</a:t>
            </a:r>
            <a:endParaRPr kumimoji="1"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5BB165-484A-254D-A4F1-26CBC4B84E91}"/>
              </a:ext>
            </a:extLst>
          </p:cNvPr>
          <p:cNvSpPr/>
          <p:nvPr/>
        </p:nvSpPr>
        <p:spPr>
          <a:xfrm>
            <a:off x="6323867" y="2799544"/>
            <a:ext cx="2086832" cy="503608"/>
          </a:xfrm>
          <a:prstGeom prst="rect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</a:rPr>
              <a:t>Deployment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69196C4-7BA1-A34B-9C5A-A852D1369C24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V="1">
            <a:off x="7366291" y="3303152"/>
            <a:ext cx="992" cy="39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1DBFF3B-9D49-0943-BA52-E54ECC455B83}"/>
              </a:ext>
            </a:extLst>
          </p:cNvPr>
          <p:cNvSpPr txBox="1"/>
          <p:nvPr/>
        </p:nvSpPr>
        <p:spPr>
          <a:xfrm>
            <a:off x="6429164" y="6062803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플랫폼에서 기본 제공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D699CE-0BB9-9249-BD78-39566A834FDE}"/>
              </a:ext>
            </a:extLst>
          </p:cNvPr>
          <p:cNvSpPr txBox="1"/>
          <p:nvPr/>
        </p:nvSpPr>
        <p:spPr>
          <a:xfrm>
            <a:off x="2951549" y="6141534"/>
            <a:ext cx="886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 TA</a:t>
            </a:r>
            <a:r>
              <a:rPr kumimoji="1" lang="ko-KR" altLang="en-US" sz="1400" b="1" dirty="0"/>
              <a:t> 설정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AE778E-4053-F847-B55F-0F979AE322E8}"/>
              </a:ext>
            </a:extLst>
          </p:cNvPr>
          <p:cNvSpPr txBox="1"/>
          <p:nvPr/>
        </p:nvSpPr>
        <p:spPr>
          <a:xfrm>
            <a:off x="6594862" y="4524732"/>
            <a:ext cx="77777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HOST</a:t>
            </a:r>
            <a:endParaRPr kumimoji="1"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BFB3E1-8B25-734E-BCA1-FEBE7D20118C}"/>
              </a:ext>
            </a:extLst>
          </p:cNvPr>
          <p:cNvSpPr txBox="1"/>
          <p:nvPr/>
        </p:nvSpPr>
        <p:spPr>
          <a:xfrm>
            <a:off x="7500725" y="4524732"/>
            <a:ext cx="62690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PORT</a:t>
            </a:r>
            <a:endParaRPr kumimoji="1"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E6546D-7F2D-0F40-8179-96F57FE90D54}"/>
              </a:ext>
            </a:extLst>
          </p:cNvPr>
          <p:cNvSpPr txBox="1"/>
          <p:nvPr/>
        </p:nvSpPr>
        <p:spPr>
          <a:xfrm>
            <a:off x="6594862" y="5281145"/>
            <a:ext cx="69134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ID</a:t>
            </a:r>
            <a:endParaRPr kumimoji="1"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B324C0-BDBE-4944-882F-C667804E893F}"/>
              </a:ext>
            </a:extLst>
          </p:cNvPr>
          <p:cNvSpPr txBox="1"/>
          <p:nvPr/>
        </p:nvSpPr>
        <p:spPr>
          <a:xfrm>
            <a:off x="7351742" y="5281144"/>
            <a:ext cx="77588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PW</a:t>
            </a:r>
            <a:endParaRPr kumimoji="1"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12E3FC-9AEB-3A42-87AF-A54BF8D8CAA7}"/>
              </a:ext>
            </a:extLst>
          </p:cNvPr>
          <p:cNvSpPr txBox="1"/>
          <p:nvPr/>
        </p:nvSpPr>
        <p:spPr>
          <a:xfrm>
            <a:off x="6594862" y="4899905"/>
            <a:ext cx="153276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DB NAME</a:t>
            </a:r>
            <a:endParaRPr kumimoji="1"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615272-5502-A543-AFC8-A110BFD2E934}"/>
              </a:ext>
            </a:extLst>
          </p:cNvPr>
          <p:cNvSpPr txBox="1"/>
          <p:nvPr/>
        </p:nvSpPr>
        <p:spPr>
          <a:xfrm>
            <a:off x="6594862" y="5675688"/>
            <a:ext cx="154285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 err="1"/>
              <a:t>driverClassName</a:t>
            </a:r>
            <a:endParaRPr kumimoji="1" lang="ko-KR" altLang="en-US" sz="1400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9315CBA5-4969-1D44-93CE-BFB82B9AFE32}"/>
              </a:ext>
            </a:extLst>
          </p:cNvPr>
          <p:cNvCxnSpPr>
            <a:cxnSpLocks/>
            <a:stCxn id="19" idx="0"/>
            <a:endCxn id="39" idx="1"/>
          </p:cNvCxnSpPr>
          <p:nvPr/>
        </p:nvCxnSpPr>
        <p:spPr>
          <a:xfrm rot="5400000" flipH="1" flipV="1">
            <a:off x="4358568" y="3281946"/>
            <a:ext cx="607335" cy="2863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9A33B908-2263-8146-9C79-760153B29256}"/>
              </a:ext>
            </a:extLst>
          </p:cNvPr>
          <p:cNvSpPr/>
          <p:nvPr/>
        </p:nvSpPr>
        <p:spPr>
          <a:xfrm>
            <a:off x="6256580" y="6143246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1047C86-60EE-A645-9AA2-14AAC238B81C}"/>
              </a:ext>
            </a:extLst>
          </p:cNvPr>
          <p:cNvSpPr/>
          <p:nvPr/>
        </p:nvSpPr>
        <p:spPr>
          <a:xfrm>
            <a:off x="2824018" y="6196192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7293B96-7ABC-2443-BD60-80D580722125}"/>
              </a:ext>
            </a:extLst>
          </p:cNvPr>
          <p:cNvSpPr/>
          <p:nvPr/>
        </p:nvSpPr>
        <p:spPr>
          <a:xfrm>
            <a:off x="7081181" y="3441548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3</a:t>
            </a:r>
            <a:endParaRPr kumimoji="1"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CE4568-F6BE-A44C-9FDB-F97515F8D975}"/>
              </a:ext>
            </a:extLst>
          </p:cNvPr>
          <p:cNvSpPr txBox="1"/>
          <p:nvPr/>
        </p:nvSpPr>
        <p:spPr>
          <a:xfrm>
            <a:off x="657839" y="2475460"/>
            <a:ext cx="5173239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en-US" altLang="ko-KR" sz="1400" dirty="0"/>
              <a:t>DB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Access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위한 기본 설정은 플랫폼에서 제공</a:t>
            </a:r>
            <a:endParaRPr kumimoji="1" lang="en-US" altLang="ko-KR" sz="1400" dirty="0"/>
          </a:p>
          <a:p>
            <a:pPr marL="342900" indent="-342900">
              <a:buAutoNum type="arabicParenR"/>
            </a:pPr>
            <a:endParaRPr kumimoji="1" lang="en-US" altLang="ko-KR" sz="1400" dirty="0"/>
          </a:p>
          <a:p>
            <a:pPr marL="342900" indent="-342900">
              <a:buAutoNum type="arabicParenR"/>
            </a:pPr>
            <a:r>
              <a:rPr kumimoji="1" lang="ko-KR" altLang="en-US" sz="1400" dirty="0"/>
              <a:t>개발 영역과 연관된 상세 설정은 개발자가 설정 가능</a:t>
            </a:r>
            <a:endParaRPr kumimoji="1" lang="en-US" altLang="ko-KR" sz="1400" dirty="0"/>
          </a:p>
          <a:p>
            <a:pPr marL="342900" indent="-342900">
              <a:buAutoNum type="arabicParenR"/>
            </a:pPr>
            <a:endParaRPr kumimoji="1" lang="en-US" altLang="ko-KR" sz="1400" dirty="0"/>
          </a:p>
          <a:p>
            <a:pPr marL="342900" indent="-342900">
              <a:buAutoNum type="arabicParenR"/>
            </a:pPr>
            <a:r>
              <a:rPr kumimoji="1" lang="ko-KR" altLang="en-US" sz="1400" dirty="0"/>
              <a:t>설정된 값은 플랫폼 </a:t>
            </a:r>
            <a:r>
              <a:rPr kumimoji="1" lang="en-US" altLang="ko-KR" sz="1400" dirty="0" err="1"/>
              <a:t>ConfigMap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Resource </a:t>
            </a:r>
            <a:r>
              <a:rPr kumimoji="1" lang="ko-KR" altLang="en-US" sz="1400" dirty="0"/>
              <a:t>형태로 보관되고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서비스 </a:t>
            </a:r>
            <a:r>
              <a:rPr kumimoji="1" lang="en-US" altLang="ko-KR" sz="1400" dirty="0"/>
              <a:t>Deployment</a:t>
            </a:r>
            <a:r>
              <a:rPr kumimoji="1" lang="ko-KR" altLang="en-US" sz="1400" dirty="0"/>
              <a:t>될 때 주입된다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8685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Product</a:t>
            </a:r>
            <a:r>
              <a:rPr lang="ko-KR" altLang="en-US"/>
              <a:t>에 대한 </a:t>
            </a:r>
            <a:r>
              <a:rPr lang="en-US" altLang="ko-KR"/>
              <a:t>RDB </a:t>
            </a:r>
            <a:r>
              <a:rPr lang="ko-KR" altLang="en-US"/>
              <a:t>기반 관리</a:t>
            </a:r>
            <a:r>
              <a:rPr lang="en-US" altLang="ko-KR"/>
              <a:t> (JPA, </a:t>
            </a:r>
            <a:r>
              <a:rPr lang="en-US" altLang="ko-KR" err="1"/>
              <a:t>MyBatis</a:t>
            </a:r>
            <a:r>
              <a:rPr lang="en-US" altLang="ko-KR"/>
              <a:t> </a:t>
            </a:r>
            <a:r>
              <a:rPr lang="ko-KR" altLang="en-US"/>
              <a:t>형태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23" name="모서리가 둥근 직사각형 166">
            <a:extLst>
              <a:ext uri="{FF2B5EF4-FFF2-40B4-BE49-F238E27FC236}">
                <a16:creationId xmlns:a16="http://schemas.microsoft.com/office/drawing/2014/main" id="{59956493-7131-A040-BAFF-AFCC3B9130E5}"/>
              </a:ext>
            </a:extLst>
          </p:cNvPr>
          <p:cNvSpPr/>
          <p:nvPr/>
        </p:nvSpPr>
        <p:spPr>
          <a:xfrm>
            <a:off x="740532" y="2312876"/>
            <a:ext cx="8460940" cy="3859589"/>
          </a:xfrm>
          <a:prstGeom prst="roundRect">
            <a:avLst>
              <a:gd name="adj" fmla="val 1964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" name="그룹 177">
            <a:extLst>
              <a:ext uri="{FF2B5EF4-FFF2-40B4-BE49-F238E27FC236}">
                <a16:creationId xmlns:a16="http://schemas.microsoft.com/office/drawing/2014/main" id="{A7F1E6F7-BF18-4442-9458-8F79E691C1EC}"/>
              </a:ext>
            </a:extLst>
          </p:cNvPr>
          <p:cNvGrpSpPr/>
          <p:nvPr/>
        </p:nvGrpSpPr>
        <p:grpSpPr>
          <a:xfrm>
            <a:off x="5818284" y="4135440"/>
            <a:ext cx="922929" cy="924960"/>
            <a:chOff x="11050588" y="1035050"/>
            <a:chExt cx="476250" cy="555626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3FFA561-21F3-CA4C-B34F-493E1404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0041929-C52C-7E49-A51B-532C24401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9C6C80D3-72CF-DF40-AB88-A675F2A6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16DF52A7-7000-F94C-8CC8-7B47F61C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182">
            <a:extLst>
              <a:ext uri="{FF2B5EF4-FFF2-40B4-BE49-F238E27FC236}">
                <a16:creationId xmlns:a16="http://schemas.microsoft.com/office/drawing/2014/main" id="{45F437A3-3C2A-0441-9105-A7EFA647636B}"/>
              </a:ext>
            </a:extLst>
          </p:cNvPr>
          <p:cNvGrpSpPr/>
          <p:nvPr/>
        </p:nvGrpSpPr>
        <p:grpSpPr>
          <a:xfrm>
            <a:off x="3162804" y="3936435"/>
            <a:ext cx="1273051" cy="1190899"/>
            <a:chOff x="7912546" y="1919286"/>
            <a:chExt cx="1504950" cy="1503362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1499234A-1230-AA44-9189-E9D0A372B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6"/>
              <a:ext cx="1504950" cy="1503362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761FCA11-FE82-6B4C-BBF3-3C6349B65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0"/>
              <a:ext cx="527049" cy="612774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3" name="모서리가 둥근 직사각형 186">
            <a:extLst>
              <a:ext uri="{FF2B5EF4-FFF2-40B4-BE49-F238E27FC236}">
                <a16:creationId xmlns:a16="http://schemas.microsoft.com/office/drawing/2014/main" id="{C8FF87D8-7742-AC47-84FC-2CCA8CCE6D4A}"/>
              </a:ext>
            </a:extLst>
          </p:cNvPr>
          <p:cNvSpPr/>
          <p:nvPr/>
        </p:nvSpPr>
        <p:spPr>
          <a:xfrm>
            <a:off x="2972780" y="3429000"/>
            <a:ext cx="4538250" cy="2423352"/>
          </a:xfrm>
          <a:prstGeom prst="roundRect">
            <a:avLst>
              <a:gd name="adj" fmla="val 339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모서리가 둥근 직사각형 162">
            <a:extLst>
              <a:ext uri="{FF2B5EF4-FFF2-40B4-BE49-F238E27FC236}">
                <a16:creationId xmlns:a16="http://schemas.microsoft.com/office/drawing/2014/main" id="{AFBDB7DB-B378-6945-8BFA-6A4FDC105184}"/>
              </a:ext>
            </a:extLst>
          </p:cNvPr>
          <p:cNvSpPr/>
          <p:nvPr/>
        </p:nvSpPr>
        <p:spPr>
          <a:xfrm>
            <a:off x="4022247" y="3790979"/>
            <a:ext cx="2874970" cy="1584176"/>
          </a:xfrm>
          <a:prstGeom prst="roundRect">
            <a:avLst>
              <a:gd name="adj" fmla="val 7697"/>
            </a:avLst>
          </a:prstGeom>
          <a:noFill/>
          <a:ln w="508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F0CFC8-516F-6148-BE62-227E725321D4}"/>
              </a:ext>
            </a:extLst>
          </p:cNvPr>
          <p:cNvSpPr txBox="1"/>
          <p:nvPr/>
        </p:nvSpPr>
        <p:spPr>
          <a:xfrm>
            <a:off x="4338135" y="2731294"/>
            <a:ext cx="1183337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</a:rPr>
              <a:t>DB-access</a:t>
            </a:r>
          </a:p>
          <a:p>
            <a:r>
              <a:rPr kumimoji="1" lang="en-US" altLang="ko-KR" sz="1400">
                <a:solidFill>
                  <a:srgbClr val="C00000"/>
                </a:solidFill>
              </a:rPr>
              <a:t>Pattern</a:t>
            </a:r>
            <a:r>
              <a:rPr kumimoji="1" lang="ko-KR" altLang="en-US" sz="1400">
                <a:solidFill>
                  <a:srgbClr val="C00000"/>
                </a:solidFill>
              </a:rPr>
              <a:t> 적용</a:t>
            </a: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35AE781E-325C-C24E-883F-72C1CF28E85A}"/>
              </a:ext>
            </a:extLst>
          </p:cNvPr>
          <p:cNvCxnSpPr>
            <a:cxnSpLocks/>
            <a:stCxn id="100" idx="2"/>
            <a:endCxn id="99" idx="0"/>
          </p:cNvCxnSpPr>
          <p:nvPr/>
        </p:nvCxnSpPr>
        <p:spPr>
          <a:xfrm rot="16200000" flipH="1">
            <a:off x="4926536" y="3257782"/>
            <a:ext cx="536465" cy="529928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5AB4CE3-EE2B-3C47-9794-DB11BD6FEB27}"/>
              </a:ext>
            </a:extLst>
          </p:cNvPr>
          <p:cNvCxnSpPr>
            <a:stCxn id="40" idx="6"/>
            <a:endCxn id="35" idx="1"/>
          </p:cNvCxnSpPr>
          <p:nvPr/>
        </p:nvCxnSpPr>
        <p:spPr>
          <a:xfrm flipV="1">
            <a:off x="4435855" y="4522906"/>
            <a:ext cx="1382429" cy="8979"/>
          </a:xfrm>
          <a:prstGeom prst="straightConnector1">
            <a:avLst/>
          </a:prstGeom>
          <a:ln w="158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D54AF6-E418-8149-B3F4-0DD0FFA28D85}"/>
              </a:ext>
            </a:extLst>
          </p:cNvPr>
          <p:cNvSpPr txBox="1"/>
          <p:nvPr/>
        </p:nvSpPr>
        <p:spPr>
          <a:xfrm>
            <a:off x="5879048" y="5041320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MariaDB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81CC5-AD6B-F541-8B8C-80C54B986779}"/>
              </a:ext>
            </a:extLst>
          </p:cNvPr>
          <p:cNvSpPr txBox="1"/>
          <p:nvPr/>
        </p:nvSpPr>
        <p:spPr>
          <a:xfrm>
            <a:off x="3495887" y="4749395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8485A-A5F0-BE4E-A33A-E756D75471BE}"/>
              </a:ext>
            </a:extLst>
          </p:cNvPr>
          <p:cNvSpPr txBox="1"/>
          <p:nvPr/>
        </p:nvSpPr>
        <p:spPr>
          <a:xfrm>
            <a:off x="4357454" y="4261308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Configuration</a:t>
            </a:r>
            <a:r>
              <a:rPr lang="ko-KR" altLang="en-US" sz="1200" dirty="0"/>
              <a:t> 설정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CD3E4-6E1E-6142-B6E1-702A89A162CB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Product </a:t>
            </a:r>
            <a:r>
              <a:rPr kumimoji="1" lang="ko-KR" altLang="en-US"/>
              <a:t>서비스에서 </a:t>
            </a:r>
            <a:r>
              <a:rPr kumimoji="1" lang="en-US" altLang="ko-KR"/>
              <a:t>DB Access Pattern</a:t>
            </a:r>
            <a:r>
              <a:rPr kumimoji="1" lang="ko-KR" altLang="en-US"/>
              <a:t>을 적용</a:t>
            </a:r>
            <a:r>
              <a:rPr kumimoji="1" lang="en-US" altLang="ko-KR"/>
              <a:t> </a:t>
            </a:r>
            <a:r>
              <a:rPr kumimoji="1" lang="ko-KR" altLang="en-US"/>
              <a:t>하여 </a:t>
            </a:r>
            <a:r>
              <a:rPr kumimoji="1" lang="en-US" altLang="ko-KR"/>
              <a:t>DB </a:t>
            </a:r>
            <a:r>
              <a:rPr kumimoji="1" lang="ko-KR" altLang="en-US"/>
              <a:t>연결을 설정</a:t>
            </a:r>
            <a:br>
              <a:rPr kumimoji="1" lang="en-US" altLang="ko-KR"/>
            </a:br>
            <a:r>
              <a:rPr kumimoji="1" lang="en-US" altLang="ko-KR"/>
              <a:t> - JPA </a:t>
            </a:r>
            <a:r>
              <a:rPr kumimoji="1" lang="ko-KR" altLang="en-US"/>
              <a:t>방식과</a:t>
            </a:r>
            <a:r>
              <a:rPr kumimoji="1" lang="en-US" altLang="ko-KR"/>
              <a:t> myBatis </a:t>
            </a:r>
            <a:r>
              <a:rPr kumimoji="1" lang="ko-KR" altLang="en-US"/>
              <a:t>방식이 있으나 여기서는 </a:t>
            </a:r>
            <a:r>
              <a:rPr kumimoji="1" lang="en-US" altLang="ko-KR"/>
              <a:t>JPA </a:t>
            </a:r>
            <a:r>
              <a:rPr kumimoji="1" lang="ko-KR" altLang="en-US"/>
              <a:t>방식을 사용함</a:t>
            </a:r>
            <a:r>
              <a:rPr kumimoji="1"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6668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Maven</a:t>
            </a:r>
            <a:r>
              <a:rPr lang="ko-KR" altLang="en-US"/>
              <a:t> 프로젝트 최상위의 </a:t>
            </a:r>
            <a:r>
              <a:rPr lang="en-US" altLang="ko-KR" err="1"/>
              <a:t>pom.xml</a:t>
            </a:r>
            <a:r>
              <a:rPr lang="ko-KR" altLang="en-US"/>
              <a:t>에 </a:t>
            </a:r>
            <a:r>
              <a:rPr lang="en-US" altLang="ko-KR"/>
              <a:t>session-pattern</a:t>
            </a:r>
            <a:r>
              <a:rPr lang="ko-KR" altLang="en-US"/>
              <a:t> 의존성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4298DA-AFAF-DE40-8B7D-E180E84ACCDC}"/>
              </a:ext>
            </a:extLst>
          </p:cNvPr>
          <p:cNvSpPr/>
          <p:nvPr/>
        </p:nvSpPr>
        <p:spPr>
          <a:xfrm>
            <a:off x="956556" y="2379944"/>
            <a:ext cx="7199322" cy="304698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org.springframework.boot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spring-boot-starter-data-jpa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ko-KR" altLang="en-US" sz="1200" dirty="0"/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org.mariadb.jdbc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mariadb-java-client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&lt;version&gt;</a:t>
            </a:r>
            <a:r>
              <a:rPr lang="en" altLang="ko-KR" sz="1200" dirty="0"/>
              <a:t>2.5.4</a:t>
            </a:r>
            <a:r>
              <a:rPr lang="en" altLang="ko-KR" sz="1200" dirty="0">
                <a:solidFill>
                  <a:srgbClr val="E8BF6A"/>
                </a:solidFill>
              </a:rPr>
              <a:t>&lt;/version&gt;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ko-KR" altLang="en-US" sz="1200" dirty="0"/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com.skcc.modern.pattern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mariadb-access-pattern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&lt;version&gt;</a:t>
            </a:r>
            <a:r>
              <a:rPr lang="en" altLang="ko-KR" sz="1200" dirty="0"/>
              <a:t>0.0.1</a:t>
            </a:r>
            <a:r>
              <a:rPr lang="en" altLang="ko-KR" sz="1200" dirty="0">
                <a:solidFill>
                  <a:srgbClr val="E8BF6A"/>
                </a:solidFill>
              </a:rPr>
              <a:t>&lt;/version&gt;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26DFB-6C3B-AA49-8E54-D8F34803A1F3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Mariadb-access pattern</a:t>
            </a:r>
            <a:r>
              <a:rPr kumimoji="1" lang="ko-KR" altLang="en-US" dirty="0"/>
              <a:t> 사용을 위해 </a:t>
            </a:r>
            <a:r>
              <a:rPr kumimoji="1" lang="en-US" altLang="ko-KR" dirty="0"/>
              <a:t>dependency</a:t>
            </a:r>
            <a:r>
              <a:rPr kumimoji="1" lang="ko-KR" altLang="en-US" dirty="0"/>
              <a:t>를 설정함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Maven </a:t>
            </a:r>
            <a:r>
              <a:rPr kumimoji="1" lang="ko-KR" altLang="en-US" dirty="0"/>
              <a:t>최상위 디렉토리</a:t>
            </a:r>
            <a:r>
              <a:rPr kumimoji="1" lang="en-US" altLang="ko-KR" dirty="0"/>
              <a:t> pom.xml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dependencies </a:t>
            </a:r>
            <a:r>
              <a:rPr kumimoji="1" lang="ko-KR" altLang="en-US" dirty="0"/>
              <a:t>섹션에 추가</a:t>
            </a:r>
            <a:r>
              <a:rPr kumimoji="1"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7213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err="1"/>
              <a:t>Mariadb</a:t>
            </a:r>
            <a:r>
              <a:rPr lang="en-US" altLang="ko-KR"/>
              <a:t>-access-pattern lib </a:t>
            </a:r>
            <a:r>
              <a:rPr lang="ko-KR" altLang="en-US"/>
              <a:t>사용을 위한 설정 </a:t>
            </a:r>
            <a:r>
              <a:rPr lang="en-US" altLang="ko-KR"/>
              <a:t>(</a:t>
            </a:r>
            <a:r>
              <a:rPr lang="ko-KR" altLang="en-US"/>
              <a:t>로컬 개발을 위한 설정</a:t>
            </a:r>
            <a:r>
              <a:rPr lang="en-US" altLang="ko-KR"/>
              <a:t>, </a:t>
            </a:r>
            <a:r>
              <a:rPr lang="ko-KR" altLang="en-US"/>
              <a:t>플랫폼 배포를 위한 설정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mariadb</a:t>
            </a:r>
            <a:r>
              <a:rPr kumimoji="1" lang="en-US" altLang="ko-KR" sz="1600" dirty="0"/>
              <a:t>-access-pattern lib </a:t>
            </a:r>
            <a:r>
              <a:rPr kumimoji="1" lang="ko-KR" altLang="en-US" sz="1600" dirty="0"/>
              <a:t>사용을 위한 설정</a:t>
            </a:r>
            <a:br>
              <a:rPr kumimoji="1" lang="en-US" altLang="ko-KR" dirty="0"/>
            </a:br>
            <a:r>
              <a:rPr kumimoji="1" lang="en-US" altLang="ko-KR" sz="1400" dirty="0"/>
              <a:t>- overlay/v1/dev/{service}/</a:t>
            </a:r>
            <a:r>
              <a:rPr kumimoji="1" lang="en-US" altLang="ko-KR" sz="1400" dirty="0" err="1"/>
              <a:t>application.yml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파일 수정</a:t>
            </a:r>
            <a:r>
              <a:rPr kumimoji="1" lang="en-US" altLang="ko-KR" sz="1400" dirty="0"/>
              <a:t>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로컬 개발을 위한 설정</a:t>
            </a:r>
            <a:br>
              <a:rPr kumimoji="1" lang="en-US" altLang="ko-KR" sz="1400" dirty="0">
                <a:sym typeface="Wingdings" pitchFamily="2" charset="2"/>
              </a:rPr>
            </a:br>
            <a:r>
              <a:rPr kumimoji="1" lang="en-US" altLang="ko-KR" sz="1400" dirty="0">
                <a:sym typeface="Wingdings" pitchFamily="2" charset="2"/>
              </a:rPr>
              <a:t>- overlay/common/v1/dev/{service}/application-</a:t>
            </a:r>
            <a:r>
              <a:rPr kumimoji="1" lang="en-US" altLang="ko-KR" sz="1400" dirty="0" err="1">
                <a:sym typeface="Wingdings" pitchFamily="2" charset="2"/>
              </a:rPr>
              <a:t>dev.yaml</a:t>
            </a:r>
            <a:r>
              <a:rPr kumimoji="1" lang="en-US" altLang="ko-KR" sz="1400" dirty="0">
                <a:sym typeface="Wingdings" pitchFamily="2" charset="2"/>
              </a:rPr>
              <a:t> </a:t>
            </a:r>
            <a:r>
              <a:rPr kumimoji="1" lang="ko-KR" altLang="en-US" sz="1400" dirty="0">
                <a:sym typeface="Wingdings" pitchFamily="2" charset="2"/>
              </a:rPr>
              <a:t>파일 수정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플랫폼 공통 설정</a:t>
            </a:r>
            <a:endParaRPr kumimoji="1" lang="en-US" altLang="ko-KR" sz="1400" dirty="0">
              <a:sym typeface="Wingdings" pitchFamily="2" charset="2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28852-2005-2F41-B5F8-C1C0CBD40857}"/>
              </a:ext>
            </a:extLst>
          </p:cNvPr>
          <p:cNvSpPr/>
          <p:nvPr/>
        </p:nvSpPr>
        <p:spPr>
          <a:xfrm>
            <a:off x="686526" y="2628759"/>
            <a:ext cx="8766974" cy="304698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>
                <a:solidFill>
                  <a:srgbClr val="CC7832"/>
                </a:solidFill>
              </a:rPr>
              <a:t>spring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 err="1">
                <a:solidFill>
                  <a:srgbClr val="CC7832"/>
                </a:solidFill>
              </a:rPr>
              <a:t>datasource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dbcp2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>
                <a:solidFill>
                  <a:srgbClr val="CC7832"/>
                </a:solidFill>
              </a:rPr>
              <a:t>initial-size</a:t>
            </a:r>
            <a:r>
              <a:rPr lang="en" altLang="ko-KR" sz="1200"/>
              <a:t>: 20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initialization-mode</a:t>
            </a:r>
            <a:r>
              <a:rPr lang="en" altLang="ko-KR" sz="1200"/>
              <a:t>: always</a:t>
            </a:r>
            <a:br>
              <a:rPr lang="en" altLang="ko-KR" sz="1200"/>
            </a:br>
            <a:r>
              <a:rPr lang="en" altLang="ko-KR" sz="1200"/>
              <a:t>  </a:t>
            </a:r>
          </a:p>
          <a:p>
            <a:r>
              <a:rPr lang="en" altLang="ko-KR" sz="1200" err="1">
                <a:solidFill>
                  <a:srgbClr val="CC7832"/>
                </a:solidFill>
              </a:rPr>
              <a:t>jpa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hibernate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 err="1">
                <a:solidFill>
                  <a:srgbClr val="CC7832"/>
                </a:solidFill>
              </a:rPr>
              <a:t>ddl</a:t>
            </a:r>
            <a:r>
              <a:rPr lang="en" altLang="ko-KR" sz="1200">
                <a:solidFill>
                  <a:srgbClr val="CC7832"/>
                </a:solidFill>
              </a:rPr>
              <a:t>-auto</a:t>
            </a:r>
            <a:r>
              <a:rPr lang="en" altLang="ko-KR" sz="1200"/>
              <a:t>: create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properties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>
                <a:solidFill>
                  <a:srgbClr val="CC7832"/>
                </a:solidFill>
              </a:rPr>
              <a:t>hibernate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    </a:t>
            </a:r>
            <a:r>
              <a:rPr lang="en" altLang="ko-KR" sz="1200">
                <a:solidFill>
                  <a:srgbClr val="CC7832"/>
                </a:solidFill>
              </a:rPr>
              <a:t>show-</a:t>
            </a:r>
            <a:r>
              <a:rPr lang="en" altLang="ko-KR" sz="1200" err="1">
                <a:solidFill>
                  <a:srgbClr val="CC7832"/>
                </a:solidFill>
              </a:rPr>
              <a:t>sql</a:t>
            </a:r>
            <a:r>
              <a:rPr lang="en" altLang="ko-KR" sz="1200"/>
              <a:t>: true</a:t>
            </a:r>
            <a:br>
              <a:rPr lang="en" altLang="ko-KR" sz="1200"/>
            </a:br>
            <a:r>
              <a:rPr lang="en" altLang="ko-KR" sz="1200"/>
              <a:t>        </a:t>
            </a:r>
            <a:r>
              <a:rPr lang="en" altLang="ko-KR" sz="1200" err="1">
                <a:solidFill>
                  <a:srgbClr val="CC7832"/>
                </a:solidFill>
              </a:rPr>
              <a:t>use_sql_comments</a:t>
            </a:r>
            <a:r>
              <a:rPr lang="en" altLang="ko-KR" sz="1200"/>
              <a:t>: true</a:t>
            </a:r>
            <a:br>
              <a:rPr lang="en" altLang="ko-KR" sz="1200"/>
            </a:br>
            <a:r>
              <a:rPr lang="en" altLang="ko-KR" sz="1200"/>
              <a:t>        </a:t>
            </a:r>
            <a:r>
              <a:rPr lang="en" altLang="ko-KR" sz="1200" err="1">
                <a:solidFill>
                  <a:srgbClr val="CC7832"/>
                </a:solidFill>
              </a:rPr>
              <a:t>format_sql</a:t>
            </a:r>
            <a:r>
              <a:rPr lang="en" altLang="ko-KR" sz="1200"/>
              <a:t>: true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open-in-view</a:t>
            </a:r>
            <a:r>
              <a:rPr lang="en" altLang="ko-KR" sz="1200"/>
              <a:t>: false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generate-</a:t>
            </a:r>
            <a:r>
              <a:rPr lang="en" altLang="ko-KR" sz="1200" err="1">
                <a:solidFill>
                  <a:srgbClr val="CC7832"/>
                </a:solidFill>
              </a:rPr>
              <a:t>ddl</a:t>
            </a:r>
            <a:r>
              <a:rPr lang="en" altLang="ko-KR" sz="1200"/>
              <a:t>: true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49184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코드 개발</a:t>
            </a:r>
            <a:r>
              <a:rPr lang="en-US" altLang="ko-KR"/>
              <a:t> – JPA Repository Interface </a:t>
            </a:r>
            <a:r>
              <a:rPr lang="ko-KR" altLang="en-US"/>
              <a:t>클래스 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B5AC8-98F0-D64B-A236-339E4527CADB}"/>
              </a:ext>
            </a:extLst>
          </p:cNvPr>
          <p:cNvSpPr/>
          <p:nvPr/>
        </p:nvSpPr>
        <p:spPr>
          <a:xfrm>
            <a:off x="501317" y="2420888"/>
            <a:ext cx="8903366" cy="267765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rgbClr val="CC7832"/>
                </a:solidFill>
              </a:rPr>
              <a:t>package </a:t>
            </a:r>
            <a:r>
              <a:rPr lang="en" altLang="ko-KR" sz="1400" dirty="0" err="1"/>
              <a:t>com.skcc.category.repository</a:t>
            </a:r>
            <a:r>
              <a:rPr lang="en" altLang="ko-KR" sz="1400" dirty="0">
                <a:solidFill>
                  <a:srgbClr val="CC7832"/>
                </a:solidFill>
              </a:rPr>
              <a:t>;</a:t>
            </a:r>
            <a:br>
              <a:rPr lang="en" altLang="ko-KR" sz="1400" dirty="0">
                <a:solidFill>
                  <a:srgbClr val="CC7832"/>
                </a:solidFill>
              </a:rPr>
            </a:b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>
                <a:solidFill>
                  <a:srgbClr val="CC7832"/>
                </a:solidFill>
              </a:rPr>
              <a:t>import </a:t>
            </a:r>
            <a:r>
              <a:rPr lang="en" altLang="ko-KR" sz="1400" dirty="0" err="1"/>
              <a:t>com.skcc.category.domain.CategoryEntity</a:t>
            </a:r>
            <a:r>
              <a:rPr lang="en" altLang="ko-KR" sz="1400" dirty="0">
                <a:solidFill>
                  <a:srgbClr val="CC7832"/>
                </a:solidFill>
              </a:rPr>
              <a:t>;</a:t>
            </a: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>
                <a:solidFill>
                  <a:srgbClr val="CC7832"/>
                </a:solidFill>
              </a:rPr>
              <a:t>import </a:t>
            </a:r>
            <a:r>
              <a:rPr lang="en" altLang="ko-KR" sz="1400" dirty="0" err="1"/>
              <a:t>org.springframework.data.jpa.repository.JpaRepository</a:t>
            </a:r>
            <a:r>
              <a:rPr lang="en" altLang="ko-KR" sz="1400" dirty="0">
                <a:solidFill>
                  <a:srgbClr val="CC7832"/>
                </a:solidFill>
              </a:rPr>
              <a:t>;</a:t>
            </a: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>
                <a:solidFill>
                  <a:srgbClr val="CC7832"/>
                </a:solidFill>
              </a:rPr>
              <a:t>import </a:t>
            </a:r>
            <a:r>
              <a:rPr lang="en" altLang="ko-KR" sz="1400" dirty="0" err="1"/>
              <a:t>org.springframework.stereotype.Repository</a:t>
            </a:r>
            <a:r>
              <a:rPr lang="en" altLang="ko-KR" sz="1400" dirty="0">
                <a:solidFill>
                  <a:srgbClr val="CC7832"/>
                </a:solidFill>
              </a:rPr>
              <a:t>;</a:t>
            </a:r>
            <a:br>
              <a:rPr lang="en" altLang="ko-KR" sz="1400" dirty="0">
                <a:solidFill>
                  <a:srgbClr val="CC7832"/>
                </a:solidFill>
              </a:rPr>
            </a:b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>
                <a:solidFill>
                  <a:srgbClr val="CC7832"/>
                </a:solidFill>
              </a:rPr>
              <a:t>import </a:t>
            </a:r>
            <a:r>
              <a:rPr lang="en" altLang="ko-KR" sz="1400" dirty="0" err="1"/>
              <a:t>java.util.List</a:t>
            </a:r>
            <a:r>
              <a:rPr lang="en" altLang="ko-KR" sz="1400" dirty="0">
                <a:solidFill>
                  <a:srgbClr val="CC7832"/>
                </a:solidFill>
              </a:rPr>
              <a:t>;</a:t>
            </a:r>
            <a:br>
              <a:rPr lang="en" altLang="ko-KR" sz="1400" dirty="0">
                <a:solidFill>
                  <a:srgbClr val="CC7832"/>
                </a:solidFill>
              </a:rPr>
            </a:b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/>
              <a:t>@Repository</a:t>
            </a:r>
            <a:br>
              <a:rPr lang="en" altLang="ko-KR" sz="1400" dirty="0"/>
            </a:br>
            <a:r>
              <a:rPr lang="en" altLang="ko-KR" sz="1400" dirty="0">
                <a:solidFill>
                  <a:srgbClr val="CC7832"/>
                </a:solidFill>
              </a:rPr>
              <a:t>public interface </a:t>
            </a:r>
            <a:r>
              <a:rPr lang="en" altLang="ko-KR" sz="1400" dirty="0" err="1"/>
              <a:t>CategoryEntityRepository</a:t>
            </a:r>
            <a:r>
              <a:rPr lang="en" altLang="ko-KR" sz="1400" dirty="0"/>
              <a:t> </a:t>
            </a:r>
            <a:r>
              <a:rPr lang="en" altLang="ko-KR" sz="1400" dirty="0">
                <a:solidFill>
                  <a:srgbClr val="CC7832"/>
                </a:solidFill>
              </a:rPr>
              <a:t>extends </a:t>
            </a:r>
            <a:r>
              <a:rPr lang="en" altLang="ko-KR" sz="1400" dirty="0"/>
              <a:t>JpaRepository&lt;</a:t>
            </a:r>
            <a:r>
              <a:rPr lang="en" altLang="ko-KR" sz="1400" dirty="0" err="1"/>
              <a:t>CategoryEntity</a:t>
            </a:r>
            <a:r>
              <a:rPr lang="en" altLang="ko-KR" sz="1400" dirty="0">
                <a:solidFill>
                  <a:srgbClr val="CC7832"/>
                </a:solidFill>
              </a:rPr>
              <a:t>, </a:t>
            </a:r>
            <a:r>
              <a:rPr lang="en" altLang="ko-KR" sz="1400" dirty="0"/>
              <a:t>Long&gt; {</a:t>
            </a:r>
            <a:br>
              <a:rPr lang="en" altLang="ko-KR" sz="1400" dirty="0"/>
            </a:br>
            <a:r>
              <a:rPr lang="en" altLang="ko-KR" sz="1400" dirty="0"/>
              <a:t>    </a:t>
            </a:r>
            <a:r>
              <a:rPr lang="en" altLang="ko-KR" sz="1400" b="1" dirty="0">
                <a:solidFill>
                  <a:srgbClr val="C00000"/>
                </a:solidFill>
              </a:rPr>
              <a:t>List&lt;</a:t>
            </a:r>
            <a:r>
              <a:rPr lang="en" altLang="ko-KR" sz="1400" b="1" dirty="0" err="1">
                <a:solidFill>
                  <a:srgbClr val="C00000"/>
                </a:solidFill>
              </a:rPr>
              <a:t>CategoryEntity</a:t>
            </a:r>
            <a:r>
              <a:rPr lang="en" altLang="ko-KR" sz="1400" b="1" dirty="0">
                <a:solidFill>
                  <a:srgbClr val="C00000"/>
                </a:solidFill>
              </a:rPr>
              <a:t>&gt; </a:t>
            </a:r>
            <a:r>
              <a:rPr lang="en" altLang="ko-KR" sz="1400" b="1" dirty="0" err="1">
                <a:solidFill>
                  <a:srgbClr val="C00000"/>
                </a:solidFill>
              </a:rPr>
              <a:t>findByActive</a:t>
            </a:r>
            <a:r>
              <a:rPr lang="en" altLang="ko-KR" sz="1400" b="1" dirty="0">
                <a:solidFill>
                  <a:srgbClr val="C00000"/>
                </a:solidFill>
              </a:rPr>
              <a:t>(String active); </a:t>
            </a:r>
            <a:r>
              <a:rPr lang="en-US" altLang="ko-KR" sz="1200" dirty="0">
                <a:solidFill>
                  <a:srgbClr val="C00000"/>
                </a:solidFill>
                <a:sym typeface="Wingdings" pitchFamily="2" charset="2"/>
              </a:rPr>
              <a:t> JPA custom query method </a:t>
            </a:r>
            <a:r>
              <a:rPr lang="ko-KR" altLang="en-US" sz="1200" dirty="0">
                <a:solidFill>
                  <a:srgbClr val="C00000"/>
                </a:solidFill>
                <a:sym typeface="Wingdings" pitchFamily="2" charset="2"/>
              </a:rPr>
              <a:t>작성</a:t>
            </a:r>
            <a:r>
              <a:rPr lang="en-US" altLang="ko-KR" sz="14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br>
              <a:rPr lang="en" altLang="ko-KR" sz="1400" dirty="0">
                <a:solidFill>
                  <a:srgbClr val="CC7832"/>
                </a:solidFill>
              </a:rPr>
            </a:br>
            <a:r>
              <a:rPr lang="en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BA16D-7211-6248-BB88-07055E59917D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JPA</a:t>
            </a:r>
            <a:r>
              <a:rPr kumimoji="1" lang="ko-KR" altLang="en-US" dirty="0"/>
              <a:t> 사용을 위한</a:t>
            </a:r>
            <a:r>
              <a:rPr kumimoji="1" lang="en-US" altLang="ko-KR" dirty="0"/>
              <a:t> JpaRepository</a:t>
            </a:r>
            <a:r>
              <a:rPr kumimoji="1" lang="ko-KR" altLang="en-US" dirty="0"/>
              <a:t>를 상속받은 </a:t>
            </a:r>
            <a:r>
              <a:rPr kumimoji="1" lang="en-US" altLang="ko-KR" dirty="0"/>
              <a:t>interface </a:t>
            </a:r>
            <a:r>
              <a:rPr kumimoji="1" lang="ko-KR" altLang="en-US" dirty="0"/>
              <a:t>클래스를 구현한다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기본적으로 제공하는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외 </a:t>
            </a:r>
            <a:r>
              <a:rPr kumimoji="1" lang="en-US" altLang="ko-KR" dirty="0"/>
              <a:t>Category</a:t>
            </a:r>
            <a:r>
              <a:rPr kumimoji="1" lang="ko-KR" altLang="en-US" dirty="0"/>
              <a:t>를 조회하기 위한 </a:t>
            </a:r>
            <a:r>
              <a:rPr kumimoji="1" lang="en-US" altLang="ko-KR" dirty="0"/>
              <a:t>Custom Method</a:t>
            </a:r>
            <a:r>
              <a:rPr kumimoji="1" lang="ko-KR" altLang="en-US" dirty="0"/>
              <a:t>를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464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코드 개발</a:t>
            </a:r>
            <a:r>
              <a:rPr lang="en-US" altLang="ko-KR"/>
              <a:t> – JPA</a:t>
            </a:r>
            <a:r>
              <a:rPr lang="ko-KR" altLang="en-US"/>
              <a:t> 사용을 위한 </a:t>
            </a:r>
            <a:r>
              <a:rPr lang="en-US" altLang="ko-KR"/>
              <a:t>Service </a:t>
            </a:r>
            <a:r>
              <a:rPr lang="ko-KR" altLang="en-US"/>
              <a:t>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B5AC8-98F0-D64B-A236-339E4527CADB}"/>
              </a:ext>
            </a:extLst>
          </p:cNvPr>
          <p:cNvSpPr/>
          <p:nvPr/>
        </p:nvSpPr>
        <p:spPr>
          <a:xfrm>
            <a:off x="501317" y="2184819"/>
            <a:ext cx="8903366" cy="28931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>
                <a:solidFill>
                  <a:srgbClr val="CC7832"/>
                </a:solidFill>
              </a:rPr>
              <a:t>package </a:t>
            </a:r>
            <a:r>
              <a:rPr lang="en" altLang="ko-KR" sz="1400"/>
              <a:t>com.skcc.category.service</a:t>
            </a:r>
            <a:r>
              <a:rPr lang="en" altLang="ko-KR" sz="1400">
                <a:solidFill>
                  <a:srgbClr val="CC7832"/>
                </a:solidFill>
              </a:rPr>
              <a:t>;</a:t>
            </a:r>
            <a:br>
              <a:rPr lang="en" altLang="ko-KR" sz="1400">
                <a:solidFill>
                  <a:srgbClr val="CC7832"/>
                </a:solidFill>
              </a:rPr>
            </a:b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import </a:t>
            </a:r>
            <a:r>
              <a:rPr lang="en" altLang="ko-KR" sz="1400"/>
              <a:t>java.util.List</a:t>
            </a:r>
            <a:r>
              <a:rPr lang="en" altLang="ko-KR" sz="1400">
                <a:solidFill>
                  <a:srgbClr val="CC7832"/>
                </a:solidFill>
              </a:rPr>
              <a:t>;</a:t>
            </a:r>
            <a:br>
              <a:rPr lang="en" altLang="ko-KR" sz="1400">
                <a:solidFill>
                  <a:srgbClr val="CC7832"/>
                </a:solidFill>
              </a:rPr>
            </a:b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/>
              <a:t>@Service</a:t>
            </a:r>
            <a:br>
              <a:rPr lang="en" altLang="ko-KR" sz="1400"/>
            </a:br>
            <a:r>
              <a:rPr lang="en" altLang="ko-KR" sz="1400">
                <a:solidFill>
                  <a:srgbClr val="CC7832"/>
                </a:solidFill>
              </a:rPr>
              <a:t>public class </a:t>
            </a:r>
            <a:r>
              <a:rPr lang="en" altLang="ko-KR" sz="1400"/>
              <a:t>CategoryJpaService {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</a:t>
            </a:r>
            <a:r>
              <a:rPr lang="en" altLang="ko-KR" sz="1400" b="1">
                <a:solidFill>
                  <a:srgbClr val="C00000"/>
                </a:solidFill>
              </a:rPr>
              <a:t>public CategoryEntityRepository categoryEntityRepository;</a:t>
            </a:r>
            <a:br>
              <a:rPr lang="en" altLang="ko-KR" sz="1400">
                <a:solidFill>
                  <a:srgbClr val="CC7832"/>
                </a:solidFill>
              </a:rPr>
            </a:b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</a:t>
            </a:r>
            <a:r>
              <a:rPr lang="en" altLang="ko-KR" sz="1400"/>
              <a:t>@Autowired</a:t>
            </a:r>
            <a:br>
              <a:rPr lang="en" altLang="ko-KR" sz="1400"/>
            </a:br>
            <a:r>
              <a:rPr lang="en" altLang="ko-KR" sz="1400"/>
              <a:t>    </a:t>
            </a:r>
            <a:r>
              <a:rPr lang="en" altLang="ko-KR" sz="1400">
                <a:solidFill>
                  <a:srgbClr val="CC7832"/>
                </a:solidFill>
              </a:rPr>
              <a:t>public </a:t>
            </a:r>
            <a:r>
              <a:rPr lang="en" altLang="ko-KR" sz="1400"/>
              <a:t>CategoryJpaService(CategoryEntityRepository categoryEntityRepository) {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    </a:t>
            </a:r>
            <a:r>
              <a:rPr lang="en" altLang="ko-KR" sz="1400" b="1">
                <a:solidFill>
                  <a:srgbClr val="C00000"/>
                </a:solidFill>
              </a:rPr>
              <a:t>this.categoryEntityRepository = categoryEntityRepository;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</a:t>
            </a:r>
            <a:r>
              <a:rPr lang="en" altLang="ko-KR" sz="1400"/>
              <a:t>}</a:t>
            </a:r>
            <a:br>
              <a:rPr lang="en" altLang="ko-KR" sz="1400"/>
            </a:br>
            <a:r>
              <a:rPr lang="en" altLang="ko-KR" sz="1400"/>
              <a:t>}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C0124-CA82-0A43-8CE2-AADF65F14363}"/>
              </a:ext>
            </a:extLst>
          </p:cNvPr>
          <p:cNvSpPr txBox="1"/>
          <p:nvPr/>
        </p:nvSpPr>
        <p:spPr>
          <a:xfrm>
            <a:off x="343949" y="1404063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JPA Repository Class </a:t>
            </a:r>
            <a:r>
              <a:rPr kumimoji="1" lang="ko-KR" altLang="en-US" dirty="0"/>
              <a:t>구현 후</a:t>
            </a:r>
            <a:r>
              <a:rPr kumimoji="1" lang="en-US" altLang="ko-KR" dirty="0"/>
              <a:t>, Biz</a:t>
            </a:r>
            <a:r>
              <a:rPr kumimoji="1" lang="ko-KR" altLang="en-US" dirty="0"/>
              <a:t> 로직에서 사용하기 위한 </a:t>
            </a:r>
            <a:r>
              <a:rPr kumimoji="1" lang="en-US" altLang="ko-KR" dirty="0"/>
              <a:t>Service </a:t>
            </a:r>
            <a:r>
              <a:rPr kumimoji="1" lang="ko-KR" altLang="en-US" dirty="0"/>
              <a:t>클래스를 구현한다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A4907-99BF-D245-A96E-8D74C96D8326}"/>
              </a:ext>
            </a:extLst>
          </p:cNvPr>
          <p:cNvSpPr txBox="1"/>
          <p:nvPr/>
        </p:nvSpPr>
        <p:spPr>
          <a:xfrm>
            <a:off x="867098" y="5242281"/>
            <a:ext cx="8537585" cy="43088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lIns="72000" tIns="0" rIns="0" bIns="0" rtlCol="0">
            <a:spAutoFit/>
          </a:bodyPr>
          <a:lstStyle/>
          <a:p>
            <a:r>
              <a:rPr kumimoji="1" lang="en-US" altLang="ko-KR" sz="1400" b="1"/>
              <a:t>Biz</a:t>
            </a:r>
            <a:r>
              <a:rPr kumimoji="1" lang="ko-KR" altLang="en-US" sz="1400" b="1"/>
              <a:t> 로직에서 사용하기 위한 서비스 클래스</a:t>
            </a:r>
            <a:r>
              <a:rPr kumimoji="1" lang="en-US" altLang="ko-KR" sz="1400" b="1"/>
              <a:t> </a:t>
            </a:r>
            <a:br>
              <a:rPr kumimoji="1" lang="en-US" altLang="ko-KR" sz="1400"/>
            </a:br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JpaRepository</a:t>
            </a:r>
            <a:r>
              <a:rPr kumimoji="1" lang="ko-KR" altLang="en-US" sz="1400"/>
              <a:t> </a:t>
            </a:r>
            <a:r>
              <a:rPr kumimoji="1" lang="en-US" altLang="ko-KR" sz="1400"/>
              <a:t>Interface</a:t>
            </a:r>
            <a:r>
              <a:rPr kumimoji="1" lang="ko-KR" altLang="en-US" sz="1400"/>
              <a:t>를 상속한 </a:t>
            </a:r>
            <a:r>
              <a:rPr kumimoji="1" lang="en-US" altLang="ko-KR" sz="1400"/>
              <a:t>categoryEntityRepository</a:t>
            </a:r>
            <a:r>
              <a:rPr kumimoji="1" lang="ko-KR" altLang="en-US" sz="1400"/>
              <a:t>를 </a:t>
            </a:r>
            <a:r>
              <a:rPr kumimoji="1" lang="en-US" altLang="ko-KR" sz="1400"/>
              <a:t>Bean</a:t>
            </a:r>
            <a:r>
              <a:rPr kumimoji="1" lang="ko-KR" altLang="en-US" sz="1400"/>
              <a:t>으로 등록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7927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코드 개발</a:t>
            </a:r>
            <a:r>
              <a:rPr lang="en-US" altLang="ko-KR"/>
              <a:t> – Business Logic</a:t>
            </a:r>
            <a:r>
              <a:rPr lang="ko-KR" altLang="en-US"/>
              <a:t>에서의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B5AC8-98F0-D64B-A236-339E4527CADB}"/>
              </a:ext>
            </a:extLst>
          </p:cNvPr>
          <p:cNvSpPr/>
          <p:nvPr/>
        </p:nvSpPr>
        <p:spPr>
          <a:xfrm>
            <a:off x="501048" y="2024844"/>
            <a:ext cx="8903366" cy="375487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>
                <a:solidFill>
                  <a:srgbClr val="CC7832"/>
                </a:solidFill>
              </a:rPr>
              <a:t>package </a:t>
            </a:r>
            <a:r>
              <a:rPr lang="en" altLang="ko-KR" sz="1400"/>
              <a:t>com.skcc.category.controller</a:t>
            </a:r>
            <a:r>
              <a:rPr lang="en" altLang="ko-KR" sz="1400">
                <a:solidFill>
                  <a:srgbClr val="CC7832"/>
                </a:solidFill>
              </a:rPr>
              <a:t>;</a:t>
            </a:r>
            <a:br>
              <a:rPr lang="en" altLang="ko-KR" sz="1400">
                <a:solidFill>
                  <a:srgbClr val="CC7832"/>
                </a:solidFill>
              </a:rPr>
            </a:b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import </a:t>
            </a:r>
            <a:r>
              <a:rPr lang="en" altLang="ko-KR" sz="1400"/>
              <a:t>com.skcc.category.service.CategoryJpaService</a:t>
            </a:r>
            <a:r>
              <a:rPr lang="en" altLang="ko-KR" sz="1400">
                <a:solidFill>
                  <a:srgbClr val="CC7832"/>
                </a:solidFill>
              </a:rPr>
              <a:t>;</a:t>
            </a:r>
            <a:br>
              <a:rPr lang="en" altLang="ko-KR" sz="1400">
                <a:solidFill>
                  <a:srgbClr val="CC7832"/>
                </a:solidFill>
              </a:rPr>
            </a:br>
            <a:br>
              <a:rPr lang="en" altLang="ko-KR" sz="1400"/>
            </a:br>
            <a:r>
              <a:rPr lang="en" altLang="ko-KR" sz="1400">
                <a:solidFill>
                  <a:srgbClr val="CC7832"/>
                </a:solidFill>
              </a:rPr>
              <a:t>public class </a:t>
            </a:r>
            <a:r>
              <a:rPr lang="en" altLang="ko-KR" sz="1400"/>
              <a:t>CategoryController {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</a:t>
            </a:r>
            <a:r>
              <a:rPr lang="en" altLang="ko-KR" sz="1400" b="1">
                <a:solidFill>
                  <a:srgbClr val="C00000"/>
                </a:solidFill>
              </a:rPr>
              <a:t>private CategoryJpaService categoryJpaService;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</a:t>
            </a:r>
            <a:r>
              <a:rPr lang="en" altLang="ko-KR" sz="1400"/>
              <a:t>@Autowired</a:t>
            </a:r>
            <a:br>
              <a:rPr lang="en" altLang="ko-KR" sz="1400"/>
            </a:br>
            <a:r>
              <a:rPr lang="en" altLang="ko-KR" sz="1400"/>
              <a:t>    </a:t>
            </a:r>
            <a:r>
              <a:rPr lang="en" altLang="ko-KR" sz="1400">
                <a:solidFill>
                  <a:srgbClr val="CC7832"/>
                </a:solidFill>
              </a:rPr>
              <a:t>public </a:t>
            </a:r>
            <a:r>
              <a:rPr lang="en" altLang="ko-KR" sz="1400"/>
              <a:t>CategoryController(CategoryJpaService categoryJpaService) {</a:t>
            </a:r>
            <a:br>
              <a:rPr lang="en" altLang="ko-KR" sz="1400"/>
            </a:br>
            <a:r>
              <a:rPr lang="en" altLang="ko-KR" sz="1400"/>
              <a:t>       </a:t>
            </a:r>
            <a:r>
              <a:rPr lang="en" altLang="ko-KR" sz="1400" b="1">
                <a:solidFill>
                  <a:srgbClr val="C00000"/>
                </a:solidFill>
              </a:rPr>
              <a:t>this.categoryJpaService = categoryJpaService;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</a:t>
            </a:r>
            <a:r>
              <a:rPr lang="en" altLang="ko-KR" sz="1400"/>
              <a:t>}</a:t>
            </a:r>
            <a:br>
              <a:rPr lang="en" altLang="ko-KR" sz="1400"/>
            </a:br>
            <a:r>
              <a:rPr lang="en" altLang="ko-KR" sz="1400"/>
              <a:t>    </a:t>
            </a:r>
            <a:r>
              <a:rPr lang="en-US" altLang="ko-KR" sz="1400"/>
              <a:t>…</a:t>
            </a:r>
            <a:br>
              <a:rPr lang="en" altLang="ko-KR" sz="1400"/>
            </a:br>
            <a:r>
              <a:rPr lang="en" altLang="ko-KR" sz="1400"/>
              <a:t>   @GetMapping(value=</a:t>
            </a:r>
            <a:r>
              <a:rPr lang="en" altLang="ko-KR" sz="1400">
                <a:solidFill>
                  <a:srgbClr val="6A8759"/>
                </a:solidFill>
              </a:rPr>
              <a:t>"/categories"</a:t>
            </a:r>
            <a:r>
              <a:rPr lang="en" altLang="ko-KR" sz="1400"/>
              <a:t>)</a:t>
            </a:r>
            <a:br>
              <a:rPr lang="en" altLang="ko-KR" sz="1400"/>
            </a:br>
            <a:r>
              <a:rPr lang="en" altLang="ko-KR" sz="1400"/>
              <a:t>   </a:t>
            </a:r>
            <a:r>
              <a:rPr lang="en" altLang="ko-KR" sz="1400">
                <a:solidFill>
                  <a:srgbClr val="CC7832"/>
                </a:solidFill>
              </a:rPr>
              <a:t>public </a:t>
            </a:r>
            <a:r>
              <a:rPr lang="en" altLang="ko-KR" sz="1400"/>
              <a:t>List&lt;CategoryEntity&gt; getCategories() {</a:t>
            </a:r>
            <a:br>
              <a:rPr lang="en" altLang="ko-KR" sz="1400">
                <a:solidFill>
                  <a:srgbClr val="CC7832"/>
                </a:solidFill>
              </a:rPr>
            </a:br>
            <a:r>
              <a:rPr lang="en" altLang="ko-KR" sz="1400">
                <a:solidFill>
                  <a:srgbClr val="CC7832"/>
                </a:solidFill>
              </a:rPr>
              <a:t>       return </a:t>
            </a:r>
            <a:r>
              <a:rPr lang="en" altLang="ko-KR" sz="1400">
                <a:solidFill>
                  <a:srgbClr val="C00000"/>
                </a:solidFill>
              </a:rPr>
              <a:t>this.categoryJpaService.categoryEntityRepository.findByActive("active");</a:t>
            </a:r>
            <a:br>
              <a:rPr lang="en" altLang="ko-KR" sz="1400">
                <a:solidFill>
                  <a:srgbClr val="C00000"/>
                </a:solidFill>
              </a:rPr>
            </a:br>
            <a:r>
              <a:rPr lang="en" altLang="ko-KR" sz="1400">
                <a:solidFill>
                  <a:srgbClr val="C00000"/>
                </a:solidFill>
              </a:rPr>
              <a:t>   }</a:t>
            </a:r>
            <a:br>
              <a:rPr lang="en" altLang="ko-KR" sz="1400">
                <a:solidFill>
                  <a:srgbClr val="C00000"/>
                </a:solidFill>
              </a:rPr>
            </a:br>
            <a:r>
              <a:rPr lang="en" altLang="ko-KR" sz="1400"/>
              <a:t>}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D48EB-88EC-704F-9DE9-86CEEA285C8F}"/>
              </a:ext>
            </a:extLst>
          </p:cNvPr>
          <p:cNvSpPr txBox="1"/>
          <p:nvPr/>
        </p:nvSpPr>
        <p:spPr>
          <a:xfrm>
            <a:off x="343949" y="1404063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Biz </a:t>
            </a:r>
            <a:r>
              <a:rPr kumimoji="1" lang="ko-KR" altLang="en-US" dirty="0"/>
              <a:t>로직에서는 작성한 </a:t>
            </a:r>
            <a:r>
              <a:rPr kumimoji="1" lang="en-US" altLang="ko-KR" dirty="0"/>
              <a:t>Service</a:t>
            </a:r>
            <a:r>
              <a:rPr kumimoji="1" lang="ko-KR" altLang="en-US" dirty="0"/>
              <a:t>를 이용하여 </a:t>
            </a:r>
            <a:r>
              <a:rPr kumimoji="1" lang="en-US" altLang="ko-KR" dirty="0"/>
              <a:t>C/R/U/D </a:t>
            </a:r>
            <a:r>
              <a:rPr kumimoji="1" lang="ko-KR" altLang="en-US" dirty="0"/>
              <a:t>작업을 수행한다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AE75F1-5B44-784C-B529-BD55A6B20EB4}"/>
              </a:ext>
            </a:extLst>
          </p:cNvPr>
          <p:cNvSpPr/>
          <p:nvPr/>
        </p:nvSpPr>
        <p:spPr>
          <a:xfrm>
            <a:off x="1532620" y="5049180"/>
            <a:ext cx="5760640" cy="264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BE56E-1A9D-9545-A029-6AC2C4FDDF3E}"/>
              </a:ext>
            </a:extLst>
          </p:cNvPr>
          <p:cNvSpPr txBox="1"/>
          <p:nvPr/>
        </p:nvSpPr>
        <p:spPr>
          <a:xfrm>
            <a:off x="5655952" y="4184792"/>
            <a:ext cx="361752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생성한 서비스를 통해 </a:t>
            </a:r>
            <a:r>
              <a:rPr kumimoji="1" lang="en-US" altLang="ko-KR" sz="1400"/>
              <a:t>Repository </a:t>
            </a:r>
            <a:r>
              <a:rPr kumimoji="1" lang="ko-KR" altLang="en-US" sz="1400"/>
              <a:t>접근</a:t>
            </a:r>
            <a:endParaRPr kumimoji="1" lang="en-US" altLang="ko-KR" sz="1400"/>
          </a:p>
          <a:p>
            <a:r>
              <a:rPr kumimoji="1" lang="en-US" altLang="ko-KR" sz="1400"/>
              <a:t>Repositry</a:t>
            </a:r>
            <a:r>
              <a:rPr kumimoji="1" lang="ko-KR" altLang="en-US" sz="1400"/>
              <a:t>에 구현한 </a:t>
            </a:r>
            <a:r>
              <a:rPr kumimoji="1" lang="en-US" altLang="ko-KR" sz="1400"/>
              <a:t>Custom Method</a:t>
            </a:r>
            <a:r>
              <a:rPr kumimoji="1" lang="ko-KR" altLang="en-US" sz="1400"/>
              <a:t> 호출</a:t>
            </a:r>
            <a:endParaRPr kumimoji="1" lang="en-US" altLang="ko-KR" sz="1400"/>
          </a:p>
        </p:txBody>
      </p: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DBE679D6-C319-3A4A-8D77-B71C1859B301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rot="10800000" flipV="1">
            <a:off x="4412940" y="4446402"/>
            <a:ext cx="1243012" cy="602778"/>
          </a:xfrm>
          <a:prstGeom prst="curved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82F8A1-AB41-BE4D-8D42-B37D5CBBDBBA}"/>
              </a:ext>
            </a:extLst>
          </p:cNvPr>
          <p:cNvSpPr/>
          <p:nvPr/>
        </p:nvSpPr>
        <p:spPr>
          <a:xfrm>
            <a:off x="811639" y="3973027"/>
            <a:ext cx="4141361" cy="2644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BB46D-53B8-0E47-BB74-3D12D3BFE326}"/>
              </a:ext>
            </a:extLst>
          </p:cNvPr>
          <p:cNvSpPr txBox="1"/>
          <p:nvPr/>
        </p:nvSpPr>
        <p:spPr>
          <a:xfrm>
            <a:off x="5301381" y="3005781"/>
            <a:ext cx="285597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categoryJpaService </a:t>
            </a:r>
            <a:r>
              <a:rPr kumimoji="1" lang="ko-KR" altLang="en-US" sz="1400"/>
              <a:t>서비스 등록</a:t>
            </a:r>
            <a:endParaRPr kumimoji="1" lang="en-US" altLang="ko-KR" sz="14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38D686C1-0EC7-C440-9FDB-5C4D09FD5601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4746417" y="3159670"/>
            <a:ext cx="554964" cy="813356"/>
          </a:xfrm>
          <a:prstGeom prst="curved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12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패턴 적용 결과 확인 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DB Access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9DBC56-FAD7-DE43-BA07-288CDA03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" y="2229985"/>
            <a:ext cx="5671630" cy="23417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B27B1F-949F-6F43-879F-536488A46610}"/>
              </a:ext>
            </a:extLst>
          </p:cNvPr>
          <p:cNvSpPr/>
          <p:nvPr/>
        </p:nvSpPr>
        <p:spPr>
          <a:xfrm>
            <a:off x="2497871" y="2684487"/>
            <a:ext cx="3715269" cy="160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2EA6B8-B2F6-F840-845E-B8D0351364FB}"/>
              </a:ext>
            </a:extLst>
          </p:cNvPr>
          <p:cNvSpPr/>
          <p:nvPr/>
        </p:nvSpPr>
        <p:spPr>
          <a:xfrm>
            <a:off x="2480976" y="3659741"/>
            <a:ext cx="3732164" cy="42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1A4FD-2AB4-8B48-89B8-D00C23B4CB7E}"/>
              </a:ext>
            </a:extLst>
          </p:cNvPr>
          <p:cNvSpPr txBox="1"/>
          <p:nvPr/>
        </p:nvSpPr>
        <p:spPr>
          <a:xfrm>
            <a:off x="501846" y="5808754"/>
            <a:ext cx="503855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플랫폼에서 주입된 설정만으로 </a:t>
            </a:r>
            <a:r>
              <a:rPr kumimoji="1" lang="en-US" altLang="ko-KR" sz="1400"/>
              <a:t>mariadb</a:t>
            </a:r>
            <a:r>
              <a:rPr kumimoji="1" lang="ko-KR" altLang="en-US" sz="1400"/>
              <a:t>에 접속이 가능하며</a:t>
            </a:r>
            <a:r>
              <a:rPr kumimoji="1" lang="en-US" altLang="ko-KR" sz="1400"/>
              <a:t>, </a:t>
            </a:r>
          </a:p>
          <a:p>
            <a:r>
              <a:rPr kumimoji="1" lang="en-US" altLang="ko-KR" sz="1400"/>
              <a:t>DB Connection Pool</a:t>
            </a:r>
            <a:r>
              <a:rPr kumimoji="1" lang="ko-KR" altLang="en-US" sz="1400"/>
              <a:t>도 설정이 되는 것을 확인 할 수 있음</a:t>
            </a:r>
            <a:r>
              <a:rPr kumimoji="1" lang="en-US" altLang="ko-KR" sz="140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AAC046-F446-C84E-88BD-A39DAA4DA578}"/>
              </a:ext>
            </a:extLst>
          </p:cNvPr>
          <p:cNvSpPr txBox="1"/>
          <p:nvPr/>
        </p:nvSpPr>
        <p:spPr>
          <a:xfrm>
            <a:off x="488352" y="5034350"/>
            <a:ext cx="415761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검색된 </a:t>
            </a:r>
            <a:r>
              <a:rPr kumimoji="1" lang="en-US" altLang="ko-KR" sz="1400"/>
              <a:t>JPA Repository</a:t>
            </a:r>
            <a:r>
              <a:rPr kumimoji="1" lang="ko-KR" altLang="en-US" sz="1400"/>
              <a:t>의 갯수가 출력되어</a:t>
            </a:r>
            <a:r>
              <a:rPr kumimoji="1" lang="en-US" altLang="ko-KR" sz="1400"/>
              <a:t>,</a:t>
            </a:r>
          </a:p>
          <a:p>
            <a:r>
              <a:rPr kumimoji="1" lang="ko-KR" altLang="en-US" sz="1400"/>
              <a:t>예제에 제공된 </a:t>
            </a:r>
            <a:r>
              <a:rPr kumimoji="1" lang="en-US" altLang="ko-KR" sz="1400"/>
              <a:t>OrderRepository</a:t>
            </a:r>
            <a:r>
              <a:rPr kumimoji="1" lang="ko-KR" altLang="en-US" sz="1400"/>
              <a:t>가 검색됨을 확인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2E81113E-5194-D34B-963F-F4A95B73F65D}"/>
              </a:ext>
            </a:extLst>
          </p:cNvPr>
          <p:cNvCxnSpPr>
            <a:cxnSpLocks/>
            <a:stCxn id="24" idx="0"/>
            <a:endCxn id="21" idx="1"/>
          </p:cNvCxnSpPr>
          <p:nvPr/>
        </p:nvCxnSpPr>
        <p:spPr>
          <a:xfrm rot="16200000" flipV="1">
            <a:off x="1397781" y="3864972"/>
            <a:ext cx="2269469" cy="69288"/>
          </a:xfrm>
          <a:prstGeom prst="curvedConnector4">
            <a:avLst>
              <a:gd name="adj1" fmla="val 6167"/>
              <a:gd name="adj2" fmla="val 893778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[U] 25">
            <a:extLst>
              <a:ext uri="{FF2B5EF4-FFF2-40B4-BE49-F238E27FC236}">
                <a16:creationId xmlns:a16="http://schemas.microsoft.com/office/drawing/2014/main" id="{9E4280BE-A996-1F4D-8CB3-DB3CA16E0739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V="1">
            <a:off x="3755203" y="4677065"/>
            <a:ext cx="1723545" cy="539833"/>
          </a:xfrm>
          <a:prstGeom prst="curvedConnector3">
            <a:avLst>
              <a:gd name="adj1" fmla="val 58162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601252-1E57-8847-9353-30466EC84714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실습 예제의 </a:t>
            </a:r>
            <a:r>
              <a:rPr lang="en-US" altLang="ko-KR" dirty="0"/>
              <a:t>product </a:t>
            </a:r>
            <a:r>
              <a:rPr lang="ko-KR" altLang="en-US" dirty="0"/>
              <a:t>서비스 로그 메시지를 통해 확인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4DB16A2-BB23-4F4E-89ED-C17D7503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61" y="3001395"/>
            <a:ext cx="4602386" cy="4218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0946F69-7F74-674C-837F-2DF415C20BAD}"/>
              </a:ext>
            </a:extLst>
          </p:cNvPr>
          <p:cNvSpPr txBox="1"/>
          <p:nvPr/>
        </p:nvSpPr>
        <p:spPr>
          <a:xfrm>
            <a:off x="6173464" y="4715273"/>
            <a:ext cx="3274614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설정 오류나 다른 원인으로 인해 </a:t>
            </a:r>
            <a:endParaRPr kumimoji="1" lang="en-US" altLang="ko-KR" sz="1400"/>
          </a:p>
          <a:p>
            <a:r>
              <a:rPr kumimoji="1" lang="ko-KR" altLang="en-US" sz="1400"/>
              <a:t>접속이 되지 않았을 경우</a:t>
            </a:r>
            <a:endParaRPr kumimoji="1" lang="en-US" altLang="ko-KR" sz="1400"/>
          </a:p>
          <a:p>
            <a:r>
              <a:rPr kumimoji="1" lang="en-US" altLang="ko-KR" sz="1400"/>
              <a:t>HikariPool </a:t>
            </a:r>
            <a:r>
              <a:rPr kumimoji="1" lang="ko-KR" altLang="en-US" sz="1400"/>
              <a:t>설정시 </a:t>
            </a:r>
            <a:r>
              <a:rPr kumimoji="1" lang="en-US" altLang="ko-KR" sz="1400"/>
              <a:t>Exception</a:t>
            </a:r>
            <a:r>
              <a:rPr kumimoji="1" lang="ko-KR" altLang="en-US" sz="1400"/>
              <a:t>이 발생함</a:t>
            </a:r>
            <a:r>
              <a:rPr kumimoji="1" lang="en-US" altLang="ko-KR" sz="1400"/>
              <a:t>.</a:t>
            </a:r>
          </a:p>
        </p:txBody>
      </p:sp>
      <p:cxnSp>
        <p:nvCxnSpPr>
          <p:cNvPr id="45" name="구부러진 연결선[U] 44">
            <a:extLst>
              <a:ext uri="{FF2B5EF4-FFF2-40B4-BE49-F238E27FC236}">
                <a16:creationId xmlns:a16="http://schemas.microsoft.com/office/drawing/2014/main" id="{CA80EF7B-9904-B14F-813E-95B202190CC9}"/>
              </a:ext>
            </a:extLst>
          </p:cNvPr>
          <p:cNvCxnSpPr>
            <a:cxnSpLocks/>
            <a:stCxn id="44" idx="0"/>
            <a:endCxn id="39" idx="2"/>
          </p:cNvCxnSpPr>
          <p:nvPr/>
        </p:nvCxnSpPr>
        <p:spPr>
          <a:xfrm rot="16200000" flipV="1">
            <a:off x="6852091" y="3756592"/>
            <a:ext cx="1292045" cy="625317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5BD907-4945-F844-99A1-D088F43757F8}"/>
              </a:ext>
            </a:extLst>
          </p:cNvPr>
          <p:cNvSpPr/>
          <p:nvPr/>
        </p:nvSpPr>
        <p:spPr>
          <a:xfrm>
            <a:off x="4855914" y="3238890"/>
            <a:ext cx="4602386" cy="13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475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다양한 배포</a:t>
            </a:r>
            <a:r>
              <a:rPr lang="en-US" altLang="ko-KR" dirty="0"/>
              <a:t> </a:t>
            </a:r>
            <a:r>
              <a:rPr lang="ko-KR" altLang="en-US" dirty="0"/>
              <a:t>환경에서 </a:t>
            </a:r>
            <a:r>
              <a:rPr lang="en-US" altLang="ko-KR" dirty="0"/>
              <a:t>Cache&amp;Session </a:t>
            </a:r>
            <a:r>
              <a:rPr lang="ko-KR" altLang="en-US" dirty="0"/>
              <a:t>관리를 보다 손 쉽게 연결</a:t>
            </a:r>
            <a:r>
              <a:rPr lang="en-US" altLang="ko-KR" dirty="0"/>
              <a:t>/</a:t>
            </a:r>
            <a:r>
              <a:rPr lang="ko-KR" altLang="en-US" dirty="0"/>
              <a:t>구성</a:t>
            </a:r>
            <a:r>
              <a:rPr lang="en-US" altLang="ko-KR" dirty="0"/>
              <a:t>/</a:t>
            </a:r>
            <a:r>
              <a:rPr lang="ko-KR" altLang="en-US" dirty="0"/>
              <a:t>활용하는 방법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Cache &amp; Session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ECD1C7-52F5-294B-853E-C026ED33066D}"/>
              </a:ext>
            </a:extLst>
          </p:cNvPr>
          <p:cNvSpPr txBox="1"/>
          <p:nvPr/>
        </p:nvSpPr>
        <p:spPr>
          <a:xfrm>
            <a:off x="488504" y="1340768"/>
            <a:ext cx="8892988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/>
              <a:t>Application Heap Memory</a:t>
            </a:r>
            <a:r>
              <a:rPr kumimoji="1" lang="ko-KR" altLang="en-US" dirty="0"/>
              <a:t>에 상태정보를 저장하는 </a:t>
            </a:r>
            <a:r>
              <a:rPr kumimoji="1" lang="en-US" altLang="ko-KR" dirty="0"/>
              <a:t>Stateful architecture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Scalable Capacity</a:t>
            </a:r>
            <a:r>
              <a:rPr kumimoji="1" lang="ko-KR" altLang="en-US" dirty="0"/>
              <a:t>를 확보할 수 있도록 </a:t>
            </a:r>
            <a:r>
              <a:rPr kumimoji="1" lang="en-US" altLang="ko-KR" dirty="0"/>
              <a:t>Stateless </a:t>
            </a:r>
            <a:r>
              <a:rPr kumimoji="1" lang="ko-KR" altLang="en-US" dirty="0"/>
              <a:t>구조로 전환하기 위한 패턴</a:t>
            </a: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521099E7-B2CC-D449-A533-910ECE079296}"/>
              </a:ext>
            </a:extLst>
          </p:cNvPr>
          <p:cNvSpPr/>
          <p:nvPr/>
        </p:nvSpPr>
        <p:spPr>
          <a:xfrm>
            <a:off x="541568" y="3176972"/>
            <a:ext cx="1656184" cy="2874693"/>
          </a:xfrm>
          <a:prstGeom prst="roundRect">
            <a:avLst>
              <a:gd name="adj" fmla="val 1105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3">
            <a:extLst>
              <a:ext uri="{FF2B5EF4-FFF2-40B4-BE49-F238E27FC236}">
                <a16:creationId xmlns:a16="http://schemas.microsoft.com/office/drawing/2014/main" id="{9C1F477F-ED35-CB4C-928B-CF6CD54EFE4B}"/>
              </a:ext>
            </a:extLst>
          </p:cNvPr>
          <p:cNvSpPr/>
          <p:nvPr/>
        </p:nvSpPr>
        <p:spPr>
          <a:xfrm>
            <a:off x="739590" y="3681028"/>
            <a:ext cx="122413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Biz Logic</a:t>
            </a:r>
            <a:endParaRPr kumimoji="1"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원통 93">
            <a:extLst>
              <a:ext uri="{FF2B5EF4-FFF2-40B4-BE49-F238E27FC236}">
                <a16:creationId xmlns:a16="http://schemas.microsoft.com/office/drawing/2014/main" id="{9D61E0C6-17C2-A447-AFCD-38CDA8A3B637}"/>
              </a:ext>
            </a:extLst>
          </p:cNvPr>
          <p:cNvSpPr/>
          <p:nvPr/>
        </p:nvSpPr>
        <p:spPr>
          <a:xfrm>
            <a:off x="721588" y="4653134"/>
            <a:ext cx="1260140" cy="1260142"/>
          </a:xfrm>
          <a:prstGeom prst="can">
            <a:avLst>
              <a:gd name="adj" fmla="val 16671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Heap Memory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원통 93">
            <a:extLst>
              <a:ext uri="{FF2B5EF4-FFF2-40B4-BE49-F238E27FC236}">
                <a16:creationId xmlns:a16="http://schemas.microsoft.com/office/drawing/2014/main" id="{E9DEE4FC-0AB3-964A-80C4-7537960FE52E}"/>
              </a:ext>
            </a:extLst>
          </p:cNvPr>
          <p:cNvSpPr/>
          <p:nvPr/>
        </p:nvSpPr>
        <p:spPr>
          <a:xfrm>
            <a:off x="785580" y="5085184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Cache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원통 93">
            <a:extLst>
              <a:ext uri="{FF2B5EF4-FFF2-40B4-BE49-F238E27FC236}">
                <a16:creationId xmlns:a16="http://schemas.microsoft.com/office/drawing/2014/main" id="{45772176-BCDB-344C-89ED-6C08737F8F18}"/>
              </a:ext>
            </a:extLst>
          </p:cNvPr>
          <p:cNvSpPr/>
          <p:nvPr/>
        </p:nvSpPr>
        <p:spPr>
          <a:xfrm>
            <a:off x="785580" y="5409220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Session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3">
            <a:extLst>
              <a:ext uri="{FF2B5EF4-FFF2-40B4-BE49-F238E27FC236}">
                <a16:creationId xmlns:a16="http://schemas.microsoft.com/office/drawing/2014/main" id="{FA511CDF-7844-9D4E-8E3A-2ED99AF7E699}"/>
              </a:ext>
            </a:extLst>
          </p:cNvPr>
          <p:cNvSpPr/>
          <p:nvPr/>
        </p:nvSpPr>
        <p:spPr>
          <a:xfrm>
            <a:off x="5061012" y="3104964"/>
            <a:ext cx="1656184" cy="1512167"/>
          </a:xfrm>
          <a:prstGeom prst="roundRect">
            <a:avLst>
              <a:gd name="adj" fmla="val 1105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4D7C64-5193-A442-B3EE-CF7FE93E45BC}"/>
              </a:ext>
            </a:extLst>
          </p:cNvPr>
          <p:cNvSpPr txBox="1"/>
          <p:nvPr/>
        </p:nvSpPr>
        <p:spPr>
          <a:xfrm>
            <a:off x="5097016" y="3140967"/>
            <a:ext cx="164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 Appl. </a:t>
            </a:r>
            <a:r>
              <a:rPr kumimoji="1" lang="en-US" altLang="ko-KR" sz="1200" b="1" dirty="0"/>
              <a:t>Replica #1</a:t>
            </a:r>
            <a:endParaRPr kumimoji="1" lang="ko-KR" altLang="en-US" sz="1400" b="1" dirty="0"/>
          </a:p>
        </p:txBody>
      </p:sp>
      <p:sp>
        <p:nvSpPr>
          <p:cNvPr id="50" name="직사각형 45">
            <a:extLst>
              <a:ext uri="{FF2B5EF4-FFF2-40B4-BE49-F238E27FC236}">
                <a16:creationId xmlns:a16="http://schemas.microsoft.com/office/drawing/2014/main" id="{75C62D2F-87A2-5B47-B130-257BC7149B43}"/>
              </a:ext>
            </a:extLst>
          </p:cNvPr>
          <p:cNvSpPr/>
          <p:nvPr/>
        </p:nvSpPr>
        <p:spPr>
          <a:xfrm>
            <a:off x="5277036" y="3638316"/>
            <a:ext cx="1224136" cy="794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Biz Logic</a:t>
            </a:r>
            <a:endParaRPr kumimoji="1"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원통 93">
            <a:extLst>
              <a:ext uri="{FF2B5EF4-FFF2-40B4-BE49-F238E27FC236}">
                <a16:creationId xmlns:a16="http://schemas.microsoft.com/office/drawing/2014/main" id="{0507D7D3-3710-F548-9933-E5777DC035FA}"/>
              </a:ext>
            </a:extLst>
          </p:cNvPr>
          <p:cNvSpPr/>
          <p:nvPr/>
        </p:nvSpPr>
        <p:spPr>
          <a:xfrm>
            <a:off x="8013340" y="4113076"/>
            <a:ext cx="1260140" cy="1260142"/>
          </a:xfrm>
          <a:prstGeom prst="can">
            <a:avLst>
              <a:gd name="adj" fmla="val 16671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 err="1">
                <a:solidFill>
                  <a:schemeClr val="tx1"/>
                </a:solidFill>
              </a:rPr>
              <a:t>Redis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원통 93">
            <a:extLst>
              <a:ext uri="{FF2B5EF4-FFF2-40B4-BE49-F238E27FC236}">
                <a16:creationId xmlns:a16="http://schemas.microsoft.com/office/drawing/2014/main" id="{A0508AE3-6B05-AB40-BEA6-1B6A7914FBE1}"/>
              </a:ext>
            </a:extLst>
          </p:cNvPr>
          <p:cNvSpPr/>
          <p:nvPr/>
        </p:nvSpPr>
        <p:spPr>
          <a:xfrm>
            <a:off x="8077332" y="4617134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Cache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5" name="원통 93">
            <a:extLst>
              <a:ext uri="{FF2B5EF4-FFF2-40B4-BE49-F238E27FC236}">
                <a16:creationId xmlns:a16="http://schemas.microsoft.com/office/drawing/2014/main" id="{98B71E26-E461-8D43-8C19-5B8A4382AFA0}"/>
              </a:ext>
            </a:extLst>
          </p:cNvPr>
          <p:cNvSpPr/>
          <p:nvPr/>
        </p:nvSpPr>
        <p:spPr>
          <a:xfrm>
            <a:off x="8077332" y="4941170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Session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위쪽/아래쪽 화살표[U] 9">
            <a:extLst>
              <a:ext uri="{FF2B5EF4-FFF2-40B4-BE49-F238E27FC236}">
                <a16:creationId xmlns:a16="http://schemas.microsoft.com/office/drawing/2014/main" id="{579EB088-8FC1-1A46-8428-ADDB05ECCD1F}"/>
              </a:ext>
            </a:extLst>
          </p:cNvPr>
          <p:cNvSpPr/>
          <p:nvPr/>
        </p:nvSpPr>
        <p:spPr>
          <a:xfrm>
            <a:off x="1181624" y="4329100"/>
            <a:ext cx="288032" cy="396044"/>
          </a:xfrm>
          <a:prstGeom prst="upDownArrow">
            <a:avLst>
              <a:gd name="adj1" fmla="val 50000"/>
              <a:gd name="adj2" fmla="val 338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위쪽/아래쪽 화살표[U] 50">
            <a:extLst>
              <a:ext uri="{FF2B5EF4-FFF2-40B4-BE49-F238E27FC236}">
                <a16:creationId xmlns:a16="http://schemas.microsoft.com/office/drawing/2014/main" id="{64DDE719-DAF0-AF42-A83A-7FC9F0CE85B2}"/>
              </a:ext>
            </a:extLst>
          </p:cNvPr>
          <p:cNvSpPr/>
          <p:nvPr/>
        </p:nvSpPr>
        <p:spPr>
          <a:xfrm rot="17425526">
            <a:off x="7132036" y="3462937"/>
            <a:ext cx="288032" cy="1341089"/>
          </a:xfrm>
          <a:prstGeom prst="upDownArrow">
            <a:avLst>
              <a:gd name="adj1" fmla="val 50000"/>
              <a:gd name="adj2" fmla="val 338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F34FA4-2F44-5544-AE91-B83F60705663}"/>
              </a:ext>
            </a:extLst>
          </p:cNvPr>
          <p:cNvSpPr txBox="1"/>
          <p:nvPr/>
        </p:nvSpPr>
        <p:spPr>
          <a:xfrm>
            <a:off x="1532620" y="2420888"/>
            <a:ext cx="1723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Stateful </a:t>
            </a:r>
            <a:r>
              <a:rPr kumimoji="1" lang="ko-KR" altLang="en-US" sz="2000" b="1" dirty="0"/>
              <a:t>구조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1D874-506B-9E40-94E5-7B300B76A9E4}"/>
              </a:ext>
            </a:extLst>
          </p:cNvPr>
          <p:cNvSpPr txBox="1"/>
          <p:nvPr/>
        </p:nvSpPr>
        <p:spPr>
          <a:xfrm>
            <a:off x="6645188" y="2456892"/>
            <a:ext cx="168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Stateless </a:t>
            </a:r>
            <a:r>
              <a:rPr kumimoji="1" lang="ko-KR" altLang="en-US" b="1" dirty="0">
                <a:solidFill>
                  <a:schemeClr val="accent1"/>
                </a:solidFill>
              </a:rPr>
              <a:t>구조</a:t>
            </a:r>
          </a:p>
        </p:txBody>
      </p:sp>
      <p:sp>
        <p:nvSpPr>
          <p:cNvPr id="60" name="모서리가 둥근 직사각형 54">
            <a:extLst>
              <a:ext uri="{FF2B5EF4-FFF2-40B4-BE49-F238E27FC236}">
                <a16:creationId xmlns:a16="http://schemas.microsoft.com/office/drawing/2014/main" id="{C24CAA93-B0F5-1A44-A615-0ADB32ABD82E}"/>
              </a:ext>
            </a:extLst>
          </p:cNvPr>
          <p:cNvSpPr/>
          <p:nvPr/>
        </p:nvSpPr>
        <p:spPr>
          <a:xfrm>
            <a:off x="2846519" y="3140968"/>
            <a:ext cx="1656184" cy="2874693"/>
          </a:xfrm>
          <a:prstGeom prst="roundRect">
            <a:avLst>
              <a:gd name="adj" fmla="val 1105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직사각형 56">
            <a:extLst>
              <a:ext uri="{FF2B5EF4-FFF2-40B4-BE49-F238E27FC236}">
                <a16:creationId xmlns:a16="http://schemas.microsoft.com/office/drawing/2014/main" id="{AE21A478-7D20-8743-8D75-A1F444507A02}"/>
              </a:ext>
            </a:extLst>
          </p:cNvPr>
          <p:cNvSpPr/>
          <p:nvPr/>
        </p:nvSpPr>
        <p:spPr>
          <a:xfrm>
            <a:off x="3044541" y="3645024"/>
            <a:ext cx="122413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Biz Logic</a:t>
            </a:r>
            <a:endParaRPr kumimoji="1"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원통 93">
            <a:extLst>
              <a:ext uri="{FF2B5EF4-FFF2-40B4-BE49-F238E27FC236}">
                <a16:creationId xmlns:a16="http://schemas.microsoft.com/office/drawing/2014/main" id="{59440332-8E7C-C146-9E72-C7501C460520}"/>
              </a:ext>
            </a:extLst>
          </p:cNvPr>
          <p:cNvSpPr/>
          <p:nvPr/>
        </p:nvSpPr>
        <p:spPr>
          <a:xfrm>
            <a:off x="3026539" y="4617130"/>
            <a:ext cx="1260140" cy="1260142"/>
          </a:xfrm>
          <a:prstGeom prst="can">
            <a:avLst>
              <a:gd name="adj" fmla="val 16671"/>
            </a:avLst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Heap Memory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원통 93">
            <a:extLst>
              <a:ext uri="{FF2B5EF4-FFF2-40B4-BE49-F238E27FC236}">
                <a16:creationId xmlns:a16="http://schemas.microsoft.com/office/drawing/2014/main" id="{A5DB442B-CA40-ED49-97F7-6F27AD423781}"/>
              </a:ext>
            </a:extLst>
          </p:cNvPr>
          <p:cNvSpPr/>
          <p:nvPr/>
        </p:nvSpPr>
        <p:spPr>
          <a:xfrm>
            <a:off x="3090531" y="5049180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Cache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4" name="원통 93">
            <a:extLst>
              <a:ext uri="{FF2B5EF4-FFF2-40B4-BE49-F238E27FC236}">
                <a16:creationId xmlns:a16="http://schemas.microsoft.com/office/drawing/2014/main" id="{0B4E111A-9063-1D49-9FA6-49AFB83169B5}"/>
              </a:ext>
            </a:extLst>
          </p:cNvPr>
          <p:cNvSpPr/>
          <p:nvPr/>
        </p:nvSpPr>
        <p:spPr>
          <a:xfrm>
            <a:off x="3090531" y="5373216"/>
            <a:ext cx="1116124" cy="315034"/>
          </a:xfrm>
          <a:prstGeom prst="can">
            <a:avLst>
              <a:gd name="adj" fmla="val 4714"/>
            </a:avLst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Session Info.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4" name="위쪽/아래쪽 화살표[U] 60">
            <a:extLst>
              <a:ext uri="{FF2B5EF4-FFF2-40B4-BE49-F238E27FC236}">
                <a16:creationId xmlns:a16="http://schemas.microsoft.com/office/drawing/2014/main" id="{AC68228A-941D-1F42-9D08-653AA7D07E36}"/>
              </a:ext>
            </a:extLst>
          </p:cNvPr>
          <p:cNvSpPr/>
          <p:nvPr/>
        </p:nvSpPr>
        <p:spPr>
          <a:xfrm>
            <a:off x="3486575" y="4293096"/>
            <a:ext cx="288032" cy="396044"/>
          </a:xfrm>
          <a:prstGeom prst="upDownArrow">
            <a:avLst>
              <a:gd name="adj1" fmla="val 50000"/>
              <a:gd name="adj2" fmla="val 338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6B085C7-4B59-DF4D-9AE3-ED71237D24AB}"/>
              </a:ext>
            </a:extLst>
          </p:cNvPr>
          <p:cNvSpPr txBox="1"/>
          <p:nvPr/>
        </p:nvSpPr>
        <p:spPr>
          <a:xfrm>
            <a:off x="2414471" y="436510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AB5F65C-211D-0F4D-9670-02A3B2C7B58E}"/>
              </a:ext>
            </a:extLst>
          </p:cNvPr>
          <p:cNvSpPr txBox="1"/>
          <p:nvPr/>
        </p:nvSpPr>
        <p:spPr>
          <a:xfrm>
            <a:off x="541568" y="3212976"/>
            <a:ext cx="164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 Appl. </a:t>
            </a:r>
            <a:r>
              <a:rPr kumimoji="1" lang="en-US" altLang="ko-KR" sz="1200" b="1" dirty="0"/>
              <a:t>Replica #1</a:t>
            </a:r>
            <a:endParaRPr kumimoji="1" lang="ko-KR" altLang="en-US" sz="1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184129-BB2B-DF41-B5BA-E15BA9C738EB}"/>
              </a:ext>
            </a:extLst>
          </p:cNvPr>
          <p:cNvSpPr txBox="1"/>
          <p:nvPr/>
        </p:nvSpPr>
        <p:spPr>
          <a:xfrm>
            <a:off x="2846519" y="3176972"/>
            <a:ext cx="1674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 Appl. </a:t>
            </a:r>
            <a:r>
              <a:rPr kumimoji="1" lang="en-US" altLang="ko-KR" sz="1200" b="1" dirty="0"/>
              <a:t>Replica #N</a:t>
            </a:r>
            <a:endParaRPr kumimoji="1" lang="ko-KR" altLang="en-US" sz="1400" b="1" dirty="0"/>
          </a:p>
        </p:txBody>
      </p:sp>
      <p:sp>
        <p:nvSpPr>
          <p:cNvPr id="78" name="모서리가 둥근 직사각형 63">
            <a:extLst>
              <a:ext uri="{FF2B5EF4-FFF2-40B4-BE49-F238E27FC236}">
                <a16:creationId xmlns:a16="http://schemas.microsoft.com/office/drawing/2014/main" id="{0787652C-4E37-534E-BD4B-E2E10671361C}"/>
              </a:ext>
            </a:extLst>
          </p:cNvPr>
          <p:cNvSpPr/>
          <p:nvPr/>
        </p:nvSpPr>
        <p:spPr>
          <a:xfrm>
            <a:off x="5097016" y="5013176"/>
            <a:ext cx="1656184" cy="1512167"/>
          </a:xfrm>
          <a:prstGeom prst="roundRect">
            <a:avLst>
              <a:gd name="adj" fmla="val 1105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F6374B-33D5-944C-A12F-67A82F08CC09}"/>
              </a:ext>
            </a:extLst>
          </p:cNvPr>
          <p:cNvSpPr txBox="1"/>
          <p:nvPr/>
        </p:nvSpPr>
        <p:spPr>
          <a:xfrm>
            <a:off x="5133020" y="5049179"/>
            <a:ext cx="1640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 Appl. </a:t>
            </a:r>
            <a:r>
              <a:rPr kumimoji="1" lang="en-US" altLang="ko-KR" sz="1200" b="1" dirty="0"/>
              <a:t>Replica #1</a:t>
            </a:r>
            <a:endParaRPr kumimoji="1" lang="ko-KR" altLang="en-US" sz="1400" b="1" dirty="0"/>
          </a:p>
        </p:txBody>
      </p:sp>
      <p:sp>
        <p:nvSpPr>
          <p:cNvPr id="80" name="직사각형 74">
            <a:extLst>
              <a:ext uri="{FF2B5EF4-FFF2-40B4-BE49-F238E27FC236}">
                <a16:creationId xmlns:a16="http://schemas.microsoft.com/office/drawing/2014/main" id="{7A41A1E4-8BFC-AE40-890A-FA432AEAE118}"/>
              </a:ext>
            </a:extLst>
          </p:cNvPr>
          <p:cNvSpPr/>
          <p:nvPr/>
        </p:nvSpPr>
        <p:spPr>
          <a:xfrm>
            <a:off x="5313040" y="5546528"/>
            <a:ext cx="1224136" cy="7949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Biz Logic</a:t>
            </a:r>
            <a:endParaRPr kumimoji="1"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38B7EA-6AC7-324F-872B-7A6EA516ABCE}"/>
              </a:ext>
            </a:extLst>
          </p:cNvPr>
          <p:cNvSpPr txBox="1"/>
          <p:nvPr/>
        </p:nvSpPr>
        <p:spPr>
          <a:xfrm rot="5400000">
            <a:off x="5823668" y="468256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2" name="위쪽/아래쪽 화살표[U] 76">
            <a:extLst>
              <a:ext uri="{FF2B5EF4-FFF2-40B4-BE49-F238E27FC236}">
                <a16:creationId xmlns:a16="http://schemas.microsoft.com/office/drawing/2014/main" id="{AE1FA938-B358-3A4C-B2D9-F2D0B11ABD6F}"/>
              </a:ext>
            </a:extLst>
          </p:cNvPr>
          <p:cNvSpPr/>
          <p:nvPr/>
        </p:nvSpPr>
        <p:spPr>
          <a:xfrm rot="14249988">
            <a:off x="7125109" y="4743027"/>
            <a:ext cx="288032" cy="1381476"/>
          </a:xfrm>
          <a:prstGeom prst="upDownArrow">
            <a:avLst>
              <a:gd name="adj1" fmla="val 50000"/>
              <a:gd name="adj2" fmla="val 338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3" name="직선 연결선[R] 14">
            <a:extLst>
              <a:ext uri="{FF2B5EF4-FFF2-40B4-BE49-F238E27FC236}">
                <a16:creationId xmlns:a16="http://schemas.microsoft.com/office/drawing/2014/main" id="{B231D8C7-FA0D-124A-9FD0-420B046D8895}"/>
              </a:ext>
            </a:extLst>
          </p:cNvPr>
          <p:cNvCxnSpPr/>
          <p:nvPr/>
        </p:nvCxnSpPr>
        <p:spPr>
          <a:xfrm>
            <a:off x="4772980" y="2456892"/>
            <a:ext cx="0" cy="406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8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완전한 하나의 </a:t>
            </a:r>
            <a:r>
              <a:rPr lang="en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µService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를 배포 할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때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…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그것도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Dev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Prod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C3C67F-76D6-7547-B7F1-A984FD4B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" y="1357340"/>
            <a:ext cx="2735771" cy="658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839C4A-0B84-444C-850B-3747D0953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8" y="1681376"/>
            <a:ext cx="2844316" cy="1601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95BC75-717E-9747-9E82-906DC557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36" y="2725492"/>
            <a:ext cx="3335400" cy="154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E0BB48-4C3C-0C47-A89C-084E0979D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64" y="1429349"/>
            <a:ext cx="2362792" cy="3060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0E5CD3-18A5-BB49-B965-D8484A28E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276" y="1681376"/>
            <a:ext cx="2390590" cy="3096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1BC414-53B3-644D-A2FA-A59DD4680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13" y="3877620"/>
            <a:ext cx="3037024" cy="1518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D4DF5C-9B7D-4942-B784-09DE653B8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112" y="3949628"/>
            <a:ext cx="2748992" cy="246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3832D1-7FBB-3A4C-94B7-4088AA82C8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764" y="1249327"/>
            <a:ext cx="3420380" cy="5306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1640E-90AC-9345-BC42-3403FA80BB8B}"/>
              </a:ext>
            </a:extLst>
          </p:cNvPr>
          <p:cNvSpPr txBox="1"/>
          <p:nvPr/>
        </p:nvSpPr>
        <p:spPr>
          <a:xfrm>
            <a:off x="4773168" y="1271016"/>
            <a:ext cx="131157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i="1" dirty="0">
                <a:solidFill>
                  <a:schemeClr val="bg1"/>
                </a:solidFill>
              </a:rPr>
              <a:t>배포를 위한 </a:t>
            </a:r>
            <a:endParaRPr kumimoji="1" lang="en-US" altLang="ko-KR" sz="900" b="1" i="1" dirty="0">
              <a:solidFill>
                <a:schemeClr val="bg1"/>
              </a:solidFill>
            </a:endParaRPr>
          </a:p>
          <a:p>
            <a:r>
              <a:rPr kumimoji="1" lang="en-US" altLang="ko-KR" sz="1050" b="1" i="1" dirty="0" err="1">
                <a:solidFill>
                  <a:srgbClr val="FFC000"/>
                </a:solidFill>
              </a:rPr>
              <a:t>Deployment.yaml</a:t>
            </a:r>
            <a:endParaRPr kumimoji="1" lang="ko-KR" altLang="en-US" sz="1050" b="1" i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D601A-2ADF-3742-814E-0326D0853D15}"/>
              </a:ext>
            </a:extLst>
          </p:cNvPr>
          <p:cNvSpPr txBox="1"/>
          <p:nvPr/>
        </p:nvSpPr>
        <p:spPr>
          <a:xfrm>
            <a:off x="7851624" y="1459632"/>
            <a:ext cx="1178528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b="1" i="1" dirty="0">
                <a:solidFill>
                  <a:schemeClr val="bg1"/>
                </a:solidFill>
              </a:rPr>
              <a:t>Config</a:t>
            </a:r>
            <a:r>
              <a:rPr kumimoji="1" lang="ko-KR" altLang="en-US" sz="900" b="1" i="1" dirty="0">
                <a:solidFill>
                  <a:schemeClr val="bg1"/>
                </a:solidFill>
              </a:rPr>
              <a:t>를 위한 </a:t>
            </a:r>
            <a:endParaRPr kumimoji="1" lang="en-US" altLang="ko-KR" sz="900" b="1" i="1" dirty="0">
              <a:solidFill>
                <a:schemeClr val="bg1"/>
              </a:solidFill>
            </a:endParaRPr>
          </a:p>
          <a:p>
            <a:r>
              <a:rPr kumimoji="1" lang="en-US" altLang="ko-KR" sz="1050" b="1" i="1" dirty="0" err="1">
                <a:solidFill>
                  <a:srgbClr val="FFC000"/>
                </a:solidFill>
              </a:rPr>
              <a:t>configmapyaml</a:t>
            </a:r>
            <a:endParaRPr kumimoji="1" lang="ko-KR" altLang="en-US" sz="1050" b="1" i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2C11D-4DF4-C143-AB91-BA3F10C00EF7}"/>
              </a:ext>
            </a:extLst>
          </p:cNvPr>
          <p:cNvSpPr txBox="1"/>
          <p:nvPr/>
        </p:nvSpPr>
        <p:spPr>
          <a:xfrm>
            <a:off x="1568624" y="1340768"/>
            <a:ext cx="841897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i="1" dirty="0">
                <a:solidFill>
                  <a:schemeClr val="bg1"/>
                </a:solidFill>
              </a:rPr>
              <a:t>권한을 위한 </a:t>
            </a:r>
            <a:endParaRPr kumimoji="1" lang="en-US" altLang="ko-KR" sz="900" b="1" i="1" dirty="0">
              <a:solidFill>
                <a:schemeClr val="bg1"/>
              </a:solidFill>
            </a:endParaRPr>
          </a:p>
          <a:p>
            <a:r>
              <a:rPr kumimoji="1" lang="en-US" altLang="ko-KR" sz="1050" b="1" i="1" dirty="0">
                <a:solidFill>
                  <a:srgbClr val="FFC000"/>
                </a:solidFill>
              </a:rPr>
              <a:t>Sa, role …</a:t>
            </a:r>
            <a:endParaRPr kumimoji="1" lang="ko-KR" altLang="en-US" sz="1050" b="1" i="1" dirty="0">
              <a:solidFill>
                <a:srgbClr val="FFC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D29B5A-1C3B-0A4A-BC90-AA510B51F098}"/>
              </a:ext>
            </a:extLst>
          </p:cNvPr>
          <p:cNvSpPr txBox="1"/>
          <p:nvPr/>
        </p:nvSpPr>
        <p:spPr>
          <a:xfrm>
            <a:off x="7329264" y="4005064"/>
            <a:ext cx="119295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b="1" i="1" dirty="0" err="1">
                <a:solidFill>
                  <a:schemeClr val="bg1"/>
                </a:solidFill>
              </a:rPr>
              <a:t>Autoscaler</a:t>
            </a:r>
            <a:r>
              <a:rPr kumimoji="1" lang="ko-KR" altLang="en-US" sz="900" b="1" i="1" dirty="0">
                <a:solidFill>
                  <a:schemeClr val="bg1"/>
                </a:solidFill>
              </a:rPr>
              <a:t>를 위한 </a:t>
            </a:r>
            <a:endParaRPr kumimoji="1" lang="en-US" altLang="ko-KR" sz="900" b="1" i="1" dirty="0">
              <a:solidFill>
                <a:schemeClr val="bg1"/>
              </a:solidFill>
            </a:endParaRPr>
          </a:p>
          <a:p>
            <a:r>
              <a:rPr kumimoji="1" lang="en-US" altLang="ko-KR" sz="1050" b="1" i="1" dirty="0" err="1">
                <a:solidFill>
                  <a:srgbClr val="FFC000"/>
                </a:solidFill>
              </a:rPr>
              <a:t>HPA.yaml</a:t>
            </a:r>
            <a:endParaRPr kumimoji="1" lang="ko-KR" altLang="en-US" sz="1050" b="1" i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64649-5D10-9646-B0F3-893DB7C4D1FC}"/>
              </a:ext>
            </a:extLst>
          </p:cNvPr>
          <p:cNvSpPr txBox="1"/>
          <p:nvPr/>
        </p:nvSpPr>
        <p:spPr>
          <a:xfrm>
            <a:off x="1640632" y="3861048"/>
            <a:ext cx="104868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b="1" i="1" dirty="0">
                <a:solidFill>
                  <a:schemeClr val="bg1"/>
                </a:solidFill>
              </a:rPr>
              <a:t>Routing</a:t>
            </a:r>
            <a:r>
              <a:rPr kumimoji="1" lang="ko-KR" altLang="en-US" sz="900" b="1" i="1" dirty="0">
                <a:solidFill>
                  <a:schemeClr val="bg1"/>
                </a:solidFill>
              </a:rPr>
              <a:t>을 위한 </a:t>
            </a:r>
            <a:endParaRPr kumimoji="1" lang="en-US" altLang="ko-KR" sz="900" b="1" i="1" dirty="0">
              <a:solidFill>
                <a:schemeClr val="bg1"/>
              </a:solidFill>
            </a:endParaRPr>
          </a:p>
          <a:p>
            <a:r>
              <a:rPr kumimoji="1" lang="en-US" altLang="ko-KR" sz="1050" b="1" i="1" dirty="0" err="1">
                <a:solidFill>
                  <a:srgbClr val="FFC000"/>
                </a:solidFill>
              </a:rPr>
              <a:t>Service.yaml</a:t>
            </a:r>
            <a:endParaRPr kumimoji="1" lang="ko-KR" altLang="en-US" sz="1050" b="1" i="1" dirty="0">
              <a:solidFill>
                <a:srgbClr val="FFC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D1877-4F02-174A-9F4D-046477E10A23}"/>
              </a:ext>
            </a:extLst>
          </p:cNvPr>
          <p:cNvSpPr txBox="1"/>
          <p:nvPr/>
        </p:nvSpPr>
        <p:spPr>
          <a:xfrm>
            <a:off x="941832" y="587959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/>
              <a:t>그리고 </a:t>
            </a:r>
            <a:r>
              <a:rPr kumimoji="1" lang="en-US" altLang="ko-KR" b="1" i="1" dirty="0"/>
              <a:t>…</a:t>
            </a:r>
            <a:endParaRPr kumimoji="1"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51964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Cache &amp; Session Pattern </a:t>
            </a:r>
            <a:r>
              <a:rPr lang="ko-KR" altLang="en-US" dirty="0"/>
              <a:t>동작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Cache &amp; Session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56D2FF-6E16-FA45-A59B-E457217AF365}"/>
              </a:ext>
            </a:extLst>
          </p:cNvPr>
          <p:cNvSpPr/>
          <p:nvPr/>
        </p:nvSpPr>
        <p:spPr>
          <a:xfrm>
            <a:off x="1515413" y="2871792"/>
            <a:ext cx="1002662" cy="5656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Client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52DBF91-2A01-4C4E-B72C-E43687E02077}"/>
              </a:ext>
            </a:extLst>
          </p:cNvPr>
          <p:cNvCxnSpPr>
            <a:cxnSpLocks/>
          </p:cNvCxnSpPr>
          <p:nvPr/>
        </p:nvCxnSpPr>
        <p:spPr>
          <a:xfrm>
            <a:off x="2536653" y="3057733"/>
            <a:ext cx="108172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B236EF-8B57-2C48-80B5-69822F68D685}"/>
              </a:ext>
            </a:extLst>
          </p:cNvPr>
          <p:cNvCxnSpPr>
            <a:cxnSpLocks/>
          </p:cNvCxnSpPr>
          <p:nvPr/>
        </p:nvCxnSpPr>
        <p:spPr>
          <a:xfrm flipH="1" flipV="1">
            <a:off x="2536653" y="3262752"/>
            <a:ext cx="1073071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CE9018-560D-6445-947E-9A79CB8B4C09}"/>
              </a:ext>
            </a:extLst>
          </p:cNvPr>
          <p:cNvSpPr txBox="1"/>
          <p:nvPr/>
        </p:nvSpPr>
        <p:spPr>
          <a:xfrm>
            <a:off x="2726747" y="2876995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1.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Request</a:t>
            </a:r>
            <a:endParaRPr kumimoji="1"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19CF4-BE5B-4A43-935D-A97A1406AB06}"/>
              </a:ext>
            </a:extLst>
          </p:cNvPr>
          <p:cNvSpPr txBox="1"/>
          <p:nvPr/>
        </p:nvSpPr>
        <p:spPr>
          <a:xfrm>
            <a:off x="2702975" y="3218103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Response</a:t>
            </a:r>
            <a:endParaRPr kumimoji="1" lang="ko-KR" altLang="en-US" sz="800" dirty="0"/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3B72E69F-5962-094B-A5A9-EF92D4B12B98}"/>
              </a:ext>
            </a:extLst>
          </p:cNvPr>
          <p:cNvSpPr/>
          <p:nvPr/>
        </p:nvSpPr>
        <p:spPr>
          <a:xfrm>
            <a:off x="6364199" y="2902218"/>
            <a:ext cx="823000" cy="49944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Redis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69A628-1829-FB4A-844A-DC9D035E4D57}"/>
              </a:ext>
            </a:extLst>
          </p:cNvPr>
          <p:cNvSpPr/>
          <p:nvPr/>
        </p:nvSpPr>
        <p:spPr>
          <a:xfrm>
            <a:off x="3628303" y="2944915"/>
            <a:ext cx="866259" cy="418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Service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81306-E984-1549-8BBA-773129056DE4}"/>
              </a:ext>
            </a:extLst>
          </p:cNvPr>
          <p:cNvSpPr txBox="1"/>
          <p:nvPr/>
        </p:nvSpPr>
        <p:spPr>
          <a:xfrm>
            <a:off x="4443879" y="2900571"/>
            <a:ext cx="2004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2.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Redis</a:t>
            </a:r>
            <a:r>
              <a:rPr kumimoji="1" lang="ko-KR" altLang="en-US" sz="800" dirty="0"/>
              <a:t>에 저장된 </a:t>
            </a:r>
            <a:r>
              <a:rPr kumimoji="1" lang="en-US" altLang="ko-KR" sz="800" dirty="0"/>
              <a:t>Cache</a:t>
            </a:r>
            <a:r>
              <a:rPr kumimoji="1" lang="ko-KR" altLang="en-US" sz="800" dirty="0"/>
              <a:t>가 있는지 확인</a:t>
            </a:r>
            <a:endParaRPr kumimoji="1" lang="en-US" altLang="ko-K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C356-B8CB-9749-8606-78F9FA5DD0C5}"/>
              </a:ext>
            </a:extLst>
          </p:cNvPr>
          <p:cNvSpPr txBox="1"/>
          <p:nvPr/>
        </p:nvSpPr>
        <p:spPr>
          <a:xfrm>
            <a:off x="4668978" y="321324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solidFill>
                  <a:srgbClr val="FF0000"/>
                </a:solidFill>
              </a:rPr>
              <a:t>Cache</a:t>
            </a:r>
            <a:r>
              <a:rPr kumimoji="1" lang="ko-KR" altLang="en-US" sz="800" dirty="0">
                <a:solidFill>
                  <a:srgbClr val="FF0000"/>
                </a:solidFill>
              </a:rPr>
              <a:t> 데이터 존재 시</a:t>
            </a:r>
            <a:endParaRPr kumimoji="1" lang="en-US" altLang="ko-KR" sz="800" dirty="0">
              <a:solidFill>
                <a:srgbClr val="FF0000"/>
              </a:solidFill>
            </a:endParaRPr>
          </a:p>
          <a:p>
            <a:r>
              <a:rPr kumimoji="1" lang="en-US" altLang="ko-KR" sz="800" dirty="0">
                <a:solidFill>
                  <a:srgbClr val="FF0000"/>
                </a:solidFill>
              </a:rPr>
              <a:t>Caching</a:t>
            </a:r>
            <a:r>
              <a:rPr kumimoji="1" lang="ko-KR" altLang="en-US" sz="800" dirty="0">
                <a:solidFill>
                  <a:srgbClr val="FF0000"/>
                </a:solidFill>
              </a:rPr>
              <a:t>된 데이터를 </a:t>
            </a:r>
            <a:r>
              <a:rPr kumimoji="1" lang="en-US" altLang="ko-KR" sz="800" dirty="0">
                <a:solidFill>
                  <a:srgbClr val="FF0000"/>
                </a:solidFill>
              </a:rPr>
              <a:t>Client</a:t>
            </a:r>
            <a:r>
              <a:rPr kumimoji="1" lang="ko-KR" altLang="en-US" sz="800" dirty="0">
                <a:solidFill>
                  <a:srgbClr val="FF0000"/>
                </a:solidFill>
              </a:rPr>
              <a:t>에 전달</a:t>
            </a:r>
            <a:endParaRPr kumimoji="1"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F82D8-ECEA-254B-BD64-B2DCDBF431DA}"/>
              </a:ext>
            </a:extLst>
          </p:cNvPr>
          <p:cNvSpPr txBox="1"/>
          <p:nvPr/>
        </p:nvSpPr>
        <p:spPr>
          <a:xfrm>
            <a:off x="1244588" y="4727220"/>
            <a:ext cx="68699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ym typeface="Wingdings" pitchFamily="2" charset="2"/>
              </a:rPr>
              <a:t>사용자의 간단한 설정만으로 </a:t>
            </a:r>
            <a:r>
              <a:rPr kumimoji="1" lang="en-US" altLang="ko-KR" sz="1400" b="1" dirty="0">
                <a:sym typeface="Wingdings" pitchFamily="2" charset="2"/>
              </a:rPr>
              <a:t>Cache</a:t>
            </a:r>
            <a:r>
              <a:rPr kumimoji="1" lang="ko-KR" altLang="en-US" sz="1400" b="1" dirty="0">
                <a:sym typeface="Wingdings" pitchFamily="2" charset="2"/>
              </a:rPr>
              <a:t> 관리</a:t>
            </a:r>
            <a:br>
              <a:rPr kumimoji="1" lang="en-US" altLang="ko-KR" sz="1400" b="1" dirty="0">
                <a:sym typeface="Wingdings" pitchFamily="2" charset="2"/>
              </a:rPr>
            </a:br>
            <a:r>
              <a:rPr kumimoji="1" lang="en-US" altLang="ko-KR" sz="1400" dirty="0">
                <a:sym typeface="Wingdings" pitchFamily="2" charset="2"/>
              </a:rPr>
              <a:t>-</a:t>
            </a:r>
            <a:r>
              <a:rPr kumimoji="1" lang="ko-KR" altLang="en-US" sz="1400" dirty="0">
                <a:sym typeface="Wingdings" pitchFamily="2" charset="2"/>
              </a:rPr>
              <a:t> </a:t>
            </a:r>
            <a:r>
              <a:rPr kumimoji="1" lang="en-US" altLang="ko-KR" sz="1400" dirty="0">
                <a:sym typeface="Wingdings" pitchFamily="2" charset="2"/>
              </a:rPr>
              <a:t>Timeout</a:t>
            </a:r>
            <a:r>
              <a:rPr kumimoji="1" lang="ko-KR" altLang="en-US" sz="1400" dirty="0">
                <a:sym typeface="Wingdings" pitchFamily="2" charset="2"/>
              </a:rPr>
              <a:t> 설정</a:t>
            </a:r>
            <a:br>
              <a:rPr kumimoji="1" lang="en-US" altLang="ko-KR" sz="1400" dirty="0">
                <a:sym typeface="Wingdings" pitchFamily="2" charset="2"/>
              </a:rPr>
            </a:br>
            <a:r>
              <a:rPr kumimoji="1" lang="en-US" altLang="ko-KR" sz="1400" dirty="0">
                <a:sym typeface="Wingdings" pitchFamily="2" charset="2"/>
              </a:rPr>
              <a:t>-</a:t>
            </a:r>
            <a:r>
              <a:rPr kumimoji="1" lang="ko-KR" altLang="en-US" sz="1400" dirty="0">
                <a:sym typeface="Wingdings" pitchFamily="2" charset="2"/>
              </a:rPr>
              <a:t> </a:t>
            </a:r>
            <a:r>
              <a:rPr kumimoji="1" lang="en-US" altLang="ko-KR" sz="1400" dirty="0">
                <a:sym typeface="Wingdings" pitchFamily="2" charset="2"/>
              </a:rPr>
              <a:t>Cache Key Prefix</a:t>
            </a:r>
            <a:r>
              <a:rPr kumimoji="1" lang="ko-KR" altLang="en-US" sz="1400" dirty="0">
                <a:sym typeface="Wingdings" pitchFamily="2" charset="2"/>
              </a:rPr>
              <a:t> 지정</a:t>
            </a:r>
            <a:endParaRPr kumimoji="1" lang="en-US" altLang="ko-KR" sz="14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400" b="1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ym typeface="Wingdings" pitchFamily="2" charset="2"/>
              </a:rPr>
              <a:t>Cache</a:t>
            </a:r>
            <a:r>
              <a:rPr kumimoji="1" lang="ko-KR" altLang="en-US" sz="1400" b="1" dirty="0">
                <a:sym typeface="Wingdings" pitchFamily="2" charset="2"/>
              </a:rPr>
              <a:t> 관리 및 저장 메커니즘 적용</a:t>
            </a:r>
            <a:endParaRPr kumimoji="1" lang="en-US" altLang="ko-KR" sz="1400" dirty="0"/>
          </a:p>
          <a:p>
            <a:r>
              <a:rPr kumimoji="1" lang="ko-KR" altLang="en-US" sz="1400" dirty="0"/>
              <a:t>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어노테이션을</a:t>
            </a:r>
            <a:r>
              <a:rPr kumimoji="1" lang="ko-KR" altLang="en-US" sz="1400" dirty="0"/>
              <a:t> 이용하여 </a:t>
            </a:r>
            <a:r>
              <a:rPr kumimoji="1" lang="en-US" altLang="ko-KR" sz="1400" dirty="0"/>
              <a:t>Cache </a:t>
            </a:r>
            <a:r>
              <a:rPr kumimoji="1" lang="ko-KR" altLang="en-US" sz="1400" dirty="0"/>
              <a:t>관리</a:t>
            </a:r>
            <a:r>
              <a:rPr kumimoji="1" lang="en-US" altLang="ko-KR" sz="1400" dirty="0"/>
              <a:t>(Cachable, Put, Evict</a:t>
            </a:r>
            <a:r>
              <a:rPr kumimoji="1" lang="ko-KR" altLang="en-US" sz="1400" dirty="0"/>
              <a:t> 등</a:t>
            </a:r>
            <a:r>
              <a:rPr kumimoji="1" lang="en-US" altLang="ko-KR" sz="1400" dirty="0"/>
              <a:t>)</a:t>
            </a:r>
          </a:p>
          <a:p>
            <a:r>
              <a:rPr kumimoji="1" lang="ko-KR" altLang="en-US" sz="1400" dirty="0"/>
              <a:t>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등록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업데이트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삭제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보관 주기 조건 설정</a:t>
            </a:r>
            <a:endParaRPr kumimoji="1" lang="en-US" altLang="ko-KR" sz="1400" dirty="0"/>
          </a:p>
        </p:txBody>
      </p:sp>
      <p:sp>
        <p:nvSpPr>
          <p:cNvPr id="17" name="원통[C] 16">
            <a:extLst>
              <a:ext uri="{FF2B5EF4-FFF2-40B4-BE49-F238E27FC236}">
                <a16:creationId xmlns:a16="http://schemas.microsoft.com/office/drawing/2014/main" id="{8B2269E3-DFF0-7D4D-A386-B2BB0633523B}"/>
              </a:ext>
            </a:extLst>
          </p:cNvPr>
          <p:cNvSpPr/>
          <p:nvPr/>
        </p:nvSpPr>
        <p:spPr>
          <a:xfrm>
            <a:off x="3557376" y="4020395"/>
            <a:ext cx="1008112" cy="576064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Database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8FB957-BD32-2D40-9954-ACBBD74A7C41}"/>
              </a:ext>
            </a:extLst>
          </p:cNvPr>
          <p:cNvCxnSpPr>
            <a:stCxn id="13" idx="2"/>
            <a:endCxn id="17" idx="1"/>
          </p:cNvCxnSpPr>
          <p:nvPr/>
        </p:nvCxnSpPr>
        <p:spPr>
          <a:xfrm flipH="1">
            <a:off x="4061432" y="3363384"/>
            <a:ext cx="1" cy="657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F59824-9649-3C44-A805-7B0ABA63E97B}"/>
              </a:ext>
            </a:extLst>
          </p:cNvPr>
          <p:cNvSpPr txBox="1"/>
          <p:nvPr/>
        </p:nvSpPr>
        <p:spPr>
          <a:xfrm>
            <a:off x="4011059" y="371882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3.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Redis</a:t>
            </a:r>
            <a:r>
              <a:rPr kumimoji="1" lang="ko-KR" altLang="en-US" sz="800" dirty="0"/>
              <a:t>에 데이터가 없을 경우</a:t>
            </a:r>
            <a:r>
              <a:rPr kumimoji="1" lang="en-US" altLang="ko-KR" sz="800" dirty="0"/>
              <a:t> </a:t>
            </a:r>
          </a:p>
          <a:p>
            <a:r>
              <a:rPr kumimoji="1" lang="ko-KR" altLang="en-US" sz="800" dirty="0"/>
              <a:t>   </a:t>
            </a:r>
            <a:r>
              <a:rPr kumimoji="1" lang="en-US" altLang="ko-KR" sz="800" dirty="0"/>
              <a:t>DB</a:t>
            </a:r>
            <a:r>
              <a:rPr kumimoji="1" lang="ko-KR" altLang="en-US" sz="800" dirty="0"/>
              <a:t>에서 데이터 읽어서 </a:t>
            </a:r>
            <a:r>
              <a:rPr kumimoji="1" lang="en-US" altLang="ko-KR" sz="800" dirty="0"/>
              <a:t>Client</a:t>
            </a:r>
            <a:r>
              <a:rPr kumimoji="1" lang="ko-KR" altLang="en-US" sz="800" dirty="0"/>
              <a:t>에 전달</a:t>
            </a:r>
            <a:endParaRPr kumimoji="1"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383C26E-3374-124D-BE8C-EE51F0AFA324}"/>
              </a:ext>
            </a:extLst>
          </p:cNvPr>
          <p:cNvCxnSpPr>
            <a:cxnSpLocks/>
          </p:cNvCxnSpPr>
          <p:nvPr/>
        </p:nvCxnSpPr>
        <p:spPr>
          <a:xfrm>
            <a:off x="4565488" y="3092439"/>
            <a:ext cx="1708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7137BA5-0164-154D-B777-117EC1EF0CBF}"/>
              </a:ext>
            </a:extLst>
          </p:cNvPr>
          <p:cNvCxnSpPr>
            <a:cxnSpLocks/>
          </p:cNvCxnSpPr>
          <p:nvPr/>
        </p:nvCxnSpPr>
        <p:spPr>
          <a:xfrm flipH="1">
            <a:off x="4565488" y="3244839"/>
            <a:ext cx="1708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35A078-39D6-734B-B147-910E87E3F947}"/>
              </a:ext>
            </a:extLst>
          </p:cNvPr>
          <p:cNvSpPr txBox="1"/>
          <p:nvPr/>
        </p:nvSpPr>
        <p:spPr>
          <a:xfrm>
            <a:off x="6699738" y="3587135"/>
            <a:ext cx="16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Cache Pattern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6C8C6-DC2C-9D40-9627-2E635905F99C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어노테이션 설정으로 </a:t>
            </a:r>
            <a:r>
              <a:rPr kumimoji="1" lang="en-US" altLang="ko-KR" dirty="0"/>
              <a:t>Cache</a:t>
            </a:r>
            <a:r>
              <a:rPr kumimoji="1" lang="ko-KR" altLang="en-US" dirty="0"/>
              <a:t> 데이터를 관리하고 간단한 사용자 설정으로 </a:t>
            </a:r>
            <a:r>
              <a:rPr kumimoji="1" lang="en-US" altLang="ko-KR" dirty="0"/>
              <a:t>Redis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Cache</a:t>
            </a:r>
            <a:r>
              <a:rPr kumimoji="1" lang="ko-KR" altLang="en-US" dirty="0"/>
              <a:t> 저장소로 사용하도록 하는 패턴</a:t>
            </a:r>
          </a:p>
        </p:txBody>
      </p:sp>
    </p:spTree>
    <p:extLst>
      <p:ext uri="{BB962C8B-B14F-4D97-AF65-F5344CB8AC3E}">
        <p14:creationId xmlns:p14="http://schemas.microsoft.com/office/powerpoint/2010/main" val="173650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Cache &amp; Session Pattern</a:t>
            </a:r>
            <a:r>
              <a:rPr lang="ko-KR" altLang="en-US" dirty="0"/>
              <a:t> 동작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Cache &amp; Session Pattern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4336C-19F0-4245-8A4F-B65929AA229B}"/>
              </a:ext>
            </a:extLst>
          </p:cNvPr>
          <p:cNvSpPr txBox="1"/>
          <p:nvPr/>
        </p:nvSpPr>
        <p:spPr>
          <a:xfrm>
            <a:off x="7029580" y="3990375"/>
            <a:ext cx="178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Session Pattern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C4758E-A440-504C-AF09-4DA0600AF01F}"/>
              </a:ext>
            </a:extLst>
          </p:cNvPr>
          <p:cNvSpPr/>
          <p:nvPr/>
        </p:nvSpPr>
        <p:spPr>
          <a:xfrm>
            <a:off x="1886406" y="2920101"/>
            <a:ext cx="1002662" cy="5656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Client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79FCD89-2861-B34F-9508-8A0929F25BCD}"/>
              </a:ext>
            </a:extLst>
          </p:cNvPr>
          <p:cNvCxnSpPr>
            <a:cxnSpLocks/>
          </p:cNvCxnSpPr>
          <p:nvPr/>
        </p:nvCxnSpPr>
        <p:spPr>
          <a:xfrm>
            <a:off x="2889068" y="3028338"/>
            <a:ext cx="10817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7F3795-09BB-F54B-B1A4-2577E8FF38B8}"/>
              </a:ext>
            </a:extLst>
          </p:cNvPr>
          <p:cNvCxnSpPr>
            <a:cxnSpLocks/>
          </p:cNvCxnSpPr>
          <p:nvPr/>
        </p:nvCxnSpPr>
        <p:spPr>
          <a:xfrm flipH="1" flipV="1">
            <a:off x="2897725" y="3381745"/>
            <a:ext cx="1073071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D35140-B565-004D-958B-D33866164F9D}"/>
              </a:ext>
            </a:extLst>
          </p:cNvPr>
          <p:cNvSpPr txBox="1"/>
          <p:nvPr/>
        </p:nvSpPr>
        <p:spPr>
          <a:xfrm>
            <a:off x="3079162" y="2847600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Request</a:t>
            </a:r>
            <a:endParaRPr kumimoji="1" lang="ko-KR" altLang="en-US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66817-1E03-7840-87C6-2E395905F2BF}"/>
              </a:ext>
            </a:extLst>
          </p:cNvPr>
          <p:cNvSpPr txBox="1"/>
          <p:nvPr/>
        </p:nvSpPr>
        <p:spPr>
          <a:xfrm>
            <a:off x="3064047" y="3337096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Response</a:t>
            </a:r>
            <a:endParaRPr kumimoji="1" lang="ko-KR" altLang="en-US" sz="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A4313-8189-4A43-B4A2-C1CD90DD846F}"/>
              </a:ext>
            </a:extLst>
          </p:cNvPr>
          <p:cNvSpPr/>
          <p:nvPr/>
        </p:nvSpPr>
        <p:spPr>
          <a:xfrm>
            <a:off x="4842826" y="2501632"/>
            <a:ext cx="866259" cy="418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Server 1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원통[C] 27">
            <a:extLst>
              <a:ext uri="{FF2B5EF4-FFF2-40B4-BE49-F238E27FC236}">
                <a16:creationId xmlns:a16="http://schemas.microsoft.com/office/drawing/2014/main" id="{031D16A2-6DA4-8D49-A016-F045CB8BE75C}"/>
              </a:ext>
            </a:extLst>
          </p:cNvPr>
          <p:cNvSpPr/>
          <p:nvPr/>
        </p:nvSpPr>
        <p:spPr>
          <a:xfrm>
            <a:off x="7211219" y="2952739"/>
            <a:ext cx="823000" cy="49944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Redis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62B1D61-47BC-B74B-92CC-F3312A1DF0ED}"/>
              </a:ext>
            </a:extLst>
          </p:cNvPr>
          <p:cNvCxnSpPr>
            <a:cxnSpLocks/>
          </p:cNvCxnSpPr>
          <p:nvPr/>
        </p:nvCxnSpPr>
        <p:spPr>
          <a:xfrm>
            <a:off x="3970796" y="2535402"/>
            <a:ext cx="0" cy="133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960722E-7317-5546-A8D5-B7CBB6C90CE2}"/>
              </a:ext>
            </a:extLst>
          </p:cNvPr>
          <p:cNvCxnSpPr>
            <a:cxnSpLocks/>
          </p:cNvCxnSpPr>
          <p:nvPr/>
        </p:nvCxnSpPr>
        <p:spPr>
          <a:xfrm flipV="1">
            <a:off x="3979453" y="2620042"/>
            <a:ext cx="863373" cy="408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9ABD69D-9A36-3347-8C46-2861CA75CAD5}"/>
              </a:ext>
            </a:extLst>
          </p:cNvPr>
          <p:cNvCxnSpPr>
            <a:cxnSpLocks/>
          </p:cNvCxnSpPr>
          <p:nvPr/>
        </p:nvCxnSpPr>
        <p:spPr>
          <a:xfrm flipH="1">
            <a:off x="3962139" y="2849189"/>
            <a:ext cx="874918" cy="53255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FA6D10-BE42-0B4B-BDCD-08930748EC36}"/>
              </a:ext>
            </a:extLst>
          </p:cNvPr>
          <p:cNvSpPr/>
          <p:nvPr/>
        </p:nvSpPr>
        <p:spPr>
          <a:xfrm>
            <a:off x="4842826" y="3395601"/>
            <a:ext cx="866259" cy="4184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Server 2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8EB10E7-EBEB-1143-8720-EE3D76870DA8}"/>
              </a:ext>
            </a:extLst>
          </p:cNvPr>
          <p:cNvCxnSpPr>
            <a:cxnSpLocks/>
          </p:cNvCxnSpPr>
          <p:nvPr/>
        </p:nvCxnSpPr>
        <p:spPr>
          <a:xfrm>
            <a:off x="3979453" y="3048822"/>
            <a:ext cx="896090" cy="424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917CAD1-1550-B742-984E-A1BC6EF25A9B}"/>
              </a:ext>
            </a:extLst>
          </p:cNvPr>
          <p:cNvCxnSpPr>
            <a:cxnSpLocks/>
          </p:cNvCxnSpPr>
          <p:nvPr/>
        </p:nvCxnSpPr>
        <p:spPr>
          <a:xfrm flipH="1" flipV="1">
            <a:off x="3979453" y="3414394"/>
            <a:ext cx="851832" cy="28113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BB3A572D-92FF-1042-9CF5-8E01F728C94D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5709085" y="2710867"/>
            <a:ext cx="1913634" cy="241872"/>
          </a:xfrm>
          <a:prstGeom prst="bentConnector2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5125E87E-711E-C54D-A104-238924227286}"/>
              </a:ext>
            </a:extLst>
          </p:cNvPr>
          <p:cNvCxnSpPr>
            <a:cxnSpLocks/>
            <a:stCxn id="32" idx="3"/>
            <a:endCxn id="28" idx="3"/>
          </p:cNvCxnSpPr>
          <p:nvPr/>
        </p:nvCxnSpPr>
        <p:spPr>
          <a:xfrm flipV="1">
            <a:off x="5709085" y="3452179"/>
            <a:ext cx="1913634" cy="152657"/>
          </a:xfrm>
          <a:prstGeom prst="bentConnector2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73AC92-401C-9843-8B87-E7870FF94788}"/>
              </a:ext>
            </a:extLst>
          </p:cNvPr>
          <p:cNvSpPr txBox="1"/>
          <p:nvPr/>
        </p:nvSpPr>
        <p:spPr>
          <a:xfrm>
            <a:off x="1579501" y="4661612"/>
            <a:ext cx="700640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플랫폼 영역에서 세션 정보를 저장하기 위한 </a:t>
            </a:r>
            <a:r>
              <a:rPr kumimoji="1" lang="en-US" altLang="ko-KR" sz="1400" dirty="0"/>
              <a:t>Redis </a:t>
            </a:r>
            <a:r>
              <a:rPr kumimoji="1" lang="ko-KR" altLang="en-US" sz="1400" dirty="0"/>
              <a:t>설정 정보를 자동 주입해서 제공</a:t>
            </a:r>
            <a:endParaRPr kumimoji="1" lang="en-US" altLang="ko-KR" sz="1400" dirty="0"/>
          </a:p>
          <a:p>
            <a:pPr marL="136525" indent="-136525"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사용자는 </a:t>
            </a:r>
            <a:r>
              <a:rPr kumimoji="1" lang="en-US" altLang="ko-KR" sz="1400" dirty="0"/>
              <a:t>Session</a:t>
            </a:r>
            <a:r>
              <a:rPr kumimoji="1" lang="ko-KR" altLang="en-US" sz="1400" dirty="0"/>
              <a:t>에 대한 </a:t>
            </a:r>
            <a:r>
              <a:rPr kumimoji="1" lang="en-US" altLang="ko-KR" sz="1400" dirty="0"/>
              <a:t>Customize</a:t>
            </a:r>
            <a:r>
              <a:rPr kumimoji="1" lang="ko-KR" altLang="en-US" sz="1400" dirty="0"/>
              <a:t> 영역만 수정하면 간단하게 사용 가능</a:t>
            </a:r>
            <a:br>
              <a:rPr kumimoji="1" lang="en-US" altLang="ko-KR" sz="1400" dirty="0"/>
            </a:b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Timeout </a:t>
            </a:r>
            <a:br>
              <a:rPr kumimoji="1" lang="en-US" altLang="ko-KR" sz="1400" dirty="0"/>
            </a:br>
            <a:r>
              <a:rPr kumimoji="1" lang="en-US" altLang="ko-KR" sz="1400" dirty="0"/>
              <a:t>- Namespace</a:t>
            </a:r>
            <a:br>
              <a:rPr kumimoji="1" lang="en-US" altLang="ko-KR" sz="1400" dirty="0"/>
            </a:br>
            <a:r>
              <a:rPr kumimoji="1" lang="en-US" altLang="ko-KR" sz="1400" dirty="0"/>
              <a:t>- Save Mode</a:t>
            </a:r>
            <a:br>
              <a:rPr kumimoji="1" lang="en-US" altLang="ko-KR" sz="1400" dirty="0"/>
            </a:br>
            <a:r>
              <a:rPr kumimoji="1" lang="en-US" altLang="ko-KR" sz="1400" dirty="0"/>
              <a:t>- Flush Mode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17CDDB-E672-6649-8D23-65AA12953160}"/>
              </a:ext>
            </a:extLst>
          </p:cNvPr>
          <p:cNvSpPr txBox="1"/>
          <p:nvPr/>
        </p:nvSpPr>
        <p:spPr>
          <a:xfrm>
            <a:off x="2940552" y="4178989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ym typeface="Wingdings" pitchFamily="2" charset="2"/>
              </a:rPr>
              <a:t>세션 저장소 설정 및 세션 관리 메커니즘</a:t>
            </a:r>
            <a:endParaRPr kumimoji="1" lang="en-US" altLang="ko-KR" sz="1200" b="1" dirty="0">
              <a:sym typeface="Wingdings" pitchFamily="2" charset="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55151-957F-9B41-9FE6-9D06958332FB}"/>
              </a:ext>
            </a:extLst>
          </p:cNvPr>
          <p:cNvSpPr txBox="1"/>
          <p:nvPr/>
        </p:nvSpPr>
        <p:spPr>
          <a:xfrm>
            <a:off x="3805367" y="229209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LB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A890E5-A9D0-C840-B17E-A1DB61D3CA6E}"/>
              </a:ext>
            </a:extLst>
          </p:cNvPr>
          <p:cNvSpPr txBox="1"/>
          <p:nvPr/>
        </p:nvSpPr>
        <p:spPr>
          <a:xfrm>
            <a:off x="5850655" y="2377974"/>
            <a:ext cx="2561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Session</a:t>
            </a:r>
            <a:r>
              <a:rPr kumimoji="1" lang="ko-KR" altLang="en-US" sz="800" dirty="0"/>
              <a:t> 에 대한 정보를 저장</a:t>
            </a:r>
            <a:endParaRPr kumimoji="1" lang="en-US" altLang="ko-KR" sz="800" dirty="0"/>
          </a:p>
          <a:p>
            <a:r>
              <a:rPr kumimoji="1" lang="en-US" altLang="ko-KR" sz="800" dirty="0" err="1"/>
              <a:t>setAttribute</a:t>
            </a:r>
            <a:r>
              <a:rPr kumimoji="1" lang="en-US" altLang="ko-KR" sz="800" dirty="0"/>
              <a:t>, </a:t>
            </a:r>
            <a:r>
              <a:rPr kumimoji="1" lang="en-US" altLang="ko-KR" sz="800" dirty="0" err="1"/>
              <a:t>getAttribute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통해 사용자 정보 저장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DA5658-88B1-2B45-A63B-48F6E2397226}"/>
              </a:ext>
            </a:extLst>
          </p:cNvPr>
          <p:cNvSpPr txBox="1"/>
          <p:nvPr/>
        </p:nvSpPr>
        <p:spPr>
          <a:xfrm>
            <a:off x="5850655" y="3583377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전달된 </a:t>
            </a:r>
            <a:r>
              <a:rPr kumimoji="1" lang="en-US" altLang="ko-KR" sz="800" dirty="0" err="1"/>
              <a:t>SessionID</a:t>
            </a:r>
            <a:r>
              <a:rPr kumimoji="1" lang="ko-KR" altLang="en-US" sz="800" dirty="0"/>
              <a:t>로 </a:t>
            </a:r>
            <a:r>
              <a:rPr kumimoji="1" lang="en-US" altLang="ko-KR" sz="800" dirty="0"/>
              <a:t>Redis</a:t>
            </a:r>
            <a:r>
              <a:rPr kumimoji="1" lang="ko-KR" altLang="en-US" sz="800" dirty="0"/>
              <a:t>에서 </a:t>
            </a:r>
            <a:r>
              <a:rPr kumimoji="1" lang="en-US" altLang="ko-KR" sz="800" dirty="0"/>
              <a:t>Session</a:t>
            </a:r>
            <a:r>
              <a:rPr kumimoji="1" lang="ko-KR" altLang="en-US" sz="800" dirty="0"/>
              <a:t>데이터를 검색하고</a:t>
            </a:r>
            <a:endParaRPr kumimoji="1" lang="en-US" altLang="ko-KR" sz="800" dirty="0"/>
          </a:p>
          <a:p>
            <a:r>
              <a:rPr kumimoji="1" lang="ko-KR" altLang="en-US" sz="800" dirty="0"/>
              <a:t>해당 </a:t>
            </a:r>
            <a:r>
              <a:rPr kumimoji="1" lang="en-US" altLang="ko-KR" sz="800" dirty="0"/>
              <a:t>Session ID</a:t>
            </a:r>
            <a:r>
              <a:rPr kumimoji="1" lang="ko-KR" altLang="en-US" sz="800" dirty="0"/>
              <a:t>에 대한 데이터를 전달한다</a:t>
            </a:r>
            <a:r>
              <a:rPr kumimoji="1" lang="en-US" altLang="ko-KR" sz="800" dirty="0"/>
              <a:t>.</a:t>
            </a:r>
            <a:endParaRPr kumimoji="1" lang="ko-KR" alt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8488F6-5C12-284C-BDA0-32D2D517CBA7}"/>
              </a:ext>
            </a:extLst>
          </p:cNvPr>
          <p:cNvSpPr txBox="1"/>
          <p:nvPr/>
        </p:nvSpPr>
        <p:spPr>
          <a:xfrm>
            <a:off x="3967257" y="2949002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Session ID</a:t>
            </a:r>
            <a:endParaRPr kumimoji="1" lang="ko-KR" alt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29B865-F302-124D-8301-5FF9EAFBDB6B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간단한 설정만으로 사용자 데이터 및 세션 데이터를 </a:t>
            </a:r>
            <a:r>
              <a:rPr kumimoji="1" lang="en-US" altLang="ko-KR" dirty="0"/>
              <a:t>Redis</a:t>
            </a:r>
            <a:r>
              <a:rPr kumimoji="1" lang="ko-KR" altLang="en-US" dirty="0"/>
              <a:t>에 저장하고 관리하도록 하는 패턴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537FE8-FA2F-1A49-BE88-F2BF2D03E12A}"/>
              </a:ext>
            </a:extLst>
          </p:cNvPr>
          <p:cNvSpPr/>
          <p:nvPr/>
        </p:nvSpPr>
        <p:spPr>
          <a:xfrm>
            <a:off x="5156139" y="2292093"/>
            <a:ext cx="3506504" cy="167813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ED0E25-9797-AB4F-91B0-ACD7590C0B1A}"/>
              </a:ext>
            </a:extLst>
          </p:cNvPr>
          <p:cNvSpPr txBox="1"/>
          <p:nvPr/>
        </p:nvSpPr>
        <p:spPr>
          <a:xfrm>
            <a:off x="6069124" y="2004675"/>
            <a:ext cx="2655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</a:rPr>
              <a:t>Session pattern</a:t>
            </a:r>
            <a:r>
              <a:rPr kumimoji="1" lang="ko-KR" altLang="en-US" sz="1200" b="1" dirty="0">
                <a:solidFill>
                  <a:srgbClr val="C00000"/>
                </a:solidFill>
              </a:rPr>
              <a:t>에서 제공하는 영역</a:t>
            </a:r>
          </a:p>
        </p:txBody>
      </p:sp>
    </p:spTree>
    <p:extLst>
      <p:ext uri="{BB962C8B-B14F-4D97-AF65-F5344CB8AC3E}">
        <p14:creationId xmlns:p14="http://schemas.microsoft.com/office/powerpoint/2010/main" val="236381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BFF</a:t>
            </a:r>
            <a:r>
              <a:rPr lang="ko-KR" altLang="en-US"/>
              <a:t> </a:t>
            </a:r>
            <a:r>
              <a:rPr lang="en-US" altLang="ko-KR"/>
              <a:t>Service</a:t>
            </a:r>
            <a:r>
              <a:rPr lang="ko-KR" altLang="en-US"/>
              <a:t>에 세션 저장 및 관리를 위한 </a:t>
            </a:r>
            <a:r>
              <a:rPr lang="en-US" altLang="ko-KR" err="1"/>
              <a:t>redis</a:t>
            </a:r>
            <a:r>
              <a:rPr lang="en-US" altLang="ko-KR"/>
              <a:t>-session </a:t>
            </a:r>
            <a:r>
              <a:rPr lang="ko-KR" altLang="en-US"/>
              <a:t>패턴을 적용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Redis-session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cxnSp>
        <p:nvCxnSpPr>
          <p:cNvPr id="36" name="직선 연결선 297">
            <a:extLst>
              <a:ext uri="{FF2B5EF4-FFF2-40B4-BE49-F238E27FC236}">
                <a16:creationId xmlns:a16="http://schemas.microsoft.com/office/drawing/2014/main" id="{649D5E56-E2F1-E74F-8558-715462C43B25}"/>
              </a:ext>
            </a:extLst>
          </p:cNvPr>
          <p:cNvCxnSpPr>
            <a:cxnSpLocks/>
          </p:cNvCxnSpPr>
          <p:nvPr/>
        </p:nvCxnSpPr>
        <p:spPr>
          <a:xfrm>
            <a:off x="5955104" y="3009817"/>
            <a:ext cx="0" cy="2576064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412">
            <a:extLst>
              <a:ext uri="{FF2B5EF4-FFF2-40B4-BE49-F238E27FC236}">
                <a16:creationId xmlns:a16="http://schemas.microsoft.com/office/drawing/2014/main" id="{D23D90CF-D026-674A-B27C-4C58EB2C654D}"/>
              </a:ext>
            </a:extLst>
          </p:cNvPr>
          <p:cNvCxnSpPr>
            <a:cxnSpLocks/>
          </p:cNvCxnSpPr>
          <p:nvPr/>
        </p:nvCxnSpPr>
        <p:spPr>
          <a:xfrm>
            <a:off x="5177508" y="3889776"/>
            <a:ext cx="769555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158">
            <a:extLst>
              <a:ext uri="{FF2B5EF4-FFF2-40B4-BE49-F238E27FC236}">
                <a16:creationId xmlns:a16="http://schemas.microsoft.com/office/drawing/2014/main" id="{BCAF60CF-2042-B648-995C-8FF1FAF5A42A}"/>
              </a:ext>
            </a:extLst>
          </p:cNvPr>
          <p:cNvGrpSpPr/>
          <p:nvPr/>
        </p:nvGrpSpPr>
        <p:grpSpPr>
          <a:xfrm>
            <a:off x="4164663" y="3273837"/>
            <a:ext cx="752475" cy="623887"/>
            <a:chOff x="12172950" y="1096963"/>
            <a:chExt cx="752475" cy="623887"/>
          </a:xfrm>
        </p:grpSpPr>
        <p:sp>
          <p:nvSpPr>
            <p:cNvPr id="40" name="Freeform 76">
              <a:extLst>
                <a:ext uri="{FF2B5EF4-FFF2-40B4-BE49-F238E27FC236}">
                  <a16:creationId xmlns:a16="http://schemas.microsoft.com/office/drawing/2014/main" id="{269DD8D3-95E2-EB41-9E0F-6D8076CDA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1096963"/>
              <a:ext cx="214312" cy="123825"/>
            </a:xfrm>
            <a:custGeom>
              <a:avLst/>
              <a:gdLst>
                <a:gd name="T0" fmla="*/ 45 w 57"/>
                <a:gd name="T1" fmla="*/ 0 h 33"/>
                <a:gd name="T2" fmla="*/ 0 w 57"/>
                <a:gd name="T3" fmla="*/ 0 h 33"/>
                <a:gd name="T4" fmla="*/ 0 w 57"/>
                <a:gd name="T5" fmla="*/ 33 h 33"/>
                <a:gd name="T6" fmla="*/ 57 w 57"/>
                <a:gd name="T7" fmla="*/ 33 h 33"/>
                <a:gd name="T8" fmla="*/ 57 w 57"/>
                <a:gd name="T9" fmla="*/ 11 h 33"/>
                <a:gd name="T10" fmla="*/ 45 w 57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3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7">
              <a:extLst>
                <a:ext uri="{FF2B5EF4-FFF2-40B4-BE49-F238E27FC236}">
                  <a16:creationId xmlns:a16="http://schemas.microsoft.com/office/drawing/2014/main" id="{148FBC2E-B046-D14E-A6EF-5FE7272E5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950" y="1250950"/>
              <a:ext cx="752475" cy="469900"/>
            </a:xfrm>
            <a:custGeom>
              <a:avLst/>
              <a:gdLst>
                <a:gd name="T0" fmla="*/ 11 w 200"/>
                <a:gd name="T1" fmla="*/ 125 h 125"/>
                <a:gd name="T2" fmla="*/ 200 w 200"/>
                <a:gd name="T3" fmla="*/ 113 h 125"/>
                <a:gd name="T4" fmla="*/ 0 w 200"/>
                <a:gd name="T5" fmla="*/ 0 h 125"/>
                <a:gd name="T6" fmla="*/ 136 w 200"/>
                <a:gd name="T7" fmla="*/ 48 h 125"/>
                <a:gd name="T8" fmla="*/ 141 w 200"/>
                <a:gd name="T9" fmla="*/ 73 h 125"/>
                <a:gd name="T10" fmla="*/ 144 w 200"/>
                <a:gd name="T11" fmla="*/ 64 h 125"/>
                <a:gd name="T12" fmla="*/ 155 w 200"/>
                <a:gd name="T13" fmla="*/ 48 h 125"/>
                <a:gd name="T14" fmla="*/ 161 w 200"/>
                <a:gd name="T15" fmla="*/ 73 h 125"/>
                <a:gd name="T16" fmla="*/ 163 w 200"/>
                <a:gd name="T17" fmla="*/ 64 h 125"/>
                <a:gd name="T18" fmla="*/ 174 w 200"/>
                <a:gd name="T19" fmla="*/ 48 h 125"/>
                <a:gd name="T20" fmla="*/ 156 w 200"/>
                <a:gd name="T21" fmla="*/ 80 h 125"/>
                <a:gd name="T22" fmla="*/ 151 w 200"/>
                <a:gd name="T23" fmla="*/ 57 h 125"/>
                <a:gd name="T24" fmla="*/ 149 w 200"/>
                <a:gd name="T25" fmla="*/ 66 h 125"/>
                <a:gd name="T26" fmla="*/ 136 w 200"/>
                <a:gd name="T27" fmla="*/ 80 h 125"/>
                <a:gd name="T28" fmla="*/ 136 w 200"/>
                <a:gd name="T29" fmla="*/ 48 h 125"/>
                <a:gd name="T30" fmla="*/ 90 w 200"/>
                <a:gd name="T31" fmla="*/ 64 h 125"/>
                <a:gd name="T32" fmla="*/ 92 w 200"/>
                <a:gd name="T33" fmla="*/ 73 h 125"/>
                <a:gd name="T34" fmla="*/ 98 w 200"/>
                <a:gd name="T35" fmla="*/ 48 h 125"/>
                <a:gd name="T36" fmla="*/ 110 w 200"/>
                <a:gd name="T37" fmla="*/ 64 h 125"/>
                <a:gd name="T38" fmla="*/ 112 w 200"/>
                <a:gd name="T39" fmla="*/ 73 h 125"/>
                <a:gd name="T40" fmla="*/ 117 w 200"/>
                <a:gd name="T41" fmla="*/ 48 h 125"/>
                <a:gd name="T42" fmla="*/ 117 w 200"/>
                <a:gd name="T43" fmla="*/ 80 h 125"/>
                <a:gd name="T44" fmla="*/ 104 w 200"/>
                <a:gd name="T45" fmla="*/ 66 h 125"/>
                <a:gd name="T46" fmla="*/ 102 w 200"/>
                <a:gd name="T47" fmla="*/ 57 h 125"/>
                <a:gd name="T48" fmla="*/ 96 w 200"/>
                <a:gd name="T49" fmla="*/ 80 h 125"/>
                <a:gd name="T50" fmla="*/ 79 w 200"/>
                <a:gd name="T51" fmla="*/ 48 h 125"/>
                <a:gd name="T52" fmla="*/ 38 w 200"/>
                <a:gd name="T53" fmla="*/ 48 h 125"/>
                <a:gd name="T54" fmla="*/ 43 w 200"/>
                <a:gd name="T55" fmla="*/ 73 h 125"/>
                <a:gd name="T56" fmla="*/ 45 w 200"/>
                <a:gd name="T57" fmla="*/ 64 h 125"/>
                <a:gd name="T58" fmla="*/ 56 w 200"/>
                <a:gd name="T59" fmla="*/ 48 h 125"/>
                <a:gd name="T60" fmla="*/ 62 w 200"/>
                <a:gd name="T61" fmla="*/ 73 h 125"/>
                <a:gd name="T62" fmla="*/ 64 w 200"/>
                <a:gd name="T63" fmla="*/ 64 h 125"/>
                <a:gd name="T64" fmla="*/ 75 w 200"/>
                <a:gd name="T65" fmla="*/ 48 h 125"/>
                <a:gd name="T66" fmla="*/ 58 w 200"/>
                <a:gd name="T67" fmla="*/ 80 h 125"/>
                <a:gd name="T68" fmla="*/ 53 w 200"/>
                <a:gd name="T69" fmla="*/ 57 h 125"/>
                <a:gd name="T70" fmla="*/ 51 w 200"/>
                <a:gd name="T71" fmla="*/ 66 h 125"/>
                <a:gd name="T72" fmla="*/ 38 w 200"/>
                <a:gd name="T73" fmla="*/ 80 h 125"/>
                <a:gd name="T74" fmla="*/ 38 w 200"/>
                <a:gd name="T75" fmla="*/ 4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5">
                  <a:moveTo>
                    <a:pt x="0" y="113"/>
                  </a:moveTo>
                  <a:cubicBezTo>
                    <a:pt x="0" y="120"/>
                    <a:pt x="5" y="125"/>
                    <a:pt x="1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5" y="125"/>
                    <a:pt x="200" y="120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40" y="67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7"/>
                    <a:pt x="144" y="64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60" y="67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7"/>
                    <a:pt x="163" y="64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1" y="67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7"/>
                    <a:pt x="94" y="64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7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0"/>
                    <a:pt x="113" y="67"/>
                    <a:pt x="113" y="64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42" y="67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7"/>
                    <a:pt x="45" y="64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7"/>
                    <a:pt x="64" y="6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F725E1CC-9597-4147-B8F1-DAEC2A15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2950" y="1096963"/>
              <a:ext cx="508000" cy="123825"/>
            </a:xfrm>
            <a:custGeom>
              <a:avLst/>
              <a:gdLst>
                <a:gd name="T0" fmla="*/ 135 w 135"/>
                <a:gd name="T1" fmla="*/ 0 h 33"/>
                <a:gd name="T2" fmla="*/ 11 w 135"/>
                <a:gd name="T3" fmla="*/ 0 h 33"/>
                <a:gd name="T4" fmla="*/ 0 w 135"/>
                <a:gd name="T5" fmla="*/ 11 h 33"/>
                <a:gd name="T6" fmla="*/ 0 w 135"/>
                <a:gd name="T7" fmla="*/ 33 h 33"/>
                <a:gd name="T8" fmla="*/ 135 w 135"/>
                <a:gd name="T9" fmla="*/ 33 h 33"/>
                <a:gd name="T10" fmla="*/ 135 w 13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3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5" y="33"/>
                    <a:pt x="135" y="33"/>
                    <a:pt x="135" y="33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7" name="모서리가 둥근 직사각형 166">
            <a:extLst>
              <a:ext uri="{FF2B5EF4-FFF2-40B4-BE49-F238E27FC236}">
                <a16:creationId xmlns:a16="http://schemas.microsoft.com/office/drawing/2014/main" id="{36AEA886-B75B-8642-A062-3054FBF89500}"/>
              </a:ext>
            </a:extLst>
          </p:cNvPr>
          <p:cNvSpPr/>
          <p:nvPr/>
        </p:nvSpPr>
        <p:spPr>
          <a:xfrm>
            <a:off x="740532" y="2436755"/>
            <a:ext cx="8460940" cy="3735710"/>
          </a:xfrm>
          <a:prstGeom prst="roundRect">
            <a:avLst>
              <a:gd name="adj" fmla="val 1964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8" name="그룹 167">
            <a:extLst>
              <a:ext uri="{FF2B5EF4-FFF2-40B4-BE49-F238E27FC236}">
                <a16:creationId xmlns:a16="http://schemas.microsoft.com/office/drawing/2014/main" id="{0B74B82B-9530-6E42-9FBC-A234BD91FAA2}"/>
              </a:ext>
            </a:extLst>
          </p:cNvPr>
          <p:cNvGrpSpPr/>
          <p:nvPr/>
        </p:nvGrpSpPr>
        <p:grpSpPr>
          <a:xfrm>
            <a:off x="7771987" y="2851418"/>
            <a:ext cx="235274" cy="304613"/>
            <a:chOff x="11050588" y="1035050"/>
            <a:chExt cx="476250" cy="555626"/>
          </a:xfrm>
        </p:grpSpPr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800A2678-7977-8040-AE72-4EBC6AC7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E432185E-FAEE-A141-90BC-BEBD3DBD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34E42C92-41C5-8D49-9A3F-94FB9DAA7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F5B3C305-77A8-8A44-8935-A599D922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" name="그룹 172">
            <a:extLst>
              <a:ext uri="{FF2B5EF4-FFF2-40B4-BE49-F238E27FC236}">
                <a16:creationId xmlns:a16="http://schemas.microsoft.com/office/drawing/2014/main" id="{71FA041D-439C-FA4F-BEA3-822275577CA6}"/>
              </a:ext>
            </a:extLst>
          </p:cNvPr>
          <p:cNvGrpSpPr/>
          <p:nvPr/>
        </p:nvGrpSpPr>
        <p:grpSpPr>
          <a:xfrm>
            <a:off x="6663484" y="2732557"/>
            <a:ext cx="568443" cy="531486"/>
            <a:chOff x="7912546" y="1919288"/>
            <a:chExt cx="1504950" cy="1503363"/>
          </a:xfrm>
        </p:grpSpPr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25C2921B-663D-AE44-B460-1BCA71ED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7AEFDCB6-6907-C046-AB57-81099AA8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6" name="직선 연결선 426">
            <a:extLst>
              <a:ext uri="{FF2B5EF4-FFF2-40B4-BE49-F238E27FC236}">
                <a16:creationId xmlns:a16="http://schemas.microsoft.com/office/drawing/2014/main" id="{7459BB87-98AB-404C-A479-094CB6F49F12}"/>
              </a:ext>
            </a:extLst>
          </p:cNvPr>
          <p:cNvCxnSpPr/>
          <p:nvPr/>
        </p:nvCxnSpPr>
        <p:spPr>
          <a:xfrm flipH="1">
            <a:off x="7299514" y="2971767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76">
            <a:extLst>
              <a:ext uri="{FF2B5EF4-FFF2-40B4-BE49-F238E27FC236}">
                <a16:creationId xmlns:a16="http://schemas.microsoft.com/office/drawing/2014/main" id="{0B82319F-B70B-994E-B5EA-339030D2DC8A}"/>
              </a:ext>
            </a:extLst>
          </p:cNvPr>
          <p:cNvSpPr/>
          <p:nvPr/>
        </p:nvSpPr>
        <p:spPr>
          <a:xfrm>
            <a:off x="6635016" y="2661565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8" name="그룹 177">
            <a:extLst>
              <a:ext uri="{FF2B5EF4-FFF2-40B4-BE49-F238E27FC236}">
                <a16:creationId xmlns:a16="http://schemas.microsoft.com/office/drawing/2014/main" id="{B24D00CE-0E02-244F-BCA5-F541DFDAF04C}"/>
              </a:ext>
            </a:extLst>
          </p:cNvPr>
          <p:cNvGrpSpPr/>
          <p:nvPr/>
        </p:nvGrpSpPr>
        <p:grpSpPr>
          <a:xfrm>
            <a:off x="7771987" y="3739325"/>
            <a:ext cx="235274" cy="304613"/>
            <a:chOff x="11050588" y="1035050"/>
            <a:chExt cx="476250" cy="555626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A3FF45DB-9B31-CB4C-A44A-5B0168D45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EC66AE4-07FE-C543-97E4-7D8AFE8D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65C0A46-06A4-F74E-AC14-4C8196398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38057660-F2DD-4E4C-AFAA-FB08A570C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182">
            <a:extLst>
              <a:ext uri="{FF2B5EF4-FFF2-40B4-BE49-F238E27FC236}">
                <a16:creationId xmlns:a16="http://schemas.microsoft.com/office/drawing/2014/main" id="{EC67C352-95FE-DB47-86D5-142CB2468493}"/>
              </a:ext>
            </a:extLst>
          </p:cNvPr>
          <p:cNvGrpSpPr/>
          <p:nvPr/>
        </p:nvGrpSpPr>
        <p:grpSpPr>
          <a:xfrm>
            <a:off x="6663484" y="3620464"/>
            <a:ext cx="568443" cy="531486"/>
            <a:chOff x="7912546" y="1919288"/>
            <a:chExt cx="1504950" cy="1503363"/>
          </a:xfrm>
        </p:grpSpPr>
        <p:sp>
          <p:nvSpPr>
            <p:cNvPr id="64" name="Oval 5">
              <a:extLst>
                <a:ext uri="{FF2B5EF4-FFF2-40B4-BE49-F238E27FC236}">
                  <a16:creationId xmlns:a16="http://schemas.microsoft.com/office/drawing/2014/main" id="{A08E2555-5C87-2B40-A178-E51524A5B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42644C37-EF08-A34B-8D43-521BC34C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66" name="직선 연결선 426">
            <a:extLst>
              <a:ext uri="{FF2B5EF4-FFF2-40B4-BE49-F238E27FC236}">
                <a16:creationId xmlns:a16="http://schemas.microsoft.com/office/drawing/2014/main" id="{2A4F8567-5096-D749-8E6C-C069A9571462}"/>
              </a:ext>
            </a:extLst>
          </p:cNvPr>
          <p:cNvCxnSpPr/>
          <p:nvPr/>
        </p:nvCxnSpPr>
        <p:spPr>
          <a:xfrm flipH="1">
            <a:off x="7299514" y="3859674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186">
            <a:extLst>
              <a:ext uri="{FF2B5EF4-FFF2-40B4-BE49-F238E27FC236}">
                <a16:creationId xmlns:a16="http://schemas.microsoft.com/office/drawing/2014/main" id="{CB09B93E-F8D1-B344-987C-72DFC0BFC52B}"/>
              </a:ext>
            </a:extLst>
          </p:cNvPr>
          <p:cNvSpPr/>
          <p:nvPr/>
        </p:nvSpPr>
        <p:spPr>
          <a:xfrm>
            <a:off x="6635016" y="3549472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9" name="그룹 188">
            <a:extLst>
              <a:ext uri="{FF2B5EF4-FFF2-40B4-BE49-F238E27FC236}">
                <a16:creationId xmlns:a16="http://schemas.microsoft.com/office/drawing/2014/main" id="{77078BE0-7CB7-3947-B391-54E4E6599566}"/>
              </a:ext>
            </a:extLst>
          </p:cNvPr>
          <p:cNvGrpSpPr/>
          <p:nvPr/>
        </p:nvGrpSpPr>
        <p:grpSpPr>
          <a:xfrm>
            <a:off x="7771987" y="4603421"/>
            <a:ext cx="235274" cy="304613"/>
            <a:chOff x="11050588" y="1035050"/>
            <a:chExt cx="476250" cy="555626"/>
          </a:xfrm>
        </p:grpSpPr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81B9FF00-E03F-FB4B-A293-FC727F91E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0506BF55-8AE3-2C46-BDA2-8D7869C17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31BA5DC6-3E30-1649-AA45-9AB0E919B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CE358D84-1737-0C41-982F-1DA71BBCB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그룹 193">
            <a:extLst>
              <a:ext uri="{FF2B5EF4-FFF2-40B4-BE49-F238E27FC236}">
                <a16:creationId xmlns:a16="http://schemas.microsoft.com/office/drawing/2014/main" id="{B3296706-451B-0040-93FC-33236C025278}"/>
              </a:ext>
            </a:extLst>
          </p:cNvPr>
          <p:cNvGrpSpPr/>
          <p:nvPr/>
        </p:nvGrpSpPr>
        <p:grpSpPr>
          <a:xfrm>
            <a:off x="6663484" y="4484560"/>
            <a:ext cx="568443" cy="531486"/>
            <a:chOff x="7912546" y="1919288"/>
            <a:chExt cx="1504950" cy="1503363"/>
          </a:xfrm>
        </p:grpSpPr>
        <p:sp>
          <p:nvSpPr>
            <p:cNvPr id="75" name="Oval 5">
              <a:extLst>
                <a:ext uri="{FF2B5EF4-FFF2-40B4-BE49-F238E27FC236}">
                  <a16:creationId xmlns:a16="http://schemas.microsoft.com/office/drawing/2014/main" id="{4283E8E6-D5B3-C84A-9794-8E559D1B7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4E292F18-F291-6C4D-9526-8D4E561AC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7" name="직선 연결선 426">
            <a:extLst>
              <a:ext uri="{FF2B5EF4-FFF2-40B4-BE49-F238E27FC236}">
                <a16:creationId xmlns:a16="http://schemas.microsoft.com/office/drawing/2014/main" id="{6E0990C0-CB22-4E4E-A859-C31222883CAF}"/>
              </a:ext>
            </a:extLst>
          </p:cNvPr>
          <p:cNvCxnSpPr/>
          <p:nvPr/>
        </p:nvCxnSpPr>
        <p:spPr>
          <a:xfrm flipH="1">
            <a:off x="7299514" y="4723770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197">
            <a:extLst>
              <a:ext uri="{FF2B5EF4-FFF2-40B4-BE49-F238E27FC236}">
                <a16:creationId xmlns:a16="http://schemas.microsoft.com/office/drawing/2014/main" id="{B3FC99EA-1D42-0D47-8DC5-A8CB930FCFAE}"/>
              </a:ext>
            </a:extLst>
          </p:cNvPr>
          <p:cNvSpPr/>
          <p:nvPr/>
        </p:nvSpPr>
        <p:spPr>
          <a:xfrm>
            <a:off x="6635016" y="4413568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9" name="그룹 198">
            <a:extLst>
              <a:ext uri="{FF2B5EF4-FFF2-40B4-BE49-F238E27FC236}">
                <a16:creationId xmlns:a16="http://schemas.microsoft.com/office/drawing/2014/main" id="{45B7BEDD-DA1C-284A-BE4D-F3A19C562ACA}"/>
              </a:ext>
            </a:extLst>
          </p:cNvPr>
          <p:cNvGrpSpPr/>
          <p:nvPr/>
        </p:nvGrpSpPr>
        <p:grpSpPr>
          <a:xfrm>
            <a:off x="7771987" y="5467517"/>
            <a:ext cx="235274" cy="304613"/>
            <a:chOff x="11050588" y="1035050"/>
            <a:chExt cx="476250" cy="555626"/>
          </a:xfrm>
        </p:grpSpPr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DB3E28B4-4764-BF40-A565-A3F4FCA4F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9B91A63D-FC5F-2F4D-931B-175FBE06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888CE4F4-4595-024C-A740-8DA1EEB60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6F8620AE-1397-6D4C-841C-B6DAA288D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203">
            <a:extLst>
              <a:ext uri="{FF2B5EF4-FFF2-40B4-BE49-F238E27FC236}">
                <a16:creationId xmlns:a16="http://schemas.microsoft.com/office/drawing/2014/main" id="{75B3DBFE-68C2-AA43-ACBE-EEDBF0286174}"/>
              </a:ext>
            </a:extLst>
          </p:cNvPr>
          <p:cNvGrpSpPr/>
          <p:nvPr/>
        </p:nvGrpSpPr>
        <p:grpSpPr>
          <a:xfrm>
            <a:off x="6663484" y="5348656"/>
            <a:ext cx="568443" cy="531486"/>
            <a:chOff x="7912546" y="1919288"/>
            <a:chExt cx="1504950" cy="1503363"/>
          </a:xfrm>
        </p:grpSpPr>
        <p:sp>
          <p:nvSpPr>
            <p:cNvPr id="85" name="Oval 5">
              <a:extLst>
                <a:ext uri="{FF2B5EF4-FFF2-40B4-BE49-F238E27FC236}">
                  <a16:creationId xmlns:a16="http://schemas.microsoft.com/office/drawing/2014/main" id="{CC770E30-3146-584E-8E03-1EFBF65F1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8"/>
              <a:ext cx="1504950" cy="150336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28BD378-A27D-3E4B-88BC-40747655B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1"/>
              <a:ext cx="527050" cy="612775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426">
            <a:extLst>
              <a:ext uri="{FF2B5EF4-FFF2-40B4-BE49-F238E27FC236}">
                <a16:creationId xmlns:a16="http://schemas.microsoft.com/office/drawing/2014/main" id="{4AA80E8C-6467-D349-9534-1CC2335049C5}"/>
              </a:ext>
            </a:extLst>
          </p:cNvPr>
          <p:cNvCxnSpPr/>
          <p:nvPr/>
        </p:nvCxnSpPr>
        <p:spPr>
          <a:xfrm flipH="1">
            <a:off x="7299514" y="5587866"/>
            <a:ext cx="416205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207">
            <a:extLst>
              <a:ext uri="{FF2B5EF4-FFF2-40B4-BE49-F238E27FC236}">
                <a16:creationId xmlns:a16="http://schemas.microsoft.com/office/drawing/2014/main" id="{6061FA5C-A49D-3745-BA45-C3EF783FE00A}"/>
              </a:ext>
            </a:extLst>
          </p:cNvPr>
          <p:cNvSpPr/>
          <p:nvPr/>
        </p:nvSpPr>
        <p:spPr>
          <a:xfrm>
            <a:off x="6635016" y="5277664"/>
            <a:ext cx="1439561" cy="6602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FEE31-C93E-6946-9B07-9A7070BA03DC}"/>
              </a:ext>
            </a:extLst>
          </p:cNvPr>
          <p:cNvSpPr txBox="1"/>
          <p:nvPr/>
        </p:nvSpPr>
        <p:spPr>
          <a:xfrm>
            <a:off x="7122326" y="3277505"/>
            <a:ext cx="449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D04D6F"/>
                </a:solidFill>
              </a:rPr>
              <a:t>cart</a:t>
            </a:r>
            <a:endParaRPr kumimoji="1" lang="ko-KR" altLang="en-US" sz="1200">
              <a:solidFill>
                <a:srgbClr val="D04D6F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F41BE8-C202-BA41-A4BB-D161D043D923}"/>
              </a:ext>
            </a:extLst>
          </p:cNvPr>
          <p:cNvSpPr txBox="1"/>
          <p:nvPr/>
        </p:nvSpPr>
        <p:spPr>
          <a:xfrm>
            <a:off x="7083337" y="4177605"/>
            <a:ext cx="559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D04D6F"/>
                </a:solidFill>
              </a:rPr>
              <a:t>order</a:t>
            </a:r>
            <a:endParaRPr kumimoji="1" lang="ko-KR" altLang="en-US" sz="1200">
              <a:solidFill>
                <a:srgbClr val="D04D6F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550BDC-145E-6440-AA65-3DF99BBBDD9B}"/>
              </a:ext>
            </a:extLst>
          </p:cNvPr>
          <p:cNvSpPr txBox="1"/>
          <p:nvPr/>
        </p:nvSpPr>
        <p:spPr>
          <a:xfrm>
            <a:off x="6994457" y="5005697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D04D6F"/>
                </a:solidFill>
              </a:rPr>
              <a:t>payment</a:t>
            </a:r>
            <a:endParaRPr kumimoji="1" lang="ko-KR" altLang="en-US" sz="1200">
              <a:solidFill>
                <a:srgbClr val="D04D6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BE025E-16FA-154B-AED4-5980C7CF7604}"/>
              </a:ext>
            </a:extLst>
          </p:cNvPr>
          <p:cNvSpPr txBox="1"/>
          <p:nvPr/>
        </p:nvSpPr>
        <p:spPr>
          <a:xfrm>
            <a:off x="6987115" y="5900311"/>
            <a:ext cx="730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>
                <a:solidFill>
                  <a:srgbClr val="D04D6F"/>
                </a:solidFill>
              </a:rPr>
              <a:t>product</a:t>
            </a:r>
            <a:endParaRPr kumimoji="1" lang="ko-KR" altLang="en-US" sz="1200">
              <a:solidFill>
                <a:srgbClr val="D04D6F"/>
              </a:solidFill>
            </a:endParaRPr>
          </a:p>
        </p:txBody>
      </p:sp>
      <p:cxnSp>
        <p:nvCxnSpPr>
          <p:cNvPr id="94" name="직선 연결선 294">
            <a:extLst>
              <a:ext uri="{FF2B5EF4-FFF2-40B4-BE49-F238E27FC236}">
                <a16:creationId xmlns:a16="http://schemas.microsoft.com/office/drawing/2014/main" id="{DEE8F0AE-71C8-D443-82AE-048C385ACD54}"/>
              </a:ext>
            </a:extLst>
          </p:cNvPr>
          <p:cNvCxnSpPr/>
          <p:nvPr/>
        </p:nvCxnSpPr>
        <p:spPr>
          <a:xfrm>
            <a:off x="5955104" y="3009817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294">
            <a:extLst>
              <a:ext uri="{FF2B5EF4-FFF2-40B4-BE49-F238E27FC236}">
                <a16:creationId xmlns:a16="http://schemas.microsoft.com/office/drawing/2014/main" id="{D31C4EF5-0EF0-8F43-8842-6D1A53043AD7}"/>
              </a:ext>
            </a:extLst>
          </p:cNvPr>
          <p:cNvCxnSpPr/>
          <p:nvPr/>
        </p:nvCxnSpPr>
        <p:spPr>
          <a:xfrm>
            <a:off x="5955104" y="3886207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294">
            <a:extLst>
              <a:ext uri="{FF2B5EF4-FFF2-40B4-BE49-F238E27FC236}">
                <a16:creationId xmlns:a16="http://schemas.microsoft.com/office/drawing/2014/main" id="{2B146945-FFC4-7E4A-8D5C-B5AB3E5D72C5}"/>
              </a:ext>
            </a:extLst>
          </p:cNvPr>
          <p:cNvCxnSpPr/>
          <p:nvPr/>
        </p:nvCxnSpPr>
        <p:spPr>
          <a:xfrm>
            <a:off x="5955104" y="4761820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294">
            <a:extLst>
              <a:ext uri="{FF2B5EF4-FFF2-40B4-BE49-F238E27FC236}">
                <a16:creationId xmlns:a16="http://schemas.microsoft.com/office/drawing/2014/main" id="{D01A951F-2073-994D-A35A-1B39BE948F68}"/>
              </a:ext>
            </a:extLst>
          </p:cNvPr>
          <p:cNvCxnSpPr/>
          <p:nvPr/>
        </p:nvCxnSpPr>
        <p:spPr>
          <a:xfrm>
            <a:off x="5947063" y="5588275"/>
            <a:ext cx="644648" cy="0"/>
          </a:xfrm>
          <a:prstGeom prst="line">
            <a:avLst/>
          </a:prstGeom>
          <a:ln w="12700">
            <a:solidFill>
              <a:srgbClr val="D04D6F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2030E51-7F84-A74E-A397-C9A4C0FBBBA8}"/>
              </a:ext>
            </a:extLst>
          </p:cNvPr>
          <p:cNvSpPr txBox="1"/>
          <p:nvPr/>
        </p:nvSpPr>
        <p:spPr>
          <a:xfrm>
            <a:off x="4321875" y="2706694"/>
            <a:ext cx="373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err="1">
                <a:solidFill>
                  <a:srgbClr val="D04D6F"/>
                </a:solidFill>
              </a:rPr>
              <a:t>bff</a:t>
            </a:r>
            <a:endParaRPr kumimoji="1" lang="ko-KR" altLang="en-US" sz="1200">
              <a:solidFill>
                <a:srgbClr val="D04D6F"/>
              </a:solidFill>
            </a:endParaRPr>
          </a:p>
        </p:txBody>
      </p:sp>
      <p:grpSp>
        <p:nvGrpSpPr>
          <p:cNvPr id="105" name="그룹 314">
            <a:extLst>
              <a:ext uri="{FF2B5EF4-FFF2-40B4-BE49-F238E27FC236}">
                <a16:creationId xmlns:a16="http://schemas.microsoft.com/office/drawing/2014/main" id="{3C7301A7-F784-EB4B-89FA-CFA6C5EB008F}"/>
              </a:ext>
            </a:extLst>
          </p:cNvPr>
          <p:cNvGrpSpPr>
            <a:grpSpLocks noChangeAspect="1"/>
          </p:cNvGrpSpPr>
          <p:nvPr/>
        </p:nvGrpSpPr>
        <p:grpSpPr>
          <a:xfrm>
            <a:off x="1712924" y="3496694"/>
            <a:ext cx="1078405" cy="916873"/>
            <a:chOff x="3399036" y="581025"/>
            <a:chExt cx="752475" cy="639763"/>
          </a:xfrm>
        </p:grpSpPr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A163A66-6123-F44C-A033-E99F2056D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649" y="652463"/>
              <a:ext cx="488950" cy="290513"/>
            </a:xfrm>
            <a:custGeom>
              <a:avLst/>
              <a:gdLst>
                <a:gd name="T0" fmla="*/ 130 w 130"/>
                <a:gd name="T1" fmla="*/ 61 h 77"/>
                <a:gd name="T2" fmla="*/ 130 w 130"/>
                <a:gd name="T3" fmla="*/ 7 h 77"/>
                <a:gd name="T4" fmla="*/ 123 w 130"/>
                <a:gd name="T5" fmla="*/ 0 h 77"/>
                <a:gd name="T6" fmla="*/ 6 w 130"/>
                <a:gd name="T7" fmla="*/ 0 h 77"/>
                <a:gd name="T8" fmla="*/ 0 w 130"/>
                <a:gd name="T9" fmla="*/ 7 h 77"/>
                <a:gd name="T10" fmla="*/ 0 w 130"/>
                <a:gd name="T11" fmla="*/ 71 h 77"/>
                <a:gd name="T12" fmla="*/ 6 w 130"/>
                <a:gd name="T13" fmla="*/ 77 h 77"/>
                <a:gd name="T14" fmla="*/ 109 w 130"/>
                <a:gd name="T15" fmla="*/ 77 h 77"/>
                <a:gd name="T16" fmla="*/ 129 w 130"/>
                <a:gd name="T17" fmla="*/ 61 h 77"/>
                <a:gd name="T18" fmla="*/ 130 w 130"/>
                <a:gd name="T19" fmla="*/ 61 h 77"/>
                <a:gd name="T20" fmla="*/ 10 w 130"/>
                <a:gd name="T21" fmla="*/ 10 h 77"/>
                <a:gd name="T22" fmla="*/ 120 w 130"/>
                <a:gd name="T23" fmla="*/ 10 h 77"/>
                <a:gd name="T24" fmla="*/ 120 w 130"/>
                <a:gd name="T25" fmla="*/ 53 h 77"/>
                <a:gd name="T26" fmla="*/ 102 w 130"/>
                <a:gd name="T27" fmla="*/ 67 h 77"/>
                <a:gd name="T28" fmla="*/ 10 w 130"/>
                <a:gd name="T2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77">
                  <a:moveTo>
                    <a:pt x="130" y="61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3" y="77"/>
                    <a:pt x="6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1" y="68"/>
                    <a:pt x="120" y="61"/>
                    <a:pt x="129" y="61"/>
                  </a:cubicBezTo>
                  <a:lnTo>
                    <a:pt x="130" y="61"/>
                  </a:lnTo>
                  <a:close/>
                  <a:moveTo>
                    <a:pt x="10" y="10"/>
                  </a:moveTo>
                  <a:cubicBezTo>
                    <a:pt x="120" y="10"/>
                    <a:pt x="120" y="10"/>
                    <a:pt x="120" y="10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2" y="55"/>
                    <a:pt x="106" y="60"/>
                    <a:pt x="102" y="67"/>
                  </a:cubicBezTo>
                  <a:cubicBezTo>
                    <a:pt x="10" y="67"/>
                    <a:pt x="10" y="67"/>
                    <a:pt x="10" y="67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77620C9-FF70-FB40-9B9C-CE0922511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236" y="1033463"/>
              <a:ext cx="209550" cy="101600"/>
            </a:xfrm>
            <a:custGeom>
              <a:avLst/>
              <a:gdLst>
                <a:gd name="T0" fmla="*/ 54 w 56"/>
                <a:gd name="T1" fmla="*/ 11 h 27"/>
                <a:gd name="T2" fmla="*/ 43 w 56"/>
                <a:gd name="T3" fmla="*/ 1 h 27"/>
                <a:gd name="T4" fmla="*/ 41 w 56"/>
                <a:gd name="T5" fmla="*/ 0 h 27"/>
                <a:gd name="T6" fmla="*/ 15 w 56"/>
                <a:gd name="T7" fmla="*/ 0 h 27"/>
                <a:gd name="T8" fmla="*/ 13 w 56"/>
                <a:gd name="T9" fmla="*/ 1 h 27"/>
                <a:gd name="T10" fmla="*/ 2 w 56"/>
                <a:gd name="T11" fmla="*/ 11 h 27"/>
                <a:gd name="T12" fmla="*/ 2 w 56"/>
                <a:gd name="T13" fmla="*/ 11 h 27"/>
                <a:gd name="T14" fmla="*/ 0 w 56"/>
                <a:gd name="T15" fmla="*/ 18 h 27"/>
                <a:gd name="T16" fmla="*/ 0 w 56"/>
                <a:gd name="T17" fmla="*/ 22 h 27"/>
                <a:gd name="T18" fmla="*/ 9 w 56"/>
                <a:gd name="T19" fmla="*/ 27 h 27"/>
                <a:gd name="T20" fmla="*/ 47 w 56"/>
                <a:gd name="T21" fmla="*/ 27 h 27"/>
                <a:gd name="T22" fmla="*/ 56 w 56"/>
                <a:gd name="T23" fmla="*/ 22 h 27"/>
                <a:gd name="T24" fmla="*/ 56 w 56"/>
                <a:gd name="T25" fmla="*/ 18 h 27"/>
                <a:gd name="T26" fmla="*/ 54 w 56"/>
                <a:gd name="T27" fmla="*/ 11 h 27"/>
                <a:gd name="T28" fmla="*/ 48 w 56"/>
                <a:gd name="T29" fmla="*/ 19 h 27"/>
                <a:gd name="T30" fmla="*/ 48 w 56"/>
                <a:gd name="T31" fmla="*/ 19 h 27"/>
                <a:gd name="T32" fmla="*/ 47 w 56"/>
                <a:gd name="T33" fmla="*/ 19 h 27"/>
                <a:gd name="T34" fmla="*/ 9 w 56"/>
                <a:gd name="T35" fmla="*/ 19 h 27"/>
                <a:gd name="T36" fmla="*/ 8 w 56"/>
                <a:gd name="T37" fmla="*/ 19 h 27"/>
                <a:gd name="T38" fmla="*/ 8 w 56"/>
                <a:gd name="T39" fmla="*/ 19 h 27"/>
                <a:gd name="T40" fmla="*/ 8 w 56"/>
                <a:gd name="T41" fmla="*/ 18 h 27"/>
                <a:gd name="T42" fmla="*/ 8 w 56"/>
                <a:gd name="T43" fmla="*/ 17 h 27"/>
                <a:gd name="T44" fmla="*/ 8 w 56"/>
                <a:gd name="T45" fmla="*/ 17 h 27"/>
                <a:gd name="T46" fmla="*/ 17 w 56"/>
                <a:gd name="T47" fmla="*/ 8 h 27"/>
                <a:gd name="T48" fmla="*/ 39 w 56"/>
                <a:gd name="T49" fmla="*/ 8 h 27"/>
                <a:gd name="T50" fmla="*/ 48 w 56"/>
                <a:gd name="T51" fmla="*/ 17 h 27"/>
                <a:gd name="T52" fmla="*/ 48 w 56"/>
                <a:gd name="T53" fmla="*/ 18 h 27"/>
                <a:gd name="T54" fmla="*/ 48 w 56"/>
                <a:gd name="T55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7">
                  <a:moveTo>
                    <a:pt x="54" y="1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6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2" y="25"/>
                    <a:pt x="5" y="27"/>
                    <a:pt x="9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7"/>
                    <a:pt x="54" y="25"/>
                    <a:pt x="56" y="22"/>
                  </a:cubicBezTo>
                  <a:cubicBezTo>
                    <a:pt x="56" y="20"/>
                    <a:pt x="56" y="19"/>
                    <a:pt x="56" y="18"/>
                  </a:cubicBezTo>
                  <a:cubicBezTo>
                    <a:pt x="56" y="16"/>
                    <a:pt x="55" y="13"/>
                    <a:pt x="54" y="11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7" y="19"/>
                    <a:pt x="4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8C0950D7-16A6-084C-B679-EBE536512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23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0257E64D-C40A-E146-B9A1-F662671B1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78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4DC6223C-BF34-F448-81AD-2DED9362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036" y="581025"/>
              <a:ext cx="752475" cy="639763"/>
            </a:xfrm>
            <a:custGeom>
              <a:avLst/>
              <a:gdLst>
                <a:gd name="T0" fmla="*/ 186 w 200"/>
                <a:gd name="T1" fmla="*/ 132 h 170"/>
                <a:gd name="T2" fmla="*/ 179 w 200"/>
                <a:gd name="T3" fmla="*/ 126 h 170"/>
                <a:gd name="T4" fmla="*/ 184 w 200"/>
                <a:gd name="T5" fmla="*/ 111 h 170"/>
                <a:gd name="T6" fmla="*/ 177 w 200"/>
                <a:gd name="T7" fmla="*/ 92 h 170"/>
                <a:gd name="T8" fmla="*/ 168 w 200"/>
                <a:gd name="T9" fmla="*/ 87 h 170"/>
                <a:gd name="T10" fmla="*/ 168 w 200"/>
                <a:gd name="T11" fmla="*/ 9 h 170"/>
                <a:gd name="T12" fmla="*/ 158 w 200"/>
                <a:gd name="T13" fmla="*/ 0 h 170"/>
                <a:gd name="T14" fmla="*/ 10 w 200"/>
                <a:gd name="T15" fmla="*/ 0 h 170"/>
                <a:gd name="T16" fmla="*/ 0 w 200"/>
                <a:gd name="T17" fmla="*/ 9 h 170"/>
                <a:gd name="T18" fmla="*/ 0 w 200"/>
                <a:gd name="T19" fmla="*/ 107 h 170"/>
                <a:gd name="T20" fmla="*/ 10 w 200"/>
                <a:gd name="T21" fmla="*/ 116 h 170"/>
                <a:gd name="T22" fmla="*/ 77 w 200"/>
                <a:gd name="T23" fmla="*/ 116 h 170"/>
                <a:gd name="T24" fmla="*/ 103 w 200"/>
                <a:gd name="T25" fmla="*/ 116 h 170"/>
                <a:gd name="T26" fmla="*/ 114 w 200"/>
                <a:gd name="T27" fmla="*/ 116 h 170"/>
                <a:gd name="T28" fmla="*/ 134 w 200"/>
                <a:gd name="T29" fmla="*/ 116 h 170"/>
                <a:gd name="T30" fmla="*/ 138 w 200"/>
                <a:gd name="T31" fmla="*/ 125 h 170"/>
                <a:gd name="T32" fmla="*/ 131 w 200"/>
                <a:gd name="T33" fmla="*/ 132 h 170"/>
                <a:gd name="T34" fmla="*/ 117 w 200"/>
                <a:gd name="T35" fmla="*/ 166 h 170"/>
                <a:gd name="T36" fmla="*/ 118 w 200"/>
                <a:gd name="T37" fmla="*/ 169 h 170"/>
                <a:gd name="T38" fmla="*/ 121 w 200"/>
                <a:gd name="T39" fmla="*/ 170 h 170"/>
                <a:gd name="T40" fmla="*/ 196 w 200"/>
                <a:gd name="T41" fmla="*/ 170 h 170"/>
                <a:gd name="T42" fmla="*/ 199 w 200"/>
                <a:gd name="T43" fmla="*/ 169 h 170"/>
                <a:gd name="T44" fmla="*/ 200 w 200"/>
                <a:gd name="T45" fmla="*/ 166 h 170"/>
                <a:gd name="T46" fmla="*/ 186 w 200"/>
                <a:gd name="T47" fmla="*/ 132 h 170"/>
                <a:gd name="T48" fmla="*/ 175 w 200"/>
                <a:gd name="T49" fmla="*/ 110 h 170"/>
                <a:gd name="T50" fmla="*/ 159 w 200"/>
                <a:gd name="T51" fmla="*/ 126 h 170"/>
                <a:gd name="T52" fmla="*/ 143 w 200"/>
                <a:gd name="T53" fmla="*/ 110 h 170"/>
                <a:gd name="T54" fmla="*/ 159 w 200"/>
                <a:gd name="T55" fmla="*/ 94 h 170"/>
                <a:gd name="T56" fmla="*/ 175 w 200"/>
                <a:gd name="T57" fmla="*/ 110 h 170"/>
                <a:gd name="T58" fmla="*/ 134 w 200"/>
                <a:gd name="T59" fmla="*/ 104 h 170"/>
                <a:gd name="T60" fmla="*/ 19 w 200"/>
                <a:gd name="T61" fmla="*/ 104 h 170"/>
                <a:gd name="T62" fmla="*/ 11 w 200"/>
                <a:gd name="T63" fmla="*/ 97 h 170"/>
                <a:gd name="T64" fmla="*/ 11 w 200"/>
                <a:gd name="T65" fmla="*/ 19 h 170"/>
                <a:gd name="T66" fmla="*/ 19 w 200"/>
                <a:gd name="T67" fmla="*/ 11 h 170"/>
                <a:gd name="T68" fmla="*/ 151 w 200"/>
                <a:gd name="T69" fmla="*/ 11 h 170"/>
                <a:gd name="T70" fmla="*/ 159 w 200"/>
                <a:gd name="T71" fmla="*/ 19 h 170"/>
                <a:gd name="T72" fmla="*/ 159 w 200"/>
                <a:gd name="T73" fmla="*/ 85 h 170"/>
                <a:gd name="T74" fmla="*/ 158 w 200"/>
                <a:gd name="T75" fmla="*/ 85 h 170"/>
                <a:gd name="T76" fmla="*/ 134 w 200"/>
                <a:gd name="T77" fmla="*/ 104 h 170"/>
                <a:gd name="T78" fmla="*/ 126 w 200"/>
                <a:gd name="T79" fmla="*/ 162 h 170"/>
                <a:gd name="T80" fmla="*/ 137 w 200"/>
                <a:gd name="T81" fmla="*/ 137 h 170"/>
                <a:gd name="T82" fmla="*/ 143 w 200"/>
                <a:gd name="T83" fmla="*/ 131 h 170"/>
                <a:gd name="T84" fmla="*/ 145 w 200"/>
                <a:gd name="T85" fmla="*/ 130 h 170"/>
                <a:gd name="T86" fmla="*/ 158 w 200"/>
                <a:gd name="T87" fmla="*/ 134 h 170"/>
                <a:gd name="T88" fmla="*/ 172 w 200"/>
                <a:gd name="T89" fmla="*/ 130 h 170"/>
                <a:gd name="T90" fmla="*/ 173 w 200"/>
                <a:gd name="T91" fmla="*/ 131 h 170"/>
                <a:gd name="T92" fmla="*/ 180 w 200"/>
                <a:gd name="T93" fmla="*/ 137 h 170"/>
                <a:gd name="T94" fmla="*/ 191 w 200"/>
                <a:gd name="T95" fmla="*/ 162 h 170"/>
                <a:gd name="T96" fmla="*/ 126 w 200"/>
                <a:gd name="T97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" h="170">
                  <a:moveTo>
                    <a:pt x="186" y="132"/>
                  </a:moveTo>
                  <a:cubicBezTo>
                    <a:pt x="184" y="130"/>
                    <a:pt x="182" y="127"/>
                    <a:pt x="179" y="126"/>
                  </a:cubicBezTo>
                  <a:cubicBezTo>
                    <a:pt x="182" y="121"/>
                    <a:pt x="184" y="116"/>
                    <a:pt x="184" y="111"/>
                  </a:cubicBezTo>
                  <a:cubicBezTo>
                    <a:pt x="184" y="103"/>
                    <a:pt x="181" y="97"/>
                    <a:pt x="177" y="92"/>
                  </a:cubicBezTo>
                  <a:cubicBezTo>
                    <a:pt x="174" y="90"/>
                    <a:pt x="171" y="88"/>
                    <a:pt x="168" y="87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4"/>
                    <a:pt x="163" y="0"/>
                    <a:pt x="15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20"/>
                    <a:pt x="136" y="123"/>
                    <a:pt x="138" y="125"/>
                  </a:cubicBezTo>
                  <a:cubicBezTo>
                    <a:pt x="135" y="127"/>
                    <a:pt x="133" y="130"/>
                    <a:pt x="131" y="132"/>
                  </a:cubicBezTo>
                  <a:cubicBezTo>
                    <a:pt x="123" y="141"/>
                    <a:pt x="118" y="153"/>
                    <a:pt x="117" y="166"/>
                  </a:cubicBezTo>
                  <a:cubicBezTo>
                    <a:pt x="117" y="167"/>
                    <a:pt x="117" y="168"/>
                    <a:pt x="118" y="169"/>
                  </a:cubicBezTo>
                  <a:cubicBezTo>
                    <a:pt x="119" y="170"/>
                    <a:pt x="120" y="170"/>
                    <a:pt x="121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7" y="170"/>
                    <a:pt x="198" y="170"/>
                    <a:pt x="199" y="169"/>
                  </a:cubicBezTo>
                  <a:cubicBezTo>
                    <a:pt x="200" y="168"/>
                    <a:pt x="200" y="167"/>
                    <a:pt x="200" y="166"/>
                  </a:cubicBezTo>
                  <a:cubicBezTo>
                    <a:pt x="199" y="153"/>
                    <a:pt x="194" y="141"/>
                    <a:pt x="186" y="132"/>
                  </a:cubicBezTo>
                  <a:close/>
                  <a:moveTo>
                    <a:pt x="175" y="110"/>
                  </a:moveTo>
                  <a:cubicBezTo>
                    <a:pt x="175" y="119"/>
                    <a:pt x="167" y="126"/>
                    <a:pt x="159" y="126"/>
                  </a:cubicBezTo>
                  <a:cubicBezTo>
                    <a:pt x="150" y="126"/>
                    <a:pt x="143" y="119"/>
                    <a:pt x="143" y="110"/>
                  </a:cubicBezTo>
                  <a:cubicBezTo>
                    <a:pt x="143" y="101"/>
                    <a:pt x="150" y="94"/>
                    <a:pt x="159" y="94"/>
                  </a:cubicBezTo>
                  <a:cubicBezTo>
                    <a:pt x="167" y="94"/>
                    <a:pt x="175" y="101"/>
                    <a:pt x="175" y="110"/>
                  </a:cubicBezTo>
                  <a:close/>
                  <a:moveTo>
                    <a:pt x="134" y="104"/>
                  </a:moveTo>
                  <a:cubicBezTo>
                    <a:pt x="19" y="104"/>
                    <a:pt x="19" y="104"/>
                    <a:pt x="19" y="104"/>
                  </a:cubicBezTo>
                  <a:cubicBezTo>
                    <a:pt x="15" y="104"/>
                    <a:pt x="11" y="101"/>
                    <a:pt x="11" y="9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5" y="11"/>
                    <a:pt x="19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5" y="11"/>
                    <a:pt x="159" y="15"/>
                    <a:pt x="159" y="19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46" y="85"/>
                    <a:pt x="136" y="93"/>
                    <a:pt x="134" y="104"/>
                  </a:cubicBezTo>
                  <a:close/>
                  <a:moveTo>
                    <a:pt x="126" y="162"/>
                  </a:moveTo>
                  <a:cubicBezTo>
                    <a:pt x="127" y="152"/>
                    <a:pt x="131" y="144"/>
                    <a:pt x="137" y="137"/>
                  </a:cubicBezTo>
                  <a:cubicBezTo>
                    <a:pt x="139" y="135"/>
                    <a:pt x="141" y="133"/>
                    <a:pt x="143" y="131"/>
                  </a:cubicBezTo>
                  <a:cubicBezTo>
                    <a:pt x="144" y="131"/>
                    <a:pt x="145" y="130"/>
                    <a:pt x="145" y="130"/>
                  </a:cubicBezTo>
                  <a:cubicBezTo>
                    <a:pt x="149" y="133"/>
                    <a:pt x="153" y="134"/>
                    <a:pt x="158" y="134"/>
                  </a:cubicBezTo>
                  <a:cubicBezTo>
                    <a:pt x="163" y="134"/>
                    <a:pt x="168" y="133"/>
                    <a:pt x="172" y="130"/>
                  </a:cubicBezTo>
                  <a:cubicBezTo>
                    <a:pt x="172" y="130"/>
                    <a:pt x="173" y="131"/>
                    <a:pt x="173" y="131"/>
                  </a:cubicBezTo>
                  <a:cubicBezTo>
                    <a:pt x="176" y="133"/>
                    <a:pt x="178" y="135"/>
                    <a:pt x="180" y="137"/>
                  </a:cubicBezTo>
                  <a:cubicBezTo>
                    <a:pt x="186" y="144"/>
                    <a:pt x="190" y="152"/>
                    <a:pt x="191" y="162"/>
                  </a:cubicBezTo>
                  <a:lnTo>
                    <a:pt x="126" y="16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320">
            <a:extLst>
              <a:ext uri="{FF2B5EF4-FFF2-40B4-BE49-F238E27FC236}">
                <a16:creationId xmlns:a16="http://schemas.microsoft.com/office/drawing/2014/main" id="{027AAF10-CFB4-6A4C-80B0-FFB800C9DE75}"/>
              </a:ext>
            </a:extLst>
          </p:cNvPr>
          <p:cNvGrpSpPr>
            <a:grpSpLocks noChangeAspect="1"/>
          </p:cNvGrpSpPr>
          <p:nvPr/>
        </p:nvGrpSpPr>
        <p:grpSpPr>
          <a:xfrm>
            <a:off x="2890001" y="3299955"/>
            <a:ext cx="930549" cy="1098394"/>
            <a:chOff x="1117274" y="3638396"/>
            <a:chExt cx="577183" cy="681291"/>
          </a:xfrm>
        </p:grpSpPr>
        <p:sp>
          <p:nvSpPr>
            <p:cNvPr id="112" name="Freeform 696">
              <a:extLst>
                <a:ext uri="{FF2B5EF4-FFF2-40B4-BE49-F238E27FC236}">
                  <a16:creationId xmlns:a16="http://schemas.microsoft.com/office/drawing/2014/main" id="{2D6F54B0-BA60-DA46-9A20-25F86D4AF7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7059F6C-A985-1847-986C-764C6B084FB4}"/>
                </a:ext>
              </a:extLst>
            </p:cNvPr>
            <p:cNvSpPr txBox="1"/>
            <p:nvPr/>
          </p:nvSpPr>
          <p:spPr>
            <a:xfrm>
              <a:off x="1117274" y="3638396"/>
              <a:ext cx="427978" cy="17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5B61D20-2D27-7A4A-AA52-42E261EDB4FB}"/>
                </a:ext>
              </a:extLst>
            </p:cNvPr>
            <p:cNvSpPr txBox="1"/>
            <p:nvPr/>
          </p:nvSpPr>
          <p:spPr>
            <a:xfrm>
              <a:off x="1208732" y="4147875"/>
              <a:ext cx="485725" cy="17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5" name="Group 109">
            <a:extLst>
              <a:ext uri="{FF2B5EF4-FFF2-40B4-BE49-F238E27FC236}">
                <a16:creationId xmlns:a16="http://schemas.microsoft.com/office/drawing/2014/main" id="{18C6E530-B2F6-FB4A-9077-BAF97CBE934A}"/>
              </a:ext>
            </a:extLst>
          </p:cNvPr>
          <p:cNvGrpSpPr/>
          <p:nvPr/>
        </p:nvGrpSpPr>
        <p:grpSpPr>
          <a:xfrm>
            <a:off x="3985316" y="5030161"/>
            <a:ext cx="1188018" cy="870150"/>
            <a:chOff x="2772879" y="5100669"/>
            <a:chExt cx="1471951" cy="913817"/>
          </a:xfrm>
        </p:grpSpPr>
        <p:grpSp>
          <p:nvGrpSpPr>
            <p:cNvPr id="116" name="그룹 69">
              <a:extLst>
                <a:ext uri="{FF2B5EF4-FFF2-40B4-BE49-F238E27FC236}">
                  <a16:creationId xmlns:a16="http://schemas.microsoft.com/office/drawing/2014/main" id="{3AF650B3-9A7B-A449-B11B-5C8FC243A227}"/>
                </a:ext>
              </a:extLst>
            </p:cNvPr>
            <p:cNvGrpSpPr/>
            <p:nvPr/>
          </p:nvGrpSpPr>
          <p:grpSpPr>
            <a:xfrm>
              <a:off x="3242419" y="5100669"/>
              <a:ext cx="437369" cy="428984"/>
              <a:chOff x="11050588" y="1035050"/>
              <a:chExt cx="476250" cy="555626"/>
            </a:xfrm>
          </p:grpSpPr>
          <p:sp>
            <p:nvSpPr>
              <p:cNvPr id="118" name="Freeform 25">
                <a:extLst>
                  <a:ext uri="{FF2B5EF4-FFF2-40B4-BE49-F238E27FC236}">
                    <a16:creationId xmlns:a16="http://schemas.microsoft.com/office/drawing/2014/main" id="{8AF19DCA-CE98-D644-8FA8-DE857E6EF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177925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6">
                <a:extLst>
                  <a:ext uri="{FF2B5EF4-FFF2-40B4-BE49-F238E27FC236}">
                    <a16:creationId xmlns:a16="http://schemas.microsoft.com/office/drawing/2014/main" id="{A44B98B2-69BA-CA44-853C-4E5F3C554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430338"/>
                <a:ext cx="476250" cy="160338"/>
              </a:xfrm>
              <a:custGeom>
                <a:avLst/>
                <a:gdLst>
                  <a:gd name="T0" fmla="*/ 0 w 127"/>
                  <a:gd name="T1" fmla="*/ 0 h 43"/>
                  <a:gd name="T2" fmla="*/ 0 w 127"/>
                  <a:gd name="T3" fmla="*/ 21 h 43"/>
                  <a:gd name="T4" fmla="*/ 0 w 127"/>
                  <a:gd name="T5" fmla="*/ 22 h 43"/>
                  <a:gd name="T6" fmla="*/ 63 w 127"/>
                  <a:gd name="T7" fmla="*/ 43 h 43"/>
                  <a:gd name="T8" fmla="*/ 127 w 127"/>
                  <a:gd name="T9" fmla="*/ 22 h 43"/>
                  <a:gd name="T10" fmla="*/ 127 w 127"/>
                  <a:gd name="T11" fmla="*/ 21 h 43"/>
                  <a:gd name="T12" fmla="*/ 127 w 127"/>
                  <a:gd name="T13" fmla="*/ 0 h 43"/>
                  <a:gd name="T14" fmla="*/ 63 w 127"/>
                  <a:gd name="T15" fmla="*/ 13 h 43"/>
                  <a:gd name="T16" fmla="*/ 0 w 12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3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3"/>
                      <a:pt x="63" y="43"/>
                    </a:cubicBezTo>
                    <a:cubicBezTo>
                      <a:pt x="97" y="43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7">
                <a:extLst>
                  <a:ext uri="{FF2B5EF4-FFF2-40B4-BE49-F238E27FC236}">
                    <a16:creationId xmlns:a16="http://schemas.microsoft.com/office/drawing/2014/main" id="{DDB73C9D-5A6B-984B-AFDF-D9EBA9E47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304925"/>
                <a:ext cx="476250" cy="142875"/>
              </a:xfrm>
              <a:custGeom>
                <a:avLst/>
                <a:gdLst>
                  <a:gd name="T0" fmla="*/ 70 w 127"/>
                  <a:gd name="T1" fmla="*/ 12 h 38"/>
                  <a:gd name="T2" fmla="*/ 63 w 127"/>
                  <a:gd name="T3" fmla="*/ 13 h 38"/>
                  <a:gd name="T4" fmla="*/ 57 w 127"/>
                  <a:gd name="T5" fmla="*/ 12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3 h 38"/>
                  <a:gd name="T12" fmla="*/ 63 w 127"/>
                  <a:gd name="T13" fmla="*/ 38 h 38"/>
                  <a:gd name="T14" fmla="*/ 127 w 127"/>
                  <a:gd name="T15" fmla="*/ 23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2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2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3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28">
                <a:extLst>
                  <a:ext uri="{FF2B5EF4-FFF2-40B4-BE49-F238E27FC236}">
                    <a16:creationId xmlns:a16="http://schemas.microsoft.com/office/drawing/2014/main" id="{82E61CF1-7379-2C47-94C9-800775190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0588" y="1035050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FE82D9C-0195-4746-B136-0D19FEDF43D7}"/>
                </a:ext>
              </a:extLst>
            </p:cNvPr>
            <p:cNvSpPr txBox="1"/>
            <p:nvPr/>
          </p:nvSpPr>
          <p:spPr>
            <a:xfrm>
              <a:off x="2772879" y="5529653"/>
              <a:ext cx="1471951" cy="484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Session Storage</a:t>
              </a:r>
            </a:p>
            <a:p>
              <a:pPr algn="ctr"/>
              <a:r>
                <a:rPr kumimoji="1"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(Redis)</a:t>
              </a:r>
              <a:endParaRPr kumimoji="1"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23" name="모서리가 둥근 직사각형 162">
            <a:extLst>
              <a:ext uri="{FF2B5EF4-FFF2-40B4-BE49-F238E27FC236}">
                <a16:creationId xmlns:a16="http://schemas.microsoft.com/office/drawing/2014/main" id="{DFA5C0A3-6D4A-6E4A-92A3-5763639248F6}"/>
              </a:ext>
            </a:extLst>
          </p:cNvPr>
          <p:cNvSpPr/>
          <p:nvPr/>
        </p:nvSpPr>
        <p:spPr>
          <a:xfrm>
            <a:off x="3961654" y="3014444"/>
            <a:ext cx="1120178" cy="1831110"/>
          </a:xfrm>
          <a:prstGeom prst="roundRect">
            <a:avLst>
              <a:gd name="adj" fmla="val 7697"/>
            </a:avLst>
          </a:prstGeom>
          <a:noFill/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05189F-4D79-AB43-93D0-EE7C769D107A}"/>
              </a:ext>
            </a:extLst>
          </p:cNvPr>
          <p:cNvSpPr/>
          <p:nvPr/>
        </p:nvSpPr>
        <p:spPr>
          <a:xfrm>
            <a:off x="4164663" y="4287797"/>
            <a:ext cx="752475" cy="385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ko-KR" sz="1000" b="1"/>
              <a:t>Session </a:t>
            </a:r>
          </a:p>
          <a:p>
            <a:pPr algn="ctr"/>
            <a:r>
              <a:rPr kumimoji="1" lang="en-US" altLang="ko-KR" sz="1000" b="1"/>
              <a:t>Pattern lib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5232598A-3EB6-C54F-B46F-3362902040FE}"/>
              </a:ext>
            </a:extLst>
          </p:cNvPr>
          <p:cNvCxnSpPr>
            <a:cxnSpLocks/>
            <a:stCxn id="3" idx="2"/>
            <a:endCxn id="121" idx="1"/>
          </p:cNvCxnSpPr>
          <p:nvPr/>
        </p:nvCxnSpPr>
        <p:spPr>
          <a:xfrm flipH="1">
            <a:off x="4539395" y="4673535"/>
            <a:ext cx="1506" cy="356626"/>
          </a:xfrm>
          <a:prstGeom prst="straightConnector1">
            <a:avLst/>
          </a:prstGeom>
          <a:ln w="1587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62">
            <a:extLst>
              <a:ext uri="{FF2B5EF4-FFF2-40B4-BE49-F238E27FC236}">
                <a16:creationId xmlns:a16="http://schemas.microsoft.com/office/drawing/2014/main" id="{230E0377-6C28-734F-8FF1-7D2C73998596}"/>
              </a:ext>
            </a:extLst>
          </p:cNvPr>
          <p:cNvSpPr/>
          <p:nvPr/>
        </p:nvSpPr>
        <p:spPr>
          <a:xfrm>
            <a:off x="3836876" y="4159975"/>
            <a:ext cx="1395037" cy="1777954"/>
          </a:xfrm>
          <a:prstGeom prst="roundRect">
            <a:avLst>
              <a:gd name="adj" fmla="val 7697"/>
            </a:avLst>
          </a:prstGeom>
          <a:noFill/>
          <a:ln w="508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206A955-A471-2246-9E4C-D27DF13B20FD}"/>
              </a:ext>
            </a:extLst>
          </p:cNvPr>
          <p:cNvSpPr txBox="1"/>
          <p:nvPr/>
        </p:nvSpPr>
        <p:spPr>
          <a:xfrm>
            <a:off x="1791407" y="5146258"/>
            <a:ext cx="1604927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</a:rPr>
              <a:t>Redis-session</a:t>
            </a:r>
          </a:p>
          <a:p>
            <a:r>
              <a:rPr kumimoji="1" lang="en-US" altLang="ko-KR" sz="1400">
                <a:solidFill>
                  <a:srgbClr val="C00000"/>
                </a:solidFill>
              </a:rPr>
              <a:t>Pattern</a:t>
            </a:r>
            <a:r>
              <a:rPr kumimoji="1" lang="ko-KR" altLang="en-US" sz="1400">
                <a:solidFill>
                  <a:srgbClr val="C00000"/>
                </a:solidFill>
              </a:rPr>
              <a:t> 적용 부분</a:t>
            </a:r>
          </a:p>
        </p:txBody>
      </p:sp>
      <p:cxnSp>
        <p:nvCxnSpPr>
          <p:cNvPr id="134" name="구부러진 연결선[U] 133">
            <a:extLst>
              <a:ext uri="{FF2B5EF4-FFF2-40B4-BE49-F238E27FC236}">
                <a16:creationId xmlns:a16="http://schemas.microsoft.com/office/drawing/2014/main" id="{36A27C96-7500-534C-ACDA-DB12EE4F6F63}"/>
              </a:ext>
            </a:extLst>
          </p:cNvPr>
          <p:cNvCxnSpPr>
            <a:stCxn id="132" idx="3"/>
            <a:endCxn id="130" idx="1"/>
          </p:cNvCxnSpPr>
          <p:nvPr/>
        </p:nvCxnSpPr>
        <p:spPr>
          <a:xfrm flipV="1">
            <a:off x="3396334" y="5048952"/>
            <a:ext cx="440542" cy="358916"/>
          </a:xfrm>
          <a:prstGeom prst="curvedConnector3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2F1D30C-2337-0C42-8F54-CF3A9B8E6B7E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Session</a:t>
            </a:r>
            <a:r>
              <a:rPr lang="ko-KR" altLang="en-US" dirty="0"/>
              <a:t> 정보를 플랫폼에서 제공되는 </a:t>
            </a:r>
            <a:r>
              <a:rPr lang="en-US" altLang="ko-KR" dirty="0"/>
              <a:t>Redis (Backing Service)</a:t>
            </a:r>
            <a:r>
              <a:rPr lang="ko-KR" altLang="en-US" dirty="0"/>
              <a:t>에 저장하고 관리하는 패턴 적용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서비스 각각 관리하는 방식에서 별도의 통합 </a:t>
            </a:r>
            <a:r>
              <a:rPr lang="en-US" altLang="ko-KR" dirty="0">
                <a:sym typeface="Wingdings" pitchFamily="2" charset="2"/>
              </a:rPr>
              <a:t>Session Storage</a:t>
            </a:r>
            <a:r>
              <a:rPr lang="ko-KR" altLang="en-US" dirty="0">
                <a:sym typeface="Wingdings" pitchFamily="2" charset="2"/>
              </a:rPr>
              <a:t>를 사용하는 방식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93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Maven</a:t>
            </a:r>
            <a:r>
              <a:rPr lang="ko-KR" altLang="en-US"/>
              <a:t> 프로젝트 최상위의 </a:t>
            </a:r>
            <a:r>
              <a:rPr lang="en-US" altLang="ko-KR" err="1"/>
              <a:t>pom.xml</a:t>
            </a:r>
            <a:r>
              <a:rPr lang="ko-KR" altLang="en-US"/>
              <a:t>에 </a:t>
            </a:r>
            <a:r>
              <a:rPr lang="en-US" altLang="ko-KR"/>
              <a:t>session-pattern</a:t>
            </a:r>
            <a:r>
              <a:rPr lang="ko-KR" altLang="en-US"/>
              <a:t> 의존성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Redis-session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4298DA-AFAF-DE40-8B7D-E180E84ACCDC}"/>
              </a:ext>
            </a:extLst>
          </p:cNvPr>
          <p:cNvSpPr/>
          <p:nvPr/>
        </p:nvSpPr>
        <p:spPr>
          <a:xfrm>
            <a:off x="956556" y="2259449"/>
            <a:ext cx="7199322" cy="37856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org.springframework.boot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spring-boot-starter-data-redis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org.springframework.boot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spring-boot-starter-cache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org.springframework.session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spring-session-data-redis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com.skcc.modern.pattern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redis-session-webflux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&lt;version&gt;</a:t>
            </a:r>
            <a:r>
              <a:rPr lang="en" altLang="ko-KR" sz="1200" dirty="0"/>
              <a:t>0.0.1</a:t>
            </a:r>
            <a:r>
              <a:rPr lang="en" altLang="ko-KR" sz="1200" dirty="0">
                <a:solidFill>
                  <a:srgbClr val="E8BF6A"/>
                </a:solidFill>
              </a:rPr>
              <a:t>&lt;/version&gt;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9AE5-F514-974B-9572-B14A92E3FBDF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Redis-session pattern</a:t>
            </a:r>
            <a:r>
              <a:rPr lang="ko-KR" altLang="en-US" dirty="0"/>
              <a:t>을 사용하기 위한 </a:t>
            </a:r>
            <a:r>
              <a:rPr lang="en-US" altLang="ko-KR" dirty="0"/>
              <a:t>dependency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Maven </a:t>
            </a:r>
            <a:r>
              <a:rPr lang="ko-KR" altLang="en-US" dirty="0"/>
              <a:t>프로젝트 최상위 디렉토리에 있는 </a:t>
            </a:r>
            <a:r>
              <a:rPr lang="en-US" altLang="ko-KR" dirty="0"/>
              <a:t>pom.xml</a:t>
            </a:r>
            <a:r>
              <a:rPr lang="ko-KR" altLang="en-US" dirty="0"/>
              <a:t>내의 </a:t>
            </a:r>
            <a:r>
              <a:rPr lang="en-US" altLang="ko-KR" dirty="0"/>
              <a:t>dependencies </a:t>
            </a:r>
            <a:r>
              <a:rPr lang="ko-KR" altLang="en-US" dirty="0"/>
              <a:t>섹션에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456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err="1"/>
              <a:t>redis</a:t>
            </a:r>
            <a:r>
              <a:rPr lang="en-US" altLang="ko-KR"/>
              <a:t>-session pattern lib </a:t>
            </a:r>
            <a:r>
              <a:rPr lang="ko-KR" altLang="en-US"/>
              <a:t>사용을 위한 설정 </a:t>
            </a:r>
            <a:r>
              <a:rPr lang="en-US" altLang="ko-KR"/>
              <a:t>(</a:t>
            </a:r>
            <a:r>
              <a:rPr lang="ko-KR" altLang="en-US"/>
              <a:t>로컬 개발을 위한 설정</a:t>
            </a:r>
            <a:r>
              <a:rPr lang="en-US" altLang="ko-KR"/>
              <a:t>, </a:t>
            </a:r>
            <a:r>
              <a:rPr lang="ko-KR" altLang="en-US"/>
              <a:t>플랫폼 배포를 위한 설정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Redis-session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Redis session-pattern lib </a:t>
            </a:r>
            <a:r>
              <a:rPr kumimoji="1" lang="ko-KR" altLang="en-US" sz="1600" dirty="0"/>
              <a:t>사용을 위한 설정</a:t>
            </a:r>
            <a:br>
              <a:rPr kumimoji="1" lang="en-US" altLang="ko-KR" dirty="0"/>
            </a:br>
            <a:r>
              <a:rPr kumimoji="1" lang="en-US" altLang="ko-KR" sz="1400" dirty="0"/>
              <a:t>- overlay/v1/dev/{service}/</a:t>
            </a:r>
            <a:r>
              <a:rPr kumimoji="1" lang="en-US" altLang="ko-KR" sz="1400" dirty="0" err="1"/>
              <a:t>application.yml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파일 수정</a:t>
            </a:r>
            <a:r>
              <a:rPr kumimoji="1" lang="en-US" altLang="ko-KR" sz="1400" dirty="0"/>
              <a:t>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로컬 개발을 위한 설정</a:t>
            </a:r>
            <a:br>
              <a:rPr kumimoji="1" lang="en-US" altLang="ko-KR" sz="1400" dirty="0">
                <a:sym typeface="Wingdings" pitchFamily="2" charset="2"/>
              </a:rPr>
            </a:br>
            <a:r>
              <a:rPr kumimoji="1" lang="en-US" altLang="ko-KR" sz="1400" dirty="0">
                <a:sym typeface="Wingdings" pitchFamily="2" charset="2"/>
              </a:rPr>
              <a:t>- overlay/common/v1/dev/{service}/application-</a:t>
            </a:r>
            <a:r>
              <a:rPr kumimoji="1" lang="en-US" altLang="ko-KR" sz="1400" dirty="0" err="1">
                <a:sym typeface="Wingdings" pitchFamily="2" charset="2"/>
              </a:rPr>
              <a:t>dev.yaml</a:t>
            </a:r>
            <a:r>
              <a:rPr kumimoji="1" lang="en-US" altLang="ko-KR" sz="1400" dirty="0">
                <a:sym typeface="Wingdings" pitchFamily="2" charset="2"/>
              </a:rPr>
              <a:t> </a:t>
            </a:r>
            <a:r>
              <a:rPr kumimoji="1" lang="ko-KR" altLang="en-US" sz="1400" dirty="0">
                <a:sym typeface="Wingdings" pitchFamily="2" charset="2"/>
              </a:rPr>
              <a:t>파일 수정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플랫폼 공통 설정</a:t>
            </a:r>
            <a:endParaRPr kumimoji="1" lang="en-US" altLang="ko-KR" sz="1400" dirty="0">
              <a:sym typeface="Wingdings" pitchFamily="2" charset="2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28852-2005-2F41-B5F8-C1C0CBD40857}"/>
              </a:ext>
            </a:extLst>
          </p:cNvPr>
          <p:cNvSpPr/>
          <p:nvPr/>
        </p:nvSpPr>
        <p:spPr>
          <a:xfrm>
            <a:off x="686526" y="2628759"/>
            <a:ext cx="8766974" cy="138499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CC7832"/>
                </a:solidFill>
              </a:rPr>
              <a:t>spring</a:t>
            </a:r>
            <a:r>
              <a:rPr lang="en" altLang="ko-KR" sz="1200" dirty="0"/>
              <a:t>:</a:t>
            </a:r>
            <a:br>
              <a:rPr lang="en" altLang="ko-KR" sz="1200" dirty="0"/>
            </a:br>
            <a:r>
              <a:rPr lang="en" altLang="ko-KR" sz="1200" dirty="0"/>
              <a:t>  </a:t>
            </a:r>
            <a:r>
              <a:rPr lang="en" altLang="ko-KR" sz="1200" dirty="0">
                <a:solidFill>
                  <a:srgbClr val="CC7832"/>
                </a:solidFill>
              </a:rPr>
              <a:t>session</a:t>
            </a:r>
            <a:r>
              <a:rPr lang="en" altLang="ko-KR" sz="1200" dirty="0"/>
              <a:t>:</a:t>
            </a:r>
          </a:p>
          <a:p>
            <a:r>
              <a:rPr lang="en" altLang="ko-KR" sz="1200" i="1" dirty="0">
                <a:solidFill>
                  <a:srgbClr val="9876AA"/>
                </a:solidFill>
              </a:rPr>
              <a:t>     </a:t>
            </a:r>
            <a:r>
              <a:rPr lang="en" altLang="ko-KR" sz="1200" dirty="0">
                <a:solidFill>
                  <a:srgbClr val="CC7832"/>
                </a:solidFill>
              </a:rPr>
              <a:t>store-type</a:t>
            </a:r>
            <a:r>
              <a:rPr lang="en" altLang="ko-KR" sz="1200" dirty="0"/>
              <a:t>: </a:t>
            </a:r>
            <a:r>
              <a:rPr lang="en-US" altLang="ko-KR" sz="1200" dirty="0" err="1"/>
              <a:t>redis</a:t>
            </a:r>
            <a:endParaRPr lang="en-US" altLang="ko-KR" sz="1200" dirty="0"/>
          </a:p>
          <a:p>
            <a:r>
              <a:rPr lang="en" altLang="ko-KR" sz="1200" i="1" dirty="0">
                <a:solidFill>
                  <a:srgbClr val="9876AA"/>
                </a:solidFill>
              </a:rPr>
              <a:t>     </a:t>
            </a:r>
            <a:r>
              <a:rPr lang="en" altLang="ko-KR" sz="1200" dirty="0" err="1">
                <a:solidFill>
                  <a:srgbClr val="CC7832"/>
                </a:solidFill>
              </a:rPr>
              <a:t>redis</a:t>
            </a:r>
            <a:r>
              <a:rPr lang="en" altLang="ko-KR" sz="1200" dirty="0"/>
              <a:t>:</a:t>
            </a:r>
            <a:br>
              <a:rPr lang="en" altLang="ko-KR" sz="1200" i="1" dirty="0">
                <a:solidFill>
                  <a:srgbClr val="9876AA"/>
                </a:solidFill>
              </a:rPr>
            </a:br>
            <a:r>
              <a:rPr lang="en" altLang="ko-KR" sz="1200" i="1" dirty="0">
                <a:solidFill>
                  <a:srgbClr val="9876AA"/>
                </a:solidFill>
              </a:rPr>
              <a:t>        </a:t>
            </a:r>
            <a:r>
              <a:rPr lang="en" altLang="ko-KR" sz="1200" dirty="0">
                <a:solidFill>
                  <a:srgbClr val="CC7832"/>
                </a:solidFill>
              </a:rPr>
              <a:t>namespace</a:t>
            </a:r>
            <a:r>
              <a:rPr lang="en" altLang="ko-KR" sz="1200" dirty="0"/>
              <a:t>: </a:t>
            </a:r>
            <a:r>
              <a:rPr lang="en-US" altLang="ko-KR" sz="1200" dirty="0" err="1"/>
              <a:t>myNamespace</a:t>
            </a:r>
            <a:endParaRPr lang="en" altLang="ko-KR" sz="1200" dirty="0"/>
          </a:p>
          <a:p>
            <a:r>
              <a:rPr lang="en" altLang="ko-KR" sz="1200" dirty="0"/>
              <a:t>  </a:t>
            </a:r>
            <a:r>
              <a:rPr lang="en" altLang="ko-KR" sz="1200" dirty="0" err="1">
                <a:solidFill>
                  <a:srgbClr val="CC7832"/>
                </a:solidFill>
              </a:rPr>
              <a:t>redis</a:t>
            </a:r>
            <a:r>
              <a:rPr lang="en" altLang="ko-KR" sz="1200" dirty="0"/>
              <a:t>:</a:t>
            </a:r>
            <a:br>
              <a:rPr lang="en" altLang="ko-KR" sz="1200" dirty="0"/>
            </a:br>
            <a:r>
              <a:rPr lang="en" altLang="ko-KR" sz="1200" dirty="0"/>
              <a:t>    </a:t>
            </a:r>
            <a:r>
              <a:rPr lang="en" altLang="ko-KR" sz="1200" dirty="0">
                <a:solidFill>
                  <a:srgbClr val="CC7832"/>
                </a:solidFill>
              </a:rPr>
              <a:t>database</a:t>
            </a:r>
            <a:r>
              <a:rPr lang="en" altLang="ko-KR" sz="1200" dirty="0"/>
              <a:t>: </a:t>
            </a:r>
            <a:r>
              <a:rPr lang="en" altLang="ko-KR" sz="1200" dirty="0">
                <a:solidFill>
                  <a:srgbClr val="6897BB"/>
                </a:solidFill>
              </a:rPr>
              <a:t>0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E0821-EEB8-6B42-8202-F73CF1B620DB}"/>
              </a:ext>
            </a:extLst>
          </p:cNvPr>
          <p:cNvSpPr txBox="1"/>
          <p:nvPr/>
        </p:nvSpPr>
        <p:spPr>
          <a:xfrm>
            <a:off x="4304928" y="2924644"/>
            <a:ext cx="4073551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C00000"/>
                </a:solidFill>
              </a:rPr>
              <a:t>플랫폼 환경 </a:t>
            </a:r>
            <a:r>
              <a:rPr kumimoji="1" lang="en-US" altLang="ko-KR" sz="1400">
                <a:solidFill>
                  <a:srgbClr val="C00000"/>
                </a:solidFill>
              </a:rPr>
              <a:t>: </a:t>
            </a:r>
            <a:r>
              <a:rPr kumimoji="1" lang="ko-KR" altLang="en-US" sz="1400">
                <a:solidFill>
                  <a:srgbClr val="C00000"/>
                </a:solidFill>
              </a:rPr>
              <a:t>해당 설정은 자동 주입되어 설정됨</a:t>
            </a:r>
            <a:endParaRPr kumimoji="1" lang="en-US" altLang="ko-KR" sz="1400">
              <a:solidFill>
                <a:srgbClr val="C00000"/>
              </a:solidFill>
            </a:endParaRPr>
          </a:p>
          <a:p>
            <a:r>
              <a:rPr kumimoji="1" lang="ko-KR" altLang="en-US" sz="1400">
                <a:solidFill>
                  <a:srgbClr val="C00000"/>
                </a:solidFill>
              </a:rPr>
              <a:t>로컬</a:t>
            </a:r>
            <a:r>
              <a:rPr kumimoji="1" lang="en-US" altLang="ko-KR" sz="1400">
                <a:solidFill>
                  <a:srgbClr val="C00000"/>
                </a:solidFill>
              </a:rPr>
              <a:t>PC</a:t>
            </a:r>
            <a:r>
              <a:rPr kumimoji="1" lang="ko-KR" altLang="en-US" sz="1400">
                <a:solidFill>
                  <a:srgbClr val="C00000"/>
                </a:solidFill>
              </a:rPr>
              <a:t> 개발 환경 </a:t>
            </a:r>
            <a:r>
              <a:rPr kumimoji="1" lang="en-US" altLang="ko-KR" sz="1400">
                <a:solidFill>
                  <a:srgbClr val="C00000"/>
                </a:solidFill>
              </a:rPr>
              <a:t>: Local</a:t>
            </a:r>
            <a:r>
              <a:rPr kumimoji="1" lang="ko-KR" altLang="en-US" sz="1400">
                <a:solidFill>
                  <a:srgbClr val="C00000"/>
                </a:solidFill>
              </a:rPr>
              <a:t> 환경에 맞게 설정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AB13A-CC01-D742-B19A-52C7BD792650}"/>
              </a:ext>
            </a:extLst>
          </p:cNvPr>
          <p:cNvSpPr txBox="1"/>
          <p:nvPr/>
        </p:nvSpPr>
        <p:spPr>
          <a:xfrm>
            <a:off x="1064568" y="4342953"/>
            <a:ext cx="7962436" cy="116955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사용자 설정 영역</a:t>
            </a:r>
            <a:endParaRPr kumimoji="1" lang="en-US" altLang="ko-KR" sz="1400"/>
          </a:p>
          <a:p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사용자는 </a:t>
            </a:r>
            <a:r>
              <a:rPr kumimoji="1" lang="en-US" altLang="ko-KR" sz="1400"/>
              <a:t>Session</a:t>
            </a:r>
            <a:r>
              <a:rPr kumimoji="1" lang="ko-KR" altLang="en-US" sz="1400"/>
              <a:t> 저장시 사용될 </a:t>
            </a:r>
            <a:r>
              <a:rPr kumimoji="1" lang="en-US" altLang="ko-KR" sz="1400"/>
              <a:t>NameSpace</a:t>
            </a:r>
            <a:r>
              <a:rPr kumimoji="1" lang="ko-KR" altLang="en-US" sz="1400"/>
              <a:t>와 </a:t>
            </a:r>
            <a:r>
              <a:rPr kumimoji="1" lang="en-US" altLang="ko-KR" sz="1400"/>
              <a:t>Redis</a:t>
            </a:r>
            <a:r>
              <a:rPr kumimoji="1" lang="ko-KR" altLang="en-US" sz="1400"/>
              <a:t>에 저장 시 사용될 </a:t>
            </a:r>
            <a:r>
              <a:rPr kumimoji="1" lang="en-US" altLang="ko-KR" sz="1400"/>
              <a:t>DB</a:t>
            </a:r>
            <a:r>
              <a:rPr kumimoji="1" lang="ko-KR" altLang="en-US" sz="1400"/>
              <a:t> </a:t>
            </a:r>
            <a:r>
              <a:rPr kumimoji="1" lang="en-US" altLang="ko-KR" sz="1400"/>
              <a:t>Number</a:t>
            </a:r>
            <a:r>
              <a:rPr kumimoji="1" lang="ko-KR" altLang="en-US" sz="1400"/>
              <a:t>만 저장됨</a:t>
            </a:r>
            <a:r>
              <a:rPr kumimoji="1" lang="en-US" altLang="ko-KR" sz="1400"/>
              <a:t>.</a:t>
            </a:r>
          </a:p>
          <a:p>
            <a:endParaRPr kumimoji="1" lang="en-US" altLang="ko-KR" sz="1400"/>
          </a:p>
          <a:p>
            <a:r>
              <a:rPr kumimoji="1" lang="ko-KR" altLang="en-US" sz="1400"/>
              <a:t>로컬 환경에서의 개발을 위한 설정</a:t>
            </a:r>
            <a:endParaRPr kumimoji="1" lang="en-US" altLang="ko-KR" sz="1400"/>
          </a:p>
          <a:p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Backing </a:t>
            </a:r>
            <a:r>
              <a:rPr kumimoji="1" lang="ko-KR" altLang="en-US" sz="1400"/>
              <a:t>서비스 사용을 위한 모든 설정 값 지정이 필요함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2277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F77E0E1-0629-974C-A1AB-4D825175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744563"/>
            <a:ext cx="8775700" cy="22987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패턴 적용 결과 확인 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Redis-session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dirty="0" err="1">
                <a:sym typeface="Wingdings" pitchFamily="2" charset="2"/>
              </a:rPr>
              <a:t>Redis</a:t>
            </a:r>
            <a:r>
              <a:rPr kumimoji="1" lang="en-US" altLang="ko-KR" sz="1600" dirty="0">
                <a:sym typeface="Wingdings" pitchFamily="2" charset="2"/>
              </a:rPr>
              <a:t>-cli </a:t>
            </a:r>
            <a:r>
              <a:rPr kumimoji="1" lang="ko-KR" altLang="en-US" sz="1600" dirty="0">
                <a:sym typeface="Wingdings" pitchFamily="2" charset="2"/>
              </a:rPr>
              <a:t>툴을 이용해서</a:t>
            </a:r>
            <a:r>
              <a:rPr kumimoji="1" lang="en-US" altLang="ko-KR" sz="1600" dirty="0">
                <a:sym typeface="Wingdings" pitchFamily="2" charset="2"/>
              </a:rPr>
              <a:t> </a:t>
            </a:r>
            <a:r>
              <a:rPr kumimoji="1" lang="ko-KR" altLang="en-US" sz="1600" dirty="0">
                <a:sym typeface="Wingdings" pitchFamily="2" charset="2"/>
              </a:rPr>
              <a:t>플랫폼에서 제공하는 </a:t>
            </a:r>
            <a:r>
              <a:rPr kumimoji="1" lang="en-US" altLang="ko-KR" sz="1600" dirty="0" err="1">
                <a:sym typeface="Wingdings" pitchFamily="2" charset="2"/>
              </a:rPr>
              <a:t>Redis</a:t>
            </a:r>
            <a:r>
              <a:rPr kumimoji="1" lang="en-US" altLang="ko-KR" sz="1600" dirty="0">
                <a:sym typeface="Wingdings" pitchFamily="2" charset="2"/>
              </a:rPr>
              <a:t> Backing </a:t>
            </a:r>
            <a:r>
              <a:rPr kumimoji="1" lang="ko-KR" altLang="en-US" sz="1600" dirty="0">
                <a:sym typeface="Wingdings" pitchFamily="2" charset="2"/>
              </a:rPr>
              <a:t>서비스에 접속한다</a:t>
            </a:r>
            <a:r>
              <a:rPr kumimoji="1" lang="en-US" altLang="ko-KR" sz="1600" dirty="0">
                <a:sym typeface="Wingdings" pitchFamily="2" charset="2"/>
              </a:rPr>
              <a:t>.</a:t>
            </a:r>
            <a:br>
              <a:rPr kumimoji="1" lang="en-US" altLang="ko-KR" sz="1600" dirty="0">
                <a:sym typeface="Wingdings" pitchFamily="2" charset="2"/>
              </a:rPr>
            </a:br>
            <a:r>
              <a:rPr kumimoji="1" lang="en-US" altLang="ko-KR" sz="1600" dirty="0">
                <a:sym typeface="Wingdings" pitchFamily="2" charset="2"/>
              </a:rPr>
              <a:t>- </a:t>
            </a:r>
            <a:r>
              <a:rPr kumimoji="1" lang="en-US" altLang="ko-KR" sz="1600" dirty="0" err="1">
                <a:sym typeface="Wingdings" pitchFamily="2" charset="2"/>
              </a:rPr>
              <a:t>redis</a:t>
            </a:r>
            <a:r>
              <a:rPr kumimoji="1" lang="en-US" altLang="ko-KR" sz="1600" dirty="0">
                <a:sym typeface="Wingdings" pitchFamily="2" charset="2"/>
              </a:rPr>
              <a:t>-cli –h {</a:t>
            </a:r>
            <a:r>
              <a:rPr kumimoji="1" lang="en-US" altLang="ko-KR" sz="1600" dirty="0" err="1">
                <a:sym typeface="Wingdings" pitchFamily="2" charset="2"/>
              </a:rPr>
              <a:t>redis</a:t>
            </a:r>
            <a:r>
              <a:rPr kumimoji="1" lang="en-US" altLang="ko-KR" sz="1600" dirty="0">
                <a:sym typeface="Wingdings" pitchFamily="2" charset="2"/>
              </a:rPr>
              <a:t>-host} –a {</a:t>
            </a:r>
            <a:r>
              <a:rPr kumimoji="1" lang="en-US" altLang="ko-KR" sz="1600" dirty="0" err="1">
                <a:sym typeface="Wingdings" pitchFamily="2" charset="2"/>
              </a:rPr>
              <a:t>redis</a:t>
            </a:r>
            <a:r>
              <a:rPr kumimoji="1" lang="en-US" altLang="ko-KR" sz="1600" dirty="0">
                <a:sym typeface="Wingdings" pitchFamily="2" charset="2"/>
              </a:rPr>
              <a:t>-pw}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</a:t>
            </a:r>
            <a:r>
              <a:rPr kumimoji="1" lang="en-US" altLang="ko-KR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redis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서버에 접속</a:t>
            </a:r>
            <a:br>
              <a:rPr kumimoji="1" lang="en-US" altLang="ko-KR" sz="1600" dirty="0">
                <a:sym typeface="Wingdings" pitchFamily="2" charset="2"/>
              </a:rPr>
            </a:b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&gt; </a:t>
            </a:r>
            <a:r>
              <a:rPr kumimoji="1" lang="en-US" altLang="ko-KR" sz="1600" dirty="0">
                <a:sym typeface="Wingdings" pitchFamily="2" charset="2"/>
              </a:rPr>
              <a:t>select {</a:t>
            </a:r>
            <a:r>
              <a:rPr kumimoji="1" lang="en-US" altLang="ko-KR" sz="1600" dirty="0" err="1">
                <a:sym typeface="Wingdings" pitchFamily="2" charset="2"/>
              </a:rPr>
              <a:t>databaseNo</a:t>
            </a:r>
            <a:r>
              <a:rPr kumimoji="1" lang="en-US" altLang="ko-KR" sz="1600" dirty="0">
                <a:sym typeface="Wingdings" pitchFamily="2" charset="2"/>
              </a:rPr>
              <a:t>}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교육생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ID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해당하는 번호로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database 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변경</a:t>
            </a:r>
            <a:br>
              <a:rPr kumimoji="1" lang="en-US" altLang="ko-KR" sz="1600" dirty="0">
                <a:sym typeface="Wingdings" pitchFamily="2" charset="2"/>
              </a:rPr>
            </a:b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&gt; </a:t>
            </a:r>
            <a:r>
              <a:rPr kumimoji="1" lang="en-US" altLang="ko-KR" sz="1600" dirty="0">
                <a:sym typeface="Wingdings" pitchFamily="2" charset="2"/>
              </a:rPr>
              <a:t>keys *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현재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Database No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있는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Key 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확인</a:t>
            </a:r>
            <a:br>
              <a:rPr kumimoji="1" lang="en-US" altLang="ko-KR" sz="1600" dirty="0">
                <a:sym typeface="Wingdings" pitchFamily="2" charset="2"/>
              </a:rPr>
            </a:b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&gt; </a:t>
            </a:r>
            <a:r>
              <a:rPr kumimoji="1" lang="en-US" altLang="ko-KR" sz="1600" dirty="0" err="1">
                <a:sym typeface="Wingdings" pitchFamily="2" charset="2"/>
              </a:rPr>
              <a:t>hget</a:t>
            </a:r>
            <a:r>
              <a:rPr kumimoji="1" lang="en-US" altLang="ko-KR" sz="1600" dirty="0">
                <a:sym typeface="Wingdings" pitchFamily="2" charset="2"/>
              </a:rPr>
              <a:t> {key} {field}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//hash type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으로 저장된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key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있는 </a:t>
            </a:r>
            <a:r>
              <a:rPr kumimoji="1"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field </a:t>
            </a:r>
            <a:r>
              <a:rPr kumimoji="1"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데이터 확인</a:t>
            </a:r>
            <a:r>
              <a:rPr kumimoji="1" lang="en-US" altLang="ko-KR" sz="1600" dirty="0">
                <a:sym typeface="Wingdings" pitchFamily="2" charset="2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E45E6C-E70E-4449-9DEA-596A938D7B5E}"/>
              </a:ext>
            </a:extLst>
          </p:cNvPr>
          <p:cNvSpPr/>
          <p:nvPr/>
        </p:nvSpPr>
        <p:spPr>
          <a:xfrm>
            <a:off x="3332820" y="3793678"/>
            <a:ext cx="313234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83E1DC-0E00-3140-A225-AC68986CBE07}"/>
              </a:ext>
            </a:extLst>
          </p:cNvPr>
          <p:cNvSpPr/>
          <p:nvPr/>
        </p:nvSpPr>
        <p:spPr>
          <a:xfrm>
            <a:off x="2288704" y="4191289"/>
            <a:ext cx="97210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8516D-B173-3041-9CAF-AD623EC18A68}"/>
              </a:ext>
            </a:extLst>
          </p:cNvPr>
          <p:cNvSpPr/>
          <p:nvPr/>
        </p:nvSpPr>
        <p:spPr>
          <a:xfrm>
            <a:off x="2288704" y="4587369"/>
            <a:ext cx="97210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83B994-9923-FD4B-A67E-143E37675B7C}"/>
              </a:ext>
            </a:extLst>
          </p:cNvPr>
          <p:cNvSpPr/>
          <p:nvPr/>
        </p:nvSpPr>
        <p:spPr>
          <a:xfrm>
            <a:off x="2360712" y="5604421"/>
            <a:ext cx="637270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0131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Product</a:t>
            </a:r>
            <a:r>
              <a:rPr lang="ko-KR" altLang="en-US"/>
              <a:t>서비스 요청 데이터의 </a:t>
            </a:r>
            <a:r>
              <a:rPr lang="en-US" altLang="ko-KR"/>
              <a:t>Caching </a:t>
            </a:r>
            <a:r>
              <a:rPr lang="ko-KR" altLang="en-US"/>
              <a:t>처리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23" name="모서리가 둥근 직사각형 166">
            <a:extLst>
              <a:ext uri="{FF2B5EF4-FFF2-40B4-BE49-F238E27FC236}">
                <a16:creationId xmlns:a16="http://schemas.microsoft.com/office/drawing/2014/main" id="{59956493-7131-A040-BAFF-AFCC3B9130E5}"/>
              </a:ext>
            </a:extLst>
          </p:cNvPr>
          <p:cNvSpPr/>
          <p:nvPr/>
        </p:nvSpPr>
        <p:spPr>
          <a:xfrm>
            <a:off x="740532" y="2516373"/>
            <a:ext cx="8460940" cy="3656092"/>
          </a:xfrm>
          <a:prstGeom prst="roundRect">
            <a:avLst>
              <a:gd name="adj" fmla="val 1964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4" name="그룹 177">
            <a:extLst>
              <a:ext uri="{FF2B5EF4-FFF2-40B4-BE49-F238E27FC236}">
                <a16:creationId xmlns:a16="http://schemas.microsoft.com/office/drawing/2014/main" id="{A7F1E6F7-BF18-4442-9458-8F79E691C1EC}"/>
              </a:ext>
            </a:extLst>
          </p:cNvPr>
          <p:cNvGrpSpPr/>
          <p:nvPr/>
        </p:nvGrpSpPr>
        <p:grpSpPr>
          <a:xfrm>
            <a:off x="4715474" y="3217202"/>
            <a:ext cx="922929" cy="924960"/>
            <a:chOff x="11050588" y="1035050"/>
            <a:chExt cx="476250" cy="555626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3FFA561-21F3-CA4C-B34F-493E1404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177925"/>
              <a:ext cx="476250" cy="146050"/>
            </a:xfrm>
            <a:custGeom>
              <a:avLst/>
              <a:gdLst>
                <a:gd name="T0" fmla="*/ 0 w 127"/>
                <a:gd name="T1" fmla="*/ 0 h 39"/>
                <a:gd name="T2" fmla="*/ 0 w 127"/>
                <a:gd name="T3" fmla="*/ 24 h 39"/>
                <a:gd name="T4" fmla="*/ 57 w 127"/>
                <a:gd name="T5" fmla="*/ 39 h 39"/>
                <a:gd name="T6" fmla="*/ 57 w 127"/>
                <a:gd name="T7" fmla="*/ 39 h 39"/>
                <a:gd name="T8" fmla="*/ 60 w 127"/>
                <a:gd name="T9" fmla="*/ 39 h 39"/>
                <a:gd name="T10" fmla="*/ 63 w 127"/>
                <a:gd name="T11" fmla="*/ 39 h 39"/>
                <a:gd name="T12" fmla="*/ 67 w 127"/>
                <a:gd name="T13" fmla="*/ 39 h 39"/>
                <a:gd name="T14" fmla="*/ 69 w 127"/>
                <a:gd name="T15" fmla="*/ 39 h 39"/>
                <a:gd name="T16" fmla="*/ 70 w 127"/>
                <a:gd name="T17" fmla="*/ 39 h 39"/>
                <a:gd name="T18" fmla="*/ 127 w 127"/>
                <a:gd name="T19" fmla="*/ 24 h 39"/>
                <a:gd name="T20" fmla="*/ 127 w 127"/>
                <a:gd name="T21" fmla="*/ 0 h 39"/>
                <a:gd name="T22" fmla="*/ 63 w 127"/>
                <a:gd name="T23" fmla="*/ 13 h 39"/>
                <a:gd name="T24" fmla="*/ 0 w 127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39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31"/>
                    <a:pt x="28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39"/>
                    <a:pt x="60" y="39"/>
                  </a:cubicBezTo>
                  <a:cubicBezTo>
                    <a:pt x="61" y="39"/>
                    <a:pt x="62" y="39"/>
                    <a:pt x="63" y="39"/>
                  </a:cubicBezTo>
                  <a:cubicBezTo>
                    <a:pt x="65" y="39"/>
                    <a:pt x="66" y="39"/>
                    <a:pt x="67" y="39"/>
                  </a:cubicBezTo>
                  <a:cubicBezTo>
                    <a:pt x="68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99" y="38"/>
                    <a:pt x="120" y="31"/>
                    <a:pt x="127" y="24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5" y="9"/>
                    <a:pt x="89" y="13"/>
                    <a:pt x="63" y="13"/>
                  </a:cubicBezTo>
                  <a:cubicBezTo>
                    <a:pt x="38" y="13"/>
                    <a:pt x="12" y="9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0041929-C52C-7E49-A51B-532C24401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430338"/>
              <a:ext cx="476250" cy="160338"/>
            </a:xfrm>
            <a:custGeom>
              <a:avLst/>
              <a:gdLst>
                <a:gd name="T0" fmla="*/ 0 w 127"/>
                <a:gd name="T1" fmla="*/ 0 h 43"/>
                <a:gd name="T2" fmla="*/ 0 w 127"/>
                <a:gd name="T3" fmla="*/ 21 h 43"/>
                <a:gd name="T4" fmla="*/ 0 w 127"/>
                <a:gd name="T5" fmla="*/ 22 h 43"/>
                <a:gd name="T6" fmla="*/ 63 w 127"/>
                <a:gd name="T7" fmla="*/ 43 h 43"/>
                <a:gd name="T8" fmla="*/ 127 w 127"/>
                <a:gd name="T9" fmla="*/ 22 h 43"/>
                <a:gd name="T10" fmla="*/ 127 w 127"/>
                <a:gd name="T11" fmla="*/ 21 h 43"/>
                <a:gd name="T12" fmla="*/ 127 w 127"/>
                <a:gd name="T13" fmla="*/ 0 h 43"/>
                <a:gd name="T14" fmla="*/ 63 w 127"/>
                <a:gd name="T15" fmla="*/ 13 h 43"/>
                <a:gd name="T16" fmla="*/ 0 w 127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3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3" y="34"/>
                    <a:pt x="30" y="43"/>
                    <a:pt x="63" y="43"/>
                  </a:cubicBezTo>
                  <a:cubicBezTo>
                    <a:pt x="97" y="43"/>
                    <a:pt x="124" y="34"/>
                    <a:pt x="127" y="22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7" y="7"/>
                    <a:pt x="95" y="13"/>
                    <a:pt x="63" y="13"/>
                  </a:cubicBezTo>
                  <a:cubicBezTo>
                    <a:pt x="32" y="13"/>
                    <a:pt x="10" y="7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9C6C80D3-72CF-DF40-AB88-A675F2A6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304925"/>
              <a:ext cx="476250" cy="142875"/>
            </a:xfrm>
            <a:custGeom>
              <a:avLst/>
              <a:gdLst>
                <a:gd name="T0" fmla="*/ 70 w 127"/>
                <a:gd name="T1" fmla="*/ 12 h 38"/>
                <a:gd name="T2" fmla="*/ 63 w 127"/>
                <a:gd name="T3" fmla="*/ 13 h 38"/>
                <a:gd name="T4" fmla="*/ 57 w 127"/>
                <a:gd name="T5" fmla="*/ 12 h 38"/>
                <a:gd name="T6" fmla="*/ 13 w 127"/>
                <a:gd name="T7" fmla="*/ 6 h 38"/>
                <a:gd name="T8" fmla="*/ 0 w 127"/>
                <a:gd name="T9" fmla="*/ 0 h 38"/>
                <a:gd name="T10" fmla="*/ 0 w 127"/>
                <a:gd name="T11" fmla="*/ 23 h 38"/>
                <a:gd name="T12" fmla="*/ 63 w 127"/>
                <a:gd name="T13" fmla="*/ 38 h 38"/>
                <a:gd name="T14" fmla="*/ 127 w 127"/>
                <a:gd name="T15" fmla="*/ 23 h 38"/>
                <a:gd name="T16" fmla="*/ 127 w 127"/>
                <a:gd name="T17" fmla="*/ 0 h 38"/>
                <a:gd name="T18" fmla="*/ 114 w 127"/>
                <a:gd name="T19" fmla="*/ 6 h 38"/>
                <a:gd name="T20" fmla="*/ 70 w 127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8">
                  <a:moveTo>
                    <a:pt x="70" y="12"/>
                  </a:moveTo>
                  <a:cubicBezTo>
                    <a:pt x="68" y="13"/>
                    <a:pt x="66" y="13"/>
                    <a:pt x="63" y="13"/>
                  </a:cubicBezTo>
                  <a:cubicBezTo>
                    <a:pt x="61" y="13"/>
                    <a:pt x="59" y="13"/>
                    <a:pt x="57" y="12"/>
                  </a:cubicBezTo>
                  <a:cubicBezTo>
                    <a:pt x="38" y="12"/>
                    <a:pt x="23" y="9"/>
                    <a:pt x="13" y="6"/>
                  </a:cubicBezTo>
                  <a:cubicBezTo>
                    <a:pt x="7" y="4"/>
                    <a:pt x="3" y="2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31" y="38"/>
                    <a:pt x="63" y="38"/>
                  </a:cubicBezTo>
                  <a:cubicBezTo>
                    <a:pt x="96" y="38"/>
                    <a:pt x="120" y="31"/>
                    <a:pt x="127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2"/>
                    <a:pt x="119" y="4"/>
                    <a:pt x="114" y="6"/>
                  </a:cubicBezTo>
                  <a:cubicBezTo>
                    <a:pt x="104" y="9"/>
                    <a:pt x="89" y="12"/>
                    <a:pt x="7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16DF52A7-7000-F94C-8CC8-7B47F61C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1035050"/>
              <a:ext cx="476250" cy="165100"/>
            </a:xfrm>
            <a:custGeom>
              <a:avLst/>
              <a:gdLst>
                <a:gd name="T0" fmla="*/ 127 w 127"/>
                <a:gd name="T1" fmla="*/ 22 h 44"/>
                <a:gd name="T2" fmla="*/ 63 w 127"/>
                <a:gd name="T3" fmla="*/ 0 h 44"/>
                <a:gd name="T4" fmla="*/ 0 w 127"/>
                <a:gd name="T5" fmla="*/ 22 h 44"/>
                <a:gd name="T6" fmla="*/ 0 w 127"/>
                <a:gd name="T7" fmla="*/ 23 h 44"/>
                <a:gd name="T8" fmla="*/ 0 w 127"/>
                <a:gd name="T9" fmla="*/ 29 h 44"/>
                <a:gd name="T10" fmla="*/ 63 w 127"/>
                <a:gd name="T11" fmla="*/ 44 h 44"/>
                <a:gd name="T12" fmla="*/ 127 w 127"/>
                <a:gd name="T13" fmla="*/ 29 h 44"/>
                <a:gd name="T14" fmla="*/ 127 w 127"/>
                <a:gd name="T15" fmla="*/ 23 h 44"/>
                <a:gd name="T16" fmla="*/ 127 w 127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44">
                  <a:moveTo>
                    <a:pt x="127" y="22"/>
                  </a:moveTo>
                  <a:cubicBezTo>
                    <a:pt x="124" y="11"/>
                    <a:pt x="102" y="0"/>
                    <a:pt x="63" y="0"/>
                  </a:cubicBezTo>
                  <a:cubicBezTo>
                    <a:pt x="25" y="0"/>
                    <a:pt x="3" y="11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7"/>
                    <a:pt x="31" y="44"/>
                    <a:pt x="63" y="44"/>
                  </a:cubicBezTo>
                  <a:cubicBezTo>
                    <a:pt x="96" y="44"/>
                    <a:pt x="120" y="37"/>
                    <a:pt x="127" y="29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7" y="22"/>
                    <a:pt x="127" y="2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182">
            <a:extLst>
              <a:ext uri="{FF2B5EF4-FFF2-40B4-BE49-F238E27FC236}">
                <a16:creationId xmlns:a16="http://schemas.microsoft.com/office/drawing/2014/main" id="{45F437A3-3C2A-0441-9105-A7EFA647636B}"/>
              </a:ext>
            </a:extLst>
          </p:cNvPr>
          <p:cNvGrpSpPr/>
          <p:nvPr/>
        </p:nvGrpSpPr>
        <p:grpSpPr>
          <a:xfrm>
            <a:off x="1449114" y="2998063"/>
            <a:ext cx="1273051" cy="1190899"/>
            <a:chOff x="7912546" y="1919286"/>
            <a:chExt cx="1504950" cy="1503362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1499234A-1230-AA44-9189-E9D0A372B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546" y="1919286"/>
              <a:ext cx="1504950" cy="1503362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761FCA11-FE82-6B4C-BBF3-3C6349B65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1496" y="2381250"/>
              <a:ext cx="527049" cy="612774"/>
            </a:xfrm>
            <a:custGeom>
              <a:avLst/>
              <a:gdLst>
                <a:gd name="T0" fmla="*/ 133 w 140"/>
                <a:gd name="T1" fmla="*/ 36 h 163"/>
                <a:gd name="T2" fmla="*/ 77 w 140"/>
                <a:gd name="T3" fmla="*/ 2 h 163"/>
                <a:gd name="T4" fmla="*/ 70 w 140"/>
                <a:gd name="T5" fmla="*/ 0 h 163"/>
                <a:gd name="T6" fmla="*/ 63 w 140"/>
                <a:gd name="T7" fmla="*/ 2 h 163"/>
                <a:gd name="T8" fmla="*/ 6 w 140"/>
                <a:gd name="T9" fmla="*/ 36 h 163"/>
                <a:gd name="T10" fmla="*/ 0 w 140"/>
                <a:gd name="T11" fmla="*/ 47 h 163"/>
                <a:gd name="T12" fmla="*/ 0 w 140"/>
                <a:gd name="T13" fmla="*/ 115 h 163"/>
                <a:gd name="T14" fmla="*/ 6 w 140"/>
                <a:gd name="T15" fmla="*/ 126 h 163"/>
                <a:gd name="T16" fmla="*/ 63 w 140"/>
                <a:gd name="T17" fmla="*/ 161 h 163"/>
                <a:gd name="T18" fmla="*/ 70 w 140"/>
                <a:gd name="T19" fmla="*/ 163 h 163"/>
                <a:gd name="T20" fmla="*/ 77 w 140"/>
                <a:gd name="T21" fmla="*/ 161 h 163"/>
                <a:gd name="T22" fmla="*/ 133 w 140"/>
                <a:gd name="T23" fmla="*/ 126 h 163"/>
                <a:gd name="T24" fmla="*/ 140 w 140"/>
                <a:gd name="T25" fmla="*/ 115 h 163"/>
                <a:gd name="T26" fmla="*/ 140 w 140"/>
                <a:gd name="T27" fmla="*/ 47 h 163"/>
                <a:gd name="T28" fmla="*/ 133 w 140"/>
                <a:gd name="T29" fmla="*/ 36 h 163"/>
                <a:gd name="T30" fmla="*/ 69 w 140"/>
                <a:gd name="T31" fmla="*/ 12 h 163"/>
                <a:gd name="T32" fmla="*/ 70 w 140"/>
                <a:gd name="T33" fmla="*/ 12 h 163"/>
                <a:gd name="T34" fmla="*/ 70 w 140"/>
                <a:gd name="T35" fmla="*/ 12 h 163"/>
                <a:gd name="T36" fmla="*/ 125 w 140"/>
                <a:gd name="T37" fmla="*/ 44 h 163"/>
                <a:gd name="T38" fmla="*/ 70 w 140"/>
                <a:gd name="T39" fmla="*/ 74 h 163"/>
                <a:gd name="T40" fmla="*/ 17 w 140"/>
                <a:gd name="T41" fmla="*/ 44 h 163"/>
                <a:gd name="T42" fmla="*/ 16 w 140"/>
                <a:gd name="T43" fmla="*/ 44 h 163"/>
                <a:gd name="T44" fmla="*/ 69 w 140"/>
                <a:gd name="T45" fmla="*/ 12 h 163"/>
                <a:gd name="T46" fmla="*/ 12 w 140"/>
                <a:gd name="T47" fmla="*/ 116 h 163"/>
                <a:gd name="T48" fmla="*/ 12 w 140"/>
                <a:gd name="T49" fmla="*/ 115 h 163"/>
                <a:gd name="T50" fmla="*/ 12 w 140"/>
                <a:gd name="T51" fmla="*/ 55 h 163"/>
                <a:gd name="T52" fmla="*/ 64 w 140"/>
                <a:gd name="T53" fmla="*/ 85 h 163"/>
                <a:gd name="T54" fmla="*/ 64 w 140"/>
                <a:gd name="T55" fmla="*/ 147 h 163"/>
                <a:gd name="T56" fmla="*/ 12 w 140"/>
                <a:gd name="T57" fmla="*/ 116 h 163"/>
                <a:gd name="T58" fmla="*/ 128 w 140"/>
                <a:gd name="T59" fmla="*/ 115 h 163"/>
                <a:gd name="T60" fmla="*/ 127 w 140"/>
                <a:gd name="T61" fmla="*/ 116 h 163"/>
                <a:gd name="T62" fmla="*/ 76 w 140"/>
                <a:gd name="T63" fmla="*/ 147 h 163"/>
                <a:gd name="T64" fmla="*/ 76 w 140"/>
                <a:gd name="T65" fmla="*/ 85 h 163"/>
                <a:gd name="T66" fmla="*/ 128 w 140"/>
                <a:gd name="T67" fmla="*/ 56 h 163"/>
                <a:gd name="T68" fmla="*/ 128 w 140"/>
                <a:gd name="T69" fmla="*/ 1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163">
                  <a:moveTo>
                    <a:pt x="133" y="36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4" y="0"/>
                    <a:pt x="72" y="0"/>
                    <a:pt x="70" y="0"/>
                  </a:cubicBezTo>
                  <a:cubicBezTo>
                    <a:pt x="68" y="0"/>
                    <a:pt x="65" y="0"/>
                    <a:pt x="63" y="2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" y="38"/>
                    <a:pt x="0" y="42"/>
                    <a:pt x="0" y="4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0"/>
                    <a:pt x="2" y="124"/>
                    <a:pt x="6" y="126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6" y="162"/>
                    <a:pt x="68" y="163"/>
                    <a:pt x="70" y="163"/>
                  </a:cubicBezTo>
                  <a:cubicBezTo>
                    <a:pt x="73" y="163"/>
                    <a:pt x="75" y="162"/>
                    <a:pt x="77" y="161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7" y="124"/>
                    <a:pt x="140" y="120"/>
                    <a:pt x="140" y="115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42"/>
                    <a:pt x="137" y="38"/>
                    <a:pt x="133" y="36"/>
                  </a:cubicBezTo>
                  <a:close/>
                  <a:moveTo>
                    <a:pt x="69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lnTo>
                    <a:pt x="69" y="12"/>
                  </a:lnTo>
                  <a:close/>
                  <a:moveTo>
                    <a:pt x="12" y="116"/>
                  </a:moveTo>
                  <a:cubicBezTo>
                    <a:pt x="12" y="116"/>
                    <a:pt x="12" y="116"/>
                    <a:pt x="12" y="11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47"/>
                    <a:pt x="64" y="147"/>
                    <a:pt x="64" y="147"/>
                  </a:cubicBezTo>
                  <a:lnTo>
                    <a:pt x="12" y="116"/>
                  </a:lnTo>
                  <a:close/>
                  <a:moveTo>
                    <a:pt x="128" y="115"/>
                  </a:moveTo>
                  <a:cubicBezTo>
                    <a:pt x="128" y="116"/>
                    <a:pt x="128" y="116"/>
                    <a:pt x="127" y="116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128" y="56"/>
                    <a:pt x="128" y="56"/>
                    <a:pt x="128" y="56"/>
                  </a:cubicBezTo>
                  <a:lnTo>
                    <a:pt x="128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3" name="모서리가 둥근 직사각형 186">
            <a:extLst>
              <a:ext uri="{FF2B5EF4-FFF2-40B4-BE49-F238E27FC236}">
                <a16:creationId xmlns:a16="http://schemas.microsoft.com/office/drawing/2014/main" id="{C8FF87D8-7742-AC47-84FC-2CCA8CCE6D4A}"/>
              </a:ext>
            </a:extLst>
          </p:cNvPr>
          <p:cNvSpPr/>
          <p:nvPr/>
        </p:nvSpPr>
        <p:spPr>
          <a:xfrm>
            <a:off x="1259090" y="2852936"/>
            <a:ext cx="4538250" cy="1570214"/>
          </a:xfrm>
          <a:prstGeom prst="roundRect">
            <a:avLst>
              <a:gd name="adj" fmla="val 3398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F0CFC8-516F-6148-BE62-227E725321D4}"/>
              </a:ext>
            </a:extLst>
          </p:cNvPr>
          <p:cNvSpPr txBox="1"/>
          <p:nvPr/>
        </p:nvSpPr>
        <p:spPr>
          <a:xfrm>
            <a:off x="7142516" y="3861213"/>
            <a:ext cx="1604927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rgbClr val="C00000"/>
                </a:solidFill>
              </a:rPr>
              <a:t>redis-cache</a:t>
            </a:r>
          </a:p>
          <a:p>
            <a:r>
              <a:rPr kumimoji="1" lang="en-US" altLang="ko-KR" sz="1400">
                <a:solidFill>
                  <a:srgbClr val="C00000"/>
                </a:solidFill>
              </a:rPr>
              <a:t>Pattern</a:t>
            </a:r>
            <a:r>
              <a:rPr kumimoji="1" lang="ko-KR" altLang="en-US" sz="1400">
                <a:solidFill>
                  <a:srgbClr val="C00000"/>
                </a:solidFill>
              </a:rPr>
              <a:t> 적용 부분</a:t>
            </a: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35AE781E-325C-C24E-883F-72C1CF28E85A}"/>
              </a:ext>
            </a:extLst>
          </p:cNvPr>
          <p:cNvCxnSpPr>
            <a:cxnSpLocks/>
            <a:stCxn id="100" idx="1"/>
            <a:endCxn id="18" idx="4"/>
          </p:cNvCxnSpPr>
          <p:nvPr/>
        </p:nvCxnSpPr>
        <p:spPr>
          <a:xfrm rot="10800000" flipV="1">
            <a:off x="6430946" y="4122823"/>
            <a:ext cx="711571" cy="660192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5AB4CE3-EE2B-3C47-9794-DB11BD6FEB27}"/>
              </a:ext>
            </a:extLst>
          </p:cNvPr>
          <p:cNvCxnSpPr>
            <a:stCxn id="40" idx="6"/>
            <a:endCxn id="35" idx="1"/>
          </p:cNvCxnSpPr>
          <p:nvPr/>
        </p:nvCxnSpPr>
        <p:spPr>
          <a:xfrm>
            <a:off x="2722165" y="3593513"/>
            <a:ext cx="1993309" cy="11155"/>
          </a:xfrm>
          <a:prstGeom prst="straightConnector1">
            <a:avLst/>
          </a:prstGeom>
          <a:ln w="158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27EA4D-B0ED-D047-8282-57D6BCD4F465}"/>
              </a:ext>
            </a:extLst>
          </p:cNvPr>
          <p:cNvSpPr txBox="1"/>
          <p:nvPr/>
        </p:nvSpPr>
        <p:spPr>
          <a:xfrm>
            <a:off x="4488004" y="4146151"/>
            <a:ext cx="1334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Category </a:t>
            </a:r>
            <a:r>
              <a:rPr kumimoji="1" lang="ko-KR" altLang="en-US" sz="1200"/>
              <a:t>데이터</a:t>
            </a:r>
          </a:p>
        </p:txBody>
      </p:sp>
      <p:sp>
        <p:nvSpPr>
          <p:cNvPr id="24" name="원통[C] 23">
            <a:extLst>
              <a:ext uri="{FF2B5EF4-FFF2-40B4-BE49-F238E27FC236}">
                <a16:creationId xmlns:a16="http://schemas.microsoft.com/office/drawing/2014/main" id="{2F9CDB41-8525-0A47-A450-3BB02E2F7830}"/>
              </a:ext>
            </a:extLst>
          </p:cNvPr>
          <p:cNvSpPr/>
          <p:nvPr/>
        </p:nvSpPr>
        <p:spPr>
          <a:xfrm>
            <a:off x="4953000" y="4933398"/>
            <a:ext cx="1127446" cy="77267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Redis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(Cache)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B17DD451-861C-1941-BEF5-9B1E4A0B12D9}"/>
              </a:ext>
            </a:extLst>
          </p:cNvPr>
          <p:cNvCxnSpPr>
            <a:cxnSpLocks/>
          </p:cNvCxnSpPr>
          <p:nvPr/>
        </p:nvCxnSpPr>
        <p:spPr>
          <a:xfrm>
            <a:off x="2711307" y="3716883"/>
            <a:ext cx="2216433" cy="1771021"/>
          </a:xfrm>
          <a:prstGeom prst="bentConnector3">
            <a:avLst>
              <a:gd name="adj1" fmla="val 169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5FA22D-3F69-6243-B21A-3C3117AE1ABD}"/>
              </a:ext>
            </a:extLst>
          </p:cNvPr>
          <p:cNvSpPr txBox="1"/>
          <p:nvPr/>
        </p:nvSpPr>
        <p:spPr>
          <a:xfrm>
            <a:off x="3123599" y="4933055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/>
              <a:t>Redis</a:t>
            </a:r>
            <a:r>
              <a:rPr kumimoji="1" lang="ko-KR" altLang="en-US" sz="1000"/>
              <a:t>를 </a:t>
            </a:r>
            <a:r>
              <a:rPr kumimoji="1" lang="en-US" altLang="ko-KR" sz="1000"/>
              <a:t>Cache </a:t>
            </a:r>
            <a:r>
              <a:rPr kumimoji="1" lang="ko-KR" altLang="en-US" sz="1000"/>
              <a:t>저장소로</a:t>
            </a:r>
            <a:endParaRPr kumimoji="1" lang="en-US" altLang="ko-KR" sz="1000"/>
          </a:p>
          <a:p>
            <a:r>
              <a:rPr kumimoji="1" lang="ko-KR" altLang="en-US" sz="1000"/>
              <a:t>사용하기 위한</a:t>
            </a:r>
            <a:r>
              <a:rPr kumimoji="1" lang="en-US" altLang="ko-KR" sz="1000"/>
              <a:t> Redis-cache </a:t>
            </a:r>
          </a:p>
          <a:p>
            <a:r>
              <a:rPr kumimoji="1" lang="en-US" altLang="ko-KR" sz="1000"/>
              <a:t>pattern </a:t>
            </a:r>
            <a:r>
              <a:rPr kumimoji="1" lang="ko-KR" altLang="en-US" sz="1000"/>
              <a:t>설정 적용</a:t>
            </a:r>
            <a:endParaRPr kumimoji="1" lang="en-US" altLang="ko-KR" sz="1000"/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573F29A8-E846-2140-A3C3-AD3107294126}"/>
              </a:ext>
            </a:extLst>
          </p:cNvPr>
          <p:cNvSpPr/>
          <p:nvPr/>
        </p:nvSpPr>
        <p:spPr>
          <a:xfrm>
            <a:off x="2562330" y="3657600"/>
            <a:ext cx="3868615" cy="2160396"/>
          </a:xfrm>
          <a:custGeom>
            <a:avLst/>
            <a:gdLst>
              <a:gd name="connsiteX0" fmla="*/ 20096 w 3868615"/>
              <a:gd name="connsiteY0" fmla="*/ 0 h 2160396"/>
              <a:gd name="connsiteX1" fmla="*/ 1848896 w 3868615"/>
              <a:gd name="connsiteY1" fmla="*/ 0 h 2160396"/>
              <a:gd name="connsiteX2" fmla="*/ 1848896 w 3868615"/>
              <a:gd name="connsiteY2" fmla="*/ 100484 h 2160396"/>
              <a:gd name="connsiteX3" fmla="*/ 1848896 w 3868615"/>
              <a:gd name="connsiteY3" fmla="*/ 1125415 h 2160396"/>
              <a:gd name="connsiteX4" fmla="*/ 3868615 w 3868615"/>
              <a:gd name="connsiteY4" fmla="*/ 1125415 h 2160396"/>
              <a:gd name="connsiteX5" fmla="*/ 3868615 w 3868615"/>
              <a:gd name="connsiteY5" fmla="*/ 2160396 h 2160396"/>
              <a:gd name="connsiteX6" fmla="*/ 3778180 w 3868615"/>
              <a:gd name="connsiteY6" fmla="*/ 2150347 h 2160396"/>
              <a:gd name="connsiteX7" fmla="*/ 0 w 3868615"/>
              <a:gd name="connsiteY7" fmla="*/ 2150347 h 2160396"/>
              <a:gd name="connsiteX8" fmla="*/ 20096 w 3868615"/>
              <a:gd name="connsiteY8" fmla="*/ 0 h 21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8615" h="2160396">
                <a:moveTo>
                  <a:pt x="20096" y="0"/>
                </a:moveTo>
                <a:lnTo>
                  <a:pt x="1848896" y="0"/>
                </a:lnTo>
                <a:lnTo>
                  <a:pt x="1848896" y="100484"/>
                </a:lnTo>
                <a:lnTo>
                  <a:pt x="1848896" y="1125415"/>
                </a:lnTo>
                <a:lnTo>
                  <a:pt x="3868615" y="1125415"/>
                </a:lnTo>
                <a:lnTo>
                  <a:pt x="3868615" y="2160396"/>
                </a:lnTo>
                <a:lnTo>
                  <a:pt x="3778180" y="2150347"/>
                </a:lnTo>
                <a:lnTo>
                  <a:pt x="0" y="2150347"/>
                </a:lnTo>
                <a:lnTo>
                  <a:pt x="20096" y="0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6A6E35-319A-4C49-BC3D-A8347D298D51}"/>
              </a:ext>
            </a:extLst>
          </p:cNvPr>
          <p:cNvSpPr txBox="1"/>
          <p:nvPr/>
        </p:nvSpPr>
        <p:spPr>
          <a:xfrm>
            <a:off x="1447489" y="4132996"/>
            <a:ext cx="130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Produce Service</a:t>
            </a:r>
            <a:endParaRPr kumimoji="1" lang="ko-KR" alt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DE171F-6BF6-2F48-9F60-F904B0D48282}"/>
              </a:ext>
            </a:extLst>
          </p:cNvPr>
          <p:cNvSpPr txBox="1"/>
          <p:nvPr/>
        </p:nvSpPr>
        <p:spPr>
          <a:xfrm>
            <a:off x="343949" y="1404063"/>
            <a:ext cx="92175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Product </a:t>
            </a:r>
            <a:r>
              <a:rPr kumimoji="1" lang="ko-KR" altLang="en-US"/>
              <a:t>서비스에서 </a:t>
            </a:r>
            <a:r>
              <a:rPr kumimoji="1" lang="en-US" altLang="ko-KR"/>
              <a:t>Redis</a:t>
            </a:r>
            <a:r>
              <a:rPr kumimoji="1" lang="ko-KR" altLang="en-US"/>
              <a:t>를 </a:t>
            </a:r>
            <a:r>
              <a:rPr kumimoji="1" lang="en-US" altLang="ko-KR"/>
              <a:t>Cache </a:t>
            </a:r>
            <a:r>
              <a:rPr kumimoji="1" lang="ko-KR" altLang="en-US"/>
              <a:t>저장소로 활용하기 위한 </a:t>
            </a:r>
            <a:r>
              <a:rPr kumimoji="1" lang="en-US" altLang="ko-KR"/>
              <a:t>redis-cache </a:t>
            </a:r>
            <a:r>
              <a:rPr kumimoji="1" lang="ko-KR" altLang="en-US"/>
              <a:t>패턴을 적용</a:t>
            </a:r>
            <a:r>
              <a:rPr kumimoji="1" lang="en-US" altLang="ko-KR"/>
              <a:t>.</a:t>
            </a:r>
          </a:p>
          <a:p>
            <a:r>
              <a:rPr kumimoji="1" lang="en-US" altLang="ko-KR" sz="1600"/>
              <a:t>Cache</a:t>
            </a:r>
            <a:r>
              <a:rPr kumimoji="1" lang="ko-KR" altLang="en-US" sz="1600"/>
              <a:t>네 저장된 데이터는 </a:t>
            </a:r>
            <a:r>
              <a:rPr kumimoji="1" lang="en-US" altLang="ko-KR" sz="1600"/>
              <a:t>Redis</a:t>
            </a:r>
            <a:r>
              <a:rPr kumimoji="1" lang="ko-KR" altLang="en-US" sz="1600"/>
              <a:t>에 우선 저장</a:t>
            </a:r>
            <a:r>
              <a:rPr kumimoji="1" lang="en-US" altLang="ko-KR" sz="1600"/>
              <a:t>,</a:t>
            </a:r>
            <a:r>
              <a:rPr kumimoji="1" lang="ko-KR" altLang="en-US" sz="1600"/>
              <a:t> 재 요청시 </a:t>
            </a:r>
            <a:r>
              <a:rPr kumimoji="1" lang="en-US" altLang="ko-KR" sz="1600"/>
              <a:t>Redis</a:t>
            </a:r>
            <a:r>
              <a:rPr kumimoji="1" lang="ko-KR" altLang="en-US" sz="1600"/>
              <a:t>에 </a:t>
            </a:r>
            <a:r>
              <a:rPr kumimoji="1" lang="en-US" altLang="ko-KR" sz="1600"/>
              <a:t>Caching</a:t>
            </a:r>
            <a:r>
              <a:rPr kumimoji="1" lang="ko-KR" altLang="en-US" sz="1600"/>
              <a:t> 데이터 우선적으로 전달</a:t>
            </a:r>
            <a:r>
              <a:rPr kumimoji="1" lang="en-US" altLang="ko-KR" sz="1600"/>
              <a:t>.</a:t>
            </a:r>
            <a:r>
              <a:rPr kumimoji="1" lang="ko-KR" alt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080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cache-pattern</a:t>
            </a:r>
            <a:r>
              <a:rPr lang="ko-KR" altLang="en-US"/>
              <a:t> 의존성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4298DA-AFAF-DE40-8B7D-E180E84ACCDC}"/>
              </a:ext>
            </a:extLst>
          </p:cNvPr>
          <p:cNvSpPr/>
          <p:nvPr/>
        </p:nvSpPr>
        <p:spPr>
          <a:xfrm>
            <a:off x="1172580" y="2314375"/>
            <a:ext cx="7199322" cy="378565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org.springframework.boot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spring-boot-starter-data-redis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org.springframework.boot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spring-boot-starter-cache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org.springframework.session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spring-session-data-redis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</a:p>
          <a:p>
            <a:endParaRPr lang="en" altLang="ko-KR" sz="1200" dirty="0">
              <a:solidFill>
                <a:srgbClr val="E8BF6A"/>
              </a:solidFill>
            </a:endParaRPr>
          </a:p>
          <a:p>
            <a:r>
              <a:rPr lang="en" altLang="ko-KR" sz="1200" dirty="0">
                <a:solidFill>
                  <a:srgbClr val="E8BF6A"/>
                </a:solidFill>
              </a:rPr>
              <a:t>&lt;dependency&gt;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&lt;groupId&gt;</a:t>
            </a:r>
            <a:r>
              <a:rPr lang="en" altLang="ko-KR" sz="1200" dirty="0"/>
              <a:t>com.skcc.modern.pattern</a:t>
            </a:r>
            <a:r>
              <a:rPr lang="en" altLang="ko-KR" sz="1200" dirty="0">
                <a:solidFill>
                  <a:srgbClr val="E8BF6A"/>
                </a:solidFill>
              </a:rPr>
              <a:t>&lt;/groupId&gt;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&lt;artifactId&gt;</a:t>
            </a:r>
            <a:r>
              <a:rPr lang="en" altLang="ko-KR" sz="1200" dirty="0"/>
              <a:t>redis-cache</a:t>
            </a:r>
            <a:r>
              <a:rPr lang="en" altLang="ko-KR" sz="1200" dirty="0">
                <a:solidFill>
                  <a:srgbClr val="E8BF6A"/>
                </a:solidFill>
              </a:rPr>
              <a:t>&lt;/artifactId&gt;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   &lt;version&gt;</a:t>
            </a:r>
            <a:r>
              <a:rPr lang="en" altLang="ko-KR" sz="1200" dirty="0"/>
              <a:t>0.0.1</a:t>
            </a:r>
            <a:r>
              <a:rPr lang="en" altLang="ko-KR" sz="1200" dirty="0">
                <a:solidFill>
                  <a:srgbClr val="E8BF6A"/>
                </a:solidFill>
              </a:rPr>
              <a:t>&lt;/version&gt;</a:t>
            </a:r>
            <a:br>
              <a:rPr lang="en" altLang="ko-KR" sz="1200" dirty="0">
                <a:solidFill>
                  <a:srgbClr val="E8BF6A"/>
                </a:solidFill>
              </a:rPr>
            </a:br>
            <a:r>
              <a:rPr lang="en" altLang="ko-KR" sz="1200" dirty="0">
                <a:solidFill>
                  <a:srgbClr val="E8BF6A"/>
                </a:solidFill>
              </a:rPr>
              <a:t>&lt;/dependency&gt;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97798-C2E0-EB4B-8370-27A7A21A761B}"/>
              </a:ext>
            </a:extLst>
          </p:cNvPr>
          <p:cNvSpPr txBox="1"/>
          <p:nvPr/>
        </p:nvSpPr>
        <p:spPr>
          <a:xfrm>
            <a:off x="343949" y="1404063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Redis Cache</a:t>
            </a:r>
            <a:r>
              <a:rPr lang="ko-KR" altLang="en-US" dirty="0"/>
              <a:t> 패턴 사용을 위한 </a:t>
            </a:r>
            <a:r>
              <a:rPr lang="en-US" altLang="ko-KR" dirty="0"/>
              <a:t>Dependency</a:t>
            </a:r>
            <a:r>
              <a:rPr lang="ko-KR" altLang="en-US" dirty="0"/>
              <a:t> 설정 작업 필요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Maven </a:t>
            </a:r>
            <a:r>
              <a:rPr lang="ko-KR" altLang="en-US" dirty="0"/>
              <a:t>최상위 디렉토리의 </a:t>
            </a:r>
            <a:r>
              <a:rPr lang="en-US" altLang="ko-KR" dirty="0"/>
              <a:t>pom.xml</a:t>
            </a:r>
            <a:r>
              <a:rPr lang="ko-KR" altLang="en-US" dirty="0"/>
              <a:t> 파일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1623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err="1"/>
              <a:t>redis</a:t>
            </a:r>
            <a:r>
              <a:rPr lang="en-US" altLang="ko-KR"/>
              <a:t>-cache pattern lib </a:t>
            </a:r>
            <a:r>
              <a:rPr lang="ko-KR" altLang="en-US"/>
              <a:t>사용을 위한 설정 </a:t>
            </a:r>
            <a:r>
              <a:rPr lang="en-US" altLang="ko-KR"/>
              <a:t>(</a:t>
            </a:r>
            <a:r>
              <a:rPr lang="ko-KR" altLang="en-US"/>
              <a:t>로컬 개발을 위한 설정</a:t>
            </a:r>
            <a:r>
              <a:rPr lang="en-US" altLang="ko-KR"/>
              <a:t>, </a:t>
            </a:r>
            <a:r>
              <a:rPr lang="ko-KR" altLang="en-US"/>
              <a:t>플랫폼 배포를 위한 설정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Redis cache-pattern lib </a:t>
            </a:r>
            <a:r>
              <a:rPr kumimoji="1" lang="ko-KR" altLang="en-US" sz="1600" dirty="0"/>
              <a:t>사용을 위한 설정</a:t>
            </a:r>
            <a:br>
              <a:rPr kumimoji="1" lang="en-US" altLang="ko-KR" dirty="0"/>
            </a:br>
            <a:r>
              <a:rPr kumimoji="1" lang="en-US" altLang="ko-KR" sz="1400" dirty="0"/>
              <a:t>- overlay/v1/dev/{service}/</a:t>
            </a:r>
            <a:r>
              <a:rPr kumimoji="1" lang="en-US" altLang="ko-KR" sz="1400" dirty="0" err="1"/>
              <a:t>application.yml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파일 수정</a:t>
            </a:r>
            <a:r>
              <a:rPr kumimoji="1" lang="en-US" altLang="ko-KR" sz="1400" dirty="0"/>
              <a:t>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로컬 개발을 위한 설정</a:t>
            </a:r>
            <a:br>
              <a:rPr kumimoji="1" lang="en-US" altLang="ko-KR" sz="1400" dirty="0">
                <a:sym typeface="Wingdings" pitchFamily="2" charset="2"/>
              </a:rPr>
            </a:br>
            <a:r>
              <a:rPr kumimoji="1" lang="en-US" altLang="ko-KR" sz="1400" dirty="0">
                <a:sym typeface="Wingdings" pitchFamily="2" charset="2"/>
              </a:rPr>
              <a:t>- overlay/common/v1/dev/{service}/application-</a:t>
            </a:r>
            <a:r>
              <a:rPr kumimoji="1" lang="en-US" altLang="ko-KR" sz="1400" dirty="0" err="1">
                <a:sym typeface="Wingdings" pitchFamily="2" charset="2"/>
              </a:rPr>
              <a:t>dev.yaml</a:t>
            </a:r>
            <a:r>
              <a:rPr kumimoji="1" lang="en-US" altLang="ko-KR" sz="1400" dirty="0">
                <a:sym typeface="Wingdings" pitchFamily="2" charset="2"/>
              </a:rPr>
              <a:t> </a:t>
            </a:r>
            <a:r>
              <a:rPr kumimoji="1" lang="ko-KR" altLang="en-US" sz="1400" dirty="0">
                <a:sym typeface="Wingdings" pitchFamily="2" charset="2"/>
              </a:rPr>
              <a:t>파일 수정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r>
              <a:rPr kumimoji="1" lang="ko-KR" altLang="en-US" sz="1400" dirty="0">
                <a:sym typeface="Wingdings" pitchFamily="2" charset="2"/>
              </a:rPr>
              <a:t>플랫폼 공통 설정</a:t>
            </a:r>
            <a:endParaRPr kumimoji="1" lang="en-US" altLang="ko-KR" sz="1400" dirty="0">
              <a:sym typeface="Wingdings" pitchFamily="2" charset="2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28852-2005-2F41-B5F8-C1C0CBD40857}"/>
              </a:ext>
            </a:extLst>
          </p:cNvPr>
          <p:cNvSpPr/>
          <p:nvPr/>
        </p:nvSpPr>
        <p:spPr>
          <a:xfrm>
            <a:off x="686526" y="2628759"/>
            <a:ext cx="8766974" cy="193899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200">
                <a:solidFill>
                  <a:srgbClr val="CC7832"/>
                </a:solidFill>
              </a:rPr>
              <a:t>spring:</a:t>
            </a:r>
          </a:p>
          <a:p>
            <a:r>
              <a:rPr lang="en" altLang="ko-KR" sz="1200">
                <a:solidFill>
                  <a:srgbClr val="CC7832"/>
                </a:solidFill>
              </a:rPr>
              <a:t>  redis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database</a:t>
            </a:r>
            <a:r>
              <a:rPr lang="en" altLang="ko-KR" sz="1200"/>
              <a:t>: 0</a:t>
            </a:r>
          </a:p>
          <a:p>
            <a:br>
              <a:rPr lang="en" altLang="ko-KR" sz="1200"/>
            </a:br>
            <a:r>
              <a:rPr lang="en" altLang="ko-KR" sz="1200"/>
              <a:t>  </a:t>
            </a:r>
            <a:r>
              <a:rPr lang="en" altLang="ko-KR" sz="1200">
                <a:solidFill>
                  <a:srgbClr val="C00000"/>
                </a:solidFill>
              </a:rPr>
              <a:t>cache:</a:t>
            </a:r>
            <a:br>
              <a:rPr lang="en" altLang="ko-KR" sz="1200"/>
            </a:br>
            <a:r>
              <a:rPr lang="en" altLang="ko-KR" sz="1200"/>
              <a:t>    </a:t>
            </a:r>
            <a:r>
              <a:rPr lang="en" altLang="ko-KR" sz="1200">
                <a:solidFill>
                  <a:srgbClr val="CC7832"/>
                </a:solidFill>
              </a:rPr>
              <a:t>redis</a:t>
            </a:r>
            <a:r>
              <a:rPr lang="en" altLang="ko-KR" sz="1200"/>
              <a:t>: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>
                <a:solidFill>
                  <a:srgbClr val="CC7832"/>
                </a:solidFill>
              </a:rPr>
              <a:t>defaultExpireTime</a:t>
            </a:r>
            <a:r>
              <a:rPr lang="en" altLang="ko-KR" sz="1200"/>
              <a:t>: 600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>
                <a:solidFill>
                  <a:srgbClr val="CC7832"/>
                </a:solidFill>
              </a:rPr>
              <a:t>time-to-live</a:t>
            </a:r>
            <a:r>
              <a:rPr lang="en" altLang="ko-KR" sz="1200"/>
              <a:t>: 60</a:t>
            </a:r>
            <a:br>
              <a:rPr lang="en" altLang="ko-KR" sz="1200"/>
            </a:br>
            <a:r>
              <a:rPr lang="en" altLang="ko-KR" sz="1200"/>
              <a:t>      </a:t>
            </a:r>
            <a:r>
              <a:rPr lang="en" altLang="ko-KR" sz="1200">
                <a:solidFill>
                  <a:srgbClr val="CC7832"/>
                </a:solidFill>
              </a:rPr>
              <a:t>key-prefix</a:t>
            </a:r>
            <a:r>
              <a:rPr lang="en" altLang="ko-KR" sz="1200"/>
              <a:t>: </a:t>
            </a:r>
            <a:r>
              <a:rPr lang="en" altLang="ko-KR" sz="1200">
                <a:solidFill>
                  <a:srgbClr val="6A8759"/>
                </a:solidFill>
              </a:rPr>
              <a:t>"myCache_"</a:t>
            </a:r>
            <a:br>
              <a:rPr lang="en" altLang="ko-KR" sz="1200">
                <a:solidFill>
                  <a:srgbClr val="6A8759"/>
                </a:solidFill>
              </a:rPr>
            </a:br>
            <a:r>
              <a:rPr lang="en" altLang="ko-KR" sz="1200">
                <a:solidFill>
                  <a:srgbClr val="6A8759"/>
                </a:solidFill>
              </a:rPr>
              <a:t>      </a:t>
            </a:r>
            <a:r>
              <a:rPr lang="en" altLang="ko-KR" sz="1200">
                <a:solidFill>
                  <a:srgbClr val="CC7832"/>
                </a:solidFill>
              </a:rPr>
              <a:t>use-key-prefix</a:t>
            </a:r>
            <a:r>
              <a:rPr lang="en" altLang="ko-KR" sz="1200"/>
              <a:t>: true</a:t>
            </a:r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6CCEA-7053-D04D-9804-A487C751B94A}"/>
              </a:ext>
            </a:extLst>
          </p:cNvPr>
          <p:cNvSpPr txBox="1"/>
          <p:nvPr/>
        </p:nvSpPr>
        <p:spPr>
          <a:xfrm>
            <a:off x="4376936" y="3233056"/>
            <a:ext cx="4073551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C00000"/>
                </a:solidFill>
              </a:rPr>
              <a:t>플랫폼 환경 </a:t>
            </a:r>
            <a:r>
              <a:rPr kumimoji="1" lang="en-US" altLang="ko-KR" sz="1400">
                <a:solidFill>
                  <a:srgbClr val="C00000"/>
                </a:solidFill>
              </a:rPr>
              <a:t>: </a:t>
            </a:r>
            <a:r>
              <a:rPr kumimoji="1" lang="ko-KR" altLang="en-US" sz="1400">
                <a:solidFill>
                  <a:srgbClr val="C00000"/>
                </a:solidFill>
              </a:rPr>
              <a:t>해당 설정은 자동 주입되어 설정됨</a:t>
            </a:r>
            <a:endParaRPr kumimoji="1" lang="en-US" altLang="ko-KR" sz="1400">
              <a:solidFill>
                <a:srgbClr val="C00000"/>
              </a:solidFill>
            </a:endParaRPr>
          </a:p>
          <a:p>
            <a:r>
              <a:rPr kumimoji="1" lang="ko-KR" altLang="en-US" sz="1400">
                <a:solidFill>
                  <a:srgbClr val="C00000"/>
                </a:solidFill>
              </a:rPr>
              <a:t>로컬</a:t>
            </a:r>
            <a:r>
              <a:rPr kumimoji="1" lang="en-US" altLang="ko-KR" sz="1400">
                <a:solidFill>
                  <a:srgbClr val="C00000"/>
                </a:solidFill>
              </a:rPr>
              <a:t>PC</a:t>
            </a:r>
            <a:r>
              <a:rPr kumimoji="1" lang="ko-KR" altLang="en-US" sz="1400">
                <a:solidFill>
                  <a:srgbClr val="C00000"/>
                </a:solidFill>
              </a:rPr>
              <a:t> 개발 환경 </a:t>
            </a:r>
            <a:r>
              <a:rPr kumimoji="1" lang="en-US" altLang="ko-KR" sz="1400">
                <a:solidFill>
                  <a:srgbClr val="C00000"/>
                </a:solidFill>
              </a:rPr>
              <a:t>: Local</a:t>
            </a:r>
            <a:r>
              <a:rPr kumimoji="1" lang="ko-KR" altLang="en-US" sz="1400">
                <a:solidFill>
                  <a:srgbClr val="C00000"/>
                </a:solidFill>
              </a:rPr>
              <a:t> 환경에 맞게 설정 필요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122C4-8BD8-334E-95AB-A92D289C2653}"/>
              </a:ext>
            </a:extLst>
          </p:cNvPr>
          <p:cNvSpPr txBox="1"/>
          <p:nvPr/>
        </p:nvSpPr>
        <p:spPr>
          <a:xfrm>
            <a:off x="1712640" y="4725583"/>
            <a:ext cx="5622052" cy="1600438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사용자 설정 영역</a:t>
            </a:r>
            <a:endParaRPr kumimoji="1" lang="en-US" altLang="ko-KR" sz="1400"/>
          </a:p>
          <a:p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사용자는 </a:t>
            </a:r>
            <a:r>
              <a:rPr kumimoji="1" lang="en-US" altLang="ko-KR" sz="1400"/>
              <a:t>Cache</a:t>
            </a:r>
            <a:r>
              <a:rPr kumimoji="1" lang="ko-KR" altLang="en-US" sz="1400"/>
              <a:t> 컨트롤을 위한 </a:t>
            </a:r>
            <a:r>
              <a:rPr kumimoji="1" lang="en-US" altLang="ko-KR" sz="1400"/>
              <a:t>Timeout </a:t>
            </a:r>
            <a:r>
              <a:rPr kumimoji="1" lang="ko-KR" altLang="en-US" sz="1400"/>
              <a:t>또는 </a:t>
            </a:r>
            <a:r>
              <a:rPr kumimoji="1" lang="en-US" altLang="ko-KR" sz="1400"/>
              <a:t>TTL</a:t>
            </a:r>
            <a:r>
              <a:rPr kumimoji="1" lang="ko-KR" altLang="en-US" sz="1400"/>
              <a:t> 지정</a:t>
            </a:r>
            <a:br>
              <a:rPr kumimoji="1" lang="en-US" altLang="ko-KR" sz="1400"/>
            </a:br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Cache </a:t>
            </a:r>
            <a:r>
              <a:rPr kumimoji="1" lang="ko-KR" altLang="en-US" sz="1400"/>
              <a:t>저장시 사용될 </a:t>
            </a:r>
            <a:r>
              <a:rPr kumimoji="1" lang="en-US" altLang="ko-KR" sz="1400"/>
              <a:t>NameSpace</a:t>
            </a:r>
            <a:r>
              <a:rPr kumimoji="1" lang="ko-KR" altLang="en-US" sz="1400"/>
              <a:t>와 </a:t>
            </a:r>
            <a:r>
              <a:rPr kumimoji="1" lang="en-US" altLang="ko-KR" sz="1400"/>
              <a:t>Redis DB</a:t>
            </a:r>
            <a:r>
              <a:rPr kumimoji="1" lang="ko-KR" altLang="en-US" sz="1400"/>
              <a:t> </a:t>
            </a:r>
            <a:r>
              <a:rPr kumimoji="1" lang="en-US" altLang="ko-KR" sz="1400"/>
              <a:t>Number</a:t>
            </a:r>
            <a:r>
              <a:rPr kumimoji="1" lang="ko-KR" altLang="en-US" sz="1400"/>
              <a:t>만 저장됨</a:t>
            </a:r>
            <a:r>
              <a:rPr kumimoji="1" lang="en-US" altLang="ko-KR" sz="1400"/>
              <a:t>.</a:t>
            </a:r>
          </a:p>
          <a:p>
            <a:r>
              <a:rPr kumimoji="1" lang="en-US" altLang="ko-KR" sz="1400"/>
              <a:t> - Cache Key</a:t>
            </a:r>
            <a:r>
              <a:rPr kumimoji="1" lang="ko-KR" altLang="en-US" sz="1400"/>
              <a:t>의 </a:t>
            </a:r>
            <a:r>
              <a:rPr kumimoji="1" lang="en-US" altLang="ko-KR" sz="1400"/>
              <a:t>Prefix</a:t>
            </a:r>
            <a:r>
              <a:rPr kumimoji="1" lang="ko-KR" altLang="en-US" sz="1400"/>
              <a:t> 설정</a:t>
            </a:r>
            <a:endParaRPr kumimoji="1" lang="en-US" altLang="ko-KR" sz="1400"/>
          </a:p>
          <a:p>
            <a:endParaRPr kumimoji="1" lang="en-US" altLang="ko-KR" sz="1400"/>
          </a:p>
          <a:p>
            <a:r>
              <a:rPr kumimoji="1" lang="ko-KR" altLang="en-US" sz="1400"/>
              <a:t>로컬 환경에서의 개발을 위한 설정</a:t>
            </a:r>
            <a:endParaRPr kumimoji="1" lang="en-US" altLang="ko-KR" sz="1400"/>
          </a:p>
          <a:p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Backing </a:t>
            </a:r>
            <a:r>
              <a:rPr kumimoji="1" lang="ko-KR" altLang="en-US" sz="1400"/>
              <a:t>서비스 사용을 위한 모든 설정 값 지정이 필요함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1521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코드 개발</a:t>
            </a:r>
            <a:r>
              <a:rPr lang="en-US" altLang="ko-KR"/>
              <a:t> – </a:t>
            </a:r>
            <a:r>
              <a:rPr lang="ko-KR" altLang="en-US"/>
              <a:t>별도의 코드 개발은 필요 없으며 </a:t>
            </a:r>
            <a:r>
              <a:rPr lang="en-US" altLang="ko-KR"/>
              <a:t>Annotation</a:t>
            </a:r>
            <a:r>
              <a:rPr lang="ko-KR" altLang="en-US"/>
              <a:t>으로만 </a:t>
            </a:r>
            <a:r>
              <a:rPr lang="en-US" altLang="ko-KR"/>
              <a:t>Cache </a:t>
            </a:r>
            <a:r>
              <a:rPr lang="ko-KR" altLang="en-US"/>
              <a:t>설정 가능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B5AC8-98F0-D64B-A236-339E4527CADB}"/>
              </a:ext>
            </a:extLst>
          </p:cNvPr>
          <p:cNvSpPr/>
          <p:nvPr/>
        </p:nvSpPr>
        <p:spPr>
          <a:xfrm>
            <a:off x="501317" y="2348880"/>
            <a:ext cx="8903366" cy="295465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ko-KR" sz="1400"/>
              <a:t>@RestController</a:t>
            </a:r>
            <a:br>
              <a:rPr lang="en" altLang="ko-KR" sz="1400"/>
            </a:br>
            <a:r>
              <a:rPr lang="en" altLang="ko-KR" sz="1400"/>
              <a:t>@RequestMapping(</a:t>
            </a:r>
            <a:r>
              <a:rPr lang="en" altLang="ko-KR" sz="1400">
                <a:solidFill>
                  <a:srgbClr val="6A8759"/>
                </a:solidFill>
              </a:rPr>
              <a:t>"/v1"</a:t>
            </a:r>
            <a:r>
              <a:rPr lang="en" altLang="ko-KR" sz="1400"/>
              <a:t>)</a:t>
            </a:r>
            <a:br>
              <a:rPr lang="en" altLang="ko-KR" sz="1400"/>
            </a:br>
            <a:r>
              <a:rPr lang="en" altLang="ko-KR" sz="1400">
                <a:solidFill>
                  <a:srgbClr val="CC7832"/>
                </a:solidFill>
              </a:rPr>
              <a:t>public class </a:t>
            </a:r>
            <a:r>
              <a:rPr lang="en" altLang="ko-KR" sz="1400"/>
              <a:t>ProductController {</a:t>
            </a:r>
          </a:p>
          <a:p>
            <a:br>
              <a:rPr lang="en" altLang="ko-KR" sz="1400"/>
            </a:br>
            <a:r>
              <a:rPr lang="en" altLang="ko-KR" sz="1400"/>
              <a:t>   </a:t>
            </a:r>
            <a:r>
              <a:rPr lang="en-US" altLang="ko-KR" sz="1400"/>
              <a:t>….</a:t>
            </a:r>
            <a:br>
              <a:rPr lang="en" altLang="ko-KR" sz="1400"/>
            </a:br>
            <a:r>
              <a:rPr lang="en" altLang="ko-KR" sz="1400"/>
              <a:t>   </a:t>
            </a:r>
          </a:p>
          <a:p>
            <a:r>
              <a:rPr lang="en" altLang="ko-KR" sz="1400"/>
              <a:t>   </a:t>
            </a:r>
            <a:r>
              <a:rPr lang="en" altLang="ko-KR" sz="1400" b="1">
                <a:solidFill>
                  <a:srgbClr val="C00000"/>
                </a:solidFill>
              </a:rPr>
              <a:t>@Cacheable(value=</a:t>
            </a:r>
            <a:r>
              <a:rPr lang="ko-KR" altLang="en" sz="1400" b="1">
                <a:solidFill>
                  <a:srgbClr val="C00000"/>
                </a:solidFill>
              </a:rPr>
              <a:t>＂</a:t>
            </a:r>
            <a:r>
              <a:rPr lang="en-US" altLang="ko-KR" sz="1400" b="1">
                <a:solidFill>
                  <a:srgbClr val="C00000"/>
                </a:solidFill>
              </a:rPr>
              <a:t>redis</a:t>
            </a:r>
            <a:r>
              <a:rPr lang="en" altLang="ko-KR" sz="1400" b="1">
                <a:solidFill>
                  <a:srgbClr val="C00000"/>
                </a:solidFill>
              </a:rPr>
              <a:t>Cache", key=”#root.method.name")</a:t>
            </a:r>
            <a:br>
              <a:rPr lang="en" altLang="ko-KR" sz="1400"/>
            </a:br>
            <a:r>
              <a:rPr lang="en" altLang="ko-KR" sz="1400"/>
              <a:t>   @GetMapping(value=</a:t>
            </a:r>
            <a:r>
              <a:rPr lang="en" altLang="ko-KR" sz="1400" b="1"/>
              <a:t>"/products"</a:t>
            </a:r>
            <a:r>
              <a:rPr lang="en" altLang="ko-KR" sz="1400"/>
              <a:t>)</a:t>
            </a:r>
            <a:br>
              <a:rPr lang="en" altLang="ko-KR" sz="1400"/>
            </a:br>
            <a:r>
              <a:rPr lang="en" altLang="ko-KR" sz="1400"/>
              <a:t>    </a:t>
            </a:r>
            <a:r>
              <a:rPr lang="en" altLang="ko-KR" sz="1400" b="1"/>
              <a:t>public </a:t>
            </a:r>
            <a:r>
              <a:rPr lang="en" altLang="ko-KR" sz="1400"/>
              <a:t>List&lt;Product&gt; getAllProducts(){</a:t>
            </a:r>
            <a:br>
              <a:rPr lang="en" altLang="ko-KR" sz="1400"/>
            </a:br>
            <a:r>
              <a:rPr lang="en" altLang="ko-KR" sz="1400"/>
              <a:t>         logger.info(</a:t>
            </a:r>
            <a:r>
              <a:rPr lang="en" altLang="ko-KR" sz="1400" b="1"/>
              <a:t>"call getAllProducts"</a:t>
            </a:r>
            <a:r>
              <a:rPr lang="en" altLang="ko-KR" sz="1400"/>
              <a:t>);</a:t>
            </a:r>
            <a:br>
              <a:rPr lang="en" altLang="ko-KR" sz="1400"/>
            </a:br>
            <a:r>
              <a:rPr lang="en" altLang="ko-KR" sz="1400"/>
              <a:t>         </a:t>
            </a:r>
            <a:r>
              <a:rPr lang="en" altLang="ko-KR" sz="1400" b="1"/>
              <a:t>return this</a:t>
            </a:r>
            <a:r>
              <a:rPr lang="en" altLang="ko-KR" sz="1400"/>
              <a:t>.productService.getAllProducts();</a:t>
            </a:r>
            <a:br>
              <a:rPr lang="en" altLang="ko-KR" sz="1400"/>
            </a:br>
            <a:r>
              <a:rPr lang="en" altLang="ko-KR" sz="1400"/>
              <a:t>    }</a:t>
            </a:r>
            <a:br>
              <a:rPr lang="en" altLang="ko-KR" sz="1400"/>
            </a:br>
            <a:r>
              <a:rPr lang="en" altLang="ko-KR" sz="1400"/>
              <a:t>}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6C60-83F2-034B-8B8D-66EE8B66F287}"/>
              </a:ext>
            </a:extLst>
          </p:cNvPr>
          <p:cNvSpPr/>
          <p:nvPr/>
        </p:nvSpPr>
        <p:spPr>
          <a:xfrm>
            <a:off x="727719" y="3629082"/>
            <a:ext cx="5328592" cy="2715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0BD9FB6E-C16A-8543-B2B3-9D2CA1D9029A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4308620" y="4413514"/>
            <a:ext cx="1553268" cy="52757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5FA368-048B-9E4F-A435-6D6C25A33D9D}"/>
              </a:ext>
            </a:extLst>
          </p:cNvPr>
          <p:cNvSpPr txBox="1"/>
          <p:nvPr/>
        </p:nvSpPr>
        <p:spPr>
          <a:xfrm>
            <a:off x="343949" y="1404063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Annotation</a:t>
            </a:r>
            <a:r>
              <a:rPr lang="ko-KR" altLang="en-US" dirty="0"/>
              <a:t>을 통해 간단히 </a:t>
            </a:r>
            <a:r>
              <a:rPr lang="en-US" altLang="ko-KR" dirty="0"/>
              <a:t>Cache</a:t>
            </a:r>
            <a:r>
              <a:rPr lang="ko-KR" altLang="en-US" dirty="0"/>
              <a:t> 관리 및 설정을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Cache</a:t>
            </a:r>
            <a:r>
              <a:rPr lang="ko-KR" altLang="en-US" dirty="0"/>
              <a:t>는 </a:t>
            </a:r>
            <a:r>
              <a:rPr lang="en-US" altLang="ko-KR" dirty="0"/>
              <a:t>Redis</a:t>
            </a:r>
            <a:r>
              <a:rPr lang="ko-KR" altLang="en-US" dirty="0"/>
              <a:t>에 저장됨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85DDE-A7C0-4042-965F-8F8B9E20D52A}"/>
              </a:ext>
            </a:extLst>
          </p:cNvPr>
          <p:cNvSpPr txBox="1"/>
          <p:nvPr/>
        </p:nvSpPr>
        <p:spPr>
          <a:xfrm>
            <a:off x="2396716" y="5453937"/>
            <a:ext cx="4849497" cy="86177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lIns="72000" tIns="0" rIns="0" bIns="0" rtlCol="0">
            <a:spAutoFit/>
          </a:bodyPr>
          <a:lstStyle/>
          <a:p>
            <a:r>
              <a:rPr kumimoji="1" lang="en-US" altLang="ko-KR" sz="1400" b="1"/>
              <a:t>@Cacheable</a:t>
            </a:r>
            <a:r>
              <a:rPr kumimoji="1" lang="ko-KR" altLang="en-US" sz="1400" b="1"/>
              <a:t> </a:t>
            </a:r>
            <a:r>
              <a:rPr kumimoji="1" lang="en-US" altLang="ko-KR" sz="1400" b="1"/>
              <a:t>Annotation</a:t>
            </a:r>
            <a:r>
              <a:rPr kumimoji="1" lang="ko-KR" altLang="en-US" sz="1400" b="1"/>
              <a:t>을 통한 </a:t>
            </a:r>
            <a:r>
              <a:rPr kumimoji="1" lang="en-US" altLang="ko-KR" sz="1400" b="1"/>
              <a:t>Cache</a:t>
            </a:r>
            <a:r>
              <a:rPr kumimoji="1" lang="ko-KR" altLang="en-US" sz="1400" b="1"/>
              <a:t> 동작 설정</a:t>
            </a:r>
            <a:r>
              <a:rPr kumimoji="1" lang="en-US" altLang="ko-KR" sz="1400" b="1"/>
              <a:t> </a:t>
            </a:r>
            <a:br>
              <a:rPr kumimoji="1" lang="en-US" altLang="ko-KR" sz="1400"/>
            </a:br>
            <a:r>
              <a:rPr kumimoji="1" lang="ko-KR" altLang="en-US" sz="1400"/>
              <a:t> </a:t>
            </a:r>
            <a:r>
              <a:rPr kumimoji="1" lang="en-US" altLang="ko-KR" sz="1400"/>
              <a:t>-</a:t>
            </a:r>
            <a:r>
              <a:rPr kumimoji="1" lang="ko-KR" altLang="en-US" sz="1400"/>
              <a:t> </a:t>
            </a:r>
            <a:r>
              <a:rPr kumimoji="1" lang="en-US" altLang="ko-KR" sz="1400"/>
              <a:t>Redis</a:t>
            </a:r>
            <a:r>
              <a:rPr kumimoji="1" lang="ko-KR" altLang="en-US" sz="1400"/>
              <a:t>에 </a:t>
            </a:r>
            <a:r>
              <a:rPr kumimoji="1" lang="en-US" altLang="ko-KR" sz="1400"/>
              <a:t>Cache</a:t>
            </a:r>
            <a:r>
              <a:rPr kumimoji="1" lang="ko-KR" altLang="en-US" sz="1400"/>
              <a:t> 존재하면 가져오고 없으면 등록</a:t>
            </a:r>
            <a:endParaRPr kumimoji="1" lang="en-US" altLang="ko-KR" sz="1400"/>
          </a:p>
          <a:p>
            <a:r>
              <a:rPr kumimoji="1" lang="en-US" altLang="ko-KR" sz="1400" b="1"/>
              <a:t>value</a:t>
            </a:r>
            <a:r>
              <a:rPr kumimoji="1" lang="en-US" altLang="ko-KR" sz="1400"/>
              <a:t> : Cache </a:t>
            </a:r>
            <a:r>
              <a:rPr kumimoji="1" lang="ko-KR" altLang="en-US" sz="1400"/>
              <a:t>이름</a:t>
            </a:r>
            <a:endParaRPr kumimoji="1" lang="en-US" altLang="ko-KR" sz="1400"/>
          </a:p>
          <a:p>
            <a:r>
              <a:rPr kumimoji="1" lang="en-US" altLang="ko-KR" sz="1400" b="1"/>
              <a:t>key</a:t>
            </a:r>
            <a:r>
              <a:rPr kumimoji="1" lang="en-US" altLang="ko-KR" sz="1400"/>
              <a:t> : Cache</a:t>
            </a:r>
            <a:r>
              <a:rPr kumimoji="1" lang="ko-KR" altLang="en-US" sz="1400"/>
              <a:t> 키 </a:t>
            </a:r>
            <a:r>
              <a:rPr kumimoji="1" lang="en-US" altLang="ko-KR" sz="1400"/>
              <a:t>(</a:t>
            </a:r>
            <a:r>
              <a:rPr kumimoji="1" lang="ko-KR" altLang="en-US" sz="1400"/>
              <a:t>여기서는 </a:t>
            </a:r>
            <a:r>
              <a:rPr kumimoji="1" lang="en-US" altLang="ko-KR" sz="1400"/>
              <a:t>method</a:t>
            </a:r>
            <a:r>
              <a:rPr kumimoji="1" lang="ko-KR" altLang="en-US" sz="1400"/>
              <a:t> 이름으로 지정함</a:t>
            </a:r>
            <a:r>
              <a:rPr kumimoji="1" lang="en-US" altLang="ko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278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Kustomize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를 통한 보다 쉬운 </a:t>
            </a:r>
            <a:r>
              <a:rPr lang="en-US" altLang="ko-KR" dirty="0" err="1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kubernetes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yaml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활용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12CD2-B7C1-924F-A002-95CD267BA4BA}"/>
              </a:ext>
            </a:extLst>
          </p:cNvPr>
          <p:cNvSpPr txBox="1"/>
          <p:nvPr/>
        </p:nvSpPr>
        <p:spPr>
          <a:xfrm>
            <a:off x="746244" y="1733952"/>
            <a:ext cx="9037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표준화된 </a:t>
            </a:r>
            <a:r>
              <a:rPr lang="en-US" altLang="ko-KR" sz="1600" dirty="0"/>
              <a:t>Base Yaml</a:t>
            </a:r>
            <a:r>
              <a:rPr lang="ko-KR" altLang="en-US" sz="1600" dirty="0"/>
              <a:t>에 선언적 </a:t>
            </a:r>
            <a:r>
              <a:rPr lang="en-US" altLang="ko-KR" sz="1600" dirty="0"/>
              <a:t>Patch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작성하여</a:t>
            </a:r>
            <a:r>
              <a:rPr lang="en-US" altLang="ko-KR" sz="1600" dirty="0"/>
              <a:t> </a:t>
            </a:r>
            <a:r>
              <a:rPr lang="ko-KR" altLang="en-US" sz="1600" dirty="0"/>
              <a:t>배포 환경에 따라 </a:t>
            </a:r>
            <a:r>
              <a:rPr lang="en-US" altLang="ko-KR" sz="1600" dirty="0"/>
              <a:t>Deployable yaml</a:t>
            </a:r>
            <a:r>
              <a:rPr lang="ko-KR" altLang="en-US" sz="1600" dirty="0"/>
              <a:t>을 만들어서 배포할 수 있게 도와주는 도구</a:t>
            </a:r>
            <a:endParaRPr lang="en-US" altLang="ko-KR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310503-423D-4D4B-AEE9-8AC630F49CB9}"/>
              </a:ext>
            </a:extLst>
          </p:cNvPr>
          <p:cNvGrpSpPr/>
          <p:nvPr/>
        </p:nvGrpSpPr>
        <p:grpSpPr>
          <a:xfrm>
            <a:off x="989128" y="2874648"/>
            <a:ext cx="7645400" cy="3528392"/>
            <a:chOff x="992560" y="2492896"/>
            <a:chExt cx="7645400" cy="352839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A457111-1F7F-5045-8490-57842659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560" y="2492896"/>
              <a:ext cx="7645400" cy="3327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6FFF54-072A-BB46-9792-546E76D6D931}"/>
                </a:ext>
              </a:extLst>
            </p:cNvPr>
            <p:cNvSpPr txBox="1"/>
            <p:nvPr/>
          </p:nvSpPr>
          <p:spPr>
            <a:xfrm>
              <a:off x="7365268" y="2583192"/>
              <a:ext cx="12186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2"/>
                  </a:solidFill>
                </a:rPr>
                <a:t>Dev</a:t>
              </a:r>
              <a:r>
                <a:rPr kumimoji="1" lang="en-US" altLang="ko-KR" sz="1400" dirty="0"/>
                <a:t>eloping</a:t>
              </a:r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5D9B22-CD45-094C-9137-F4813CF3B963}"/>
                </a:ext>
              </a:extLst>
            </p:cNvPr>
            <p:cNvSpPr txBox="1"/>
            <p:nvPr/>
          </p:nvSpPr>
          <p:spPr>
            <a:xfrm>
              <a:off x="7374412" y="4082808"/>
              <a:ext cx="12126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tx2"/>
                  </a:solidFill>
                </a:rPr>
                <a:t>Prod</a:t>
              </a:r>
              <a:r>
                <a:rPr kumimoji="1" lang="en-US" altLang="ko-KR" sz="1400" dirty="0"/>
                <a:t>uction</a:t>
              </a:r>
              <a:endParaRPr kumimoji="1"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F5E8E4-FA1E-FF46-9DA5-F717D0DEBB2F}"/>
                </a:ext>
              </a:extLst>
            </p:cNvPr>
            <p:cNvSpPr/>
            <p:nvPr/>
          </p:nvSpPr>
          <p:spPr>
            <a:xfrm>
              <a:off x="1388604" y="5733256"/>
              <a:ext cx="5400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95EB4D3-CCC9-EE44-9AA3-43C4BBF9B47A}"/>
              </a:ext>
            </a:extLst>
          </p:cNvPr>
          <p:cNvSpPr txBox="1"/>
          <p:nvPr/>
        </p:nvSpPr>
        <p:spPr>
          <a:xfrm>
            <a:off x="1049704" y="2650624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u="sng" dirty="0"/>
              <a:t>Non-changed Config</a:t>
            </a:r>
            <a:endParaRPr kumimoji="1" lang="ko-KR" altLang="en-US" sz="1200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E9497-9B1D-CD4E-8A3B-0C798730A1D9}"/>
              </a:ext>
            </a:extLst>
          </p:cNvPr>
          <p:cNvSpPr txBox="1"/>
          <p:nvPr/>
        </p:nvSpPr>
        <p:spPr>
          <a:xfrm>
            <a:off x="3007507" y="2650624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u="sng" dirty="0"/>
              <a:t>Changed</a:t>
            </a:r>
            <a:r>
              <a:rPr kumimoji="1" lang="ko-KR" altLang="en-US" sz="1200" b="1" u="sng" dirty="0"/>
              <a:t> </a:t>
            </a:r>
            <a:r>
              <a:rPr kumimoji="1" lang="en-US" altLang="ko-KR" sz="1200" b="1" u="sng" dirty="0"/>
              <a:t>Config</a:t>
            </a:r>
            <a:endParaRPr kumimoji="1" lang="ko-KR" altLang="en-US" sz="1200" b="1" u="sn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A5D8C-3AD6-E141-B4C2-3725190441A5}"/>
              </a:ext>
            </a:extLst>
          </p:cNvPr>
          <p:cNvSpPr txBox="1"/>
          <p:nvPr/>
        </p:nvSpPr>
        <p:spPr>
          <a:xfrm>
            <a:off x="4608960" y="2650624"/>
            <a:ext cx="1705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u="sng" dirty="0"/>
              <a:t>Merged Deployment</a:t>
            </a:r>
            <a:endParaRPr kumimoji="1" lang="ko-KR" altLang="en-US" sz="1200" b="1" u="sng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CDC4AB-0FA9-764A-A2E6-774339227969}"/>
              </a:ext>
            </a:extLst>
          </p:cNvPr>
          <p:cNvSpPr/>
          <p:nvPr/>
        </p:nvSpPr>
        <p:spPr>
          <a:xfrm>
            <a:off x="1169148" y="3018490"/>
            <a:ext cx="1584871" cy="252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chemeClr val="tx2"/>
                </a:solidFill>
              </a:rPr>
              <a:t>Base</a:t>
            </a:r>
            <a:endParaRPr kumimoji="1"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A960AE-CB61-1E43-AE65-72ECC4780A3B}"/>
              </a:ext>
            </a:extLst>
          </p:cNvPr>
          <p:cNvSpPr/>
          <p:nvPr/>
        </p:nvSpPr>
        <p:spPr>
          <a:xfrm>
            <a:off x="2979503" y="3018491"/>
            <a:ext cx="1404156" cy="262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2"/>
                </a:solidFill>
              </a:rPr>
              <a:t>Patch</a:t>
            </a:r>
            <a:endParaRPr kumimoji="1"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EA06C-59A3-B849-846A-A331C986D688}"/>
              </a:ext>
            </a:extLst>
          </p:cNvPr>
          <p:cNvSpPr/>
          <p:nvPr/>
        </p:nvSpPr>
        <p:spPr>
          <a:xfrm>
            <a:off x="4553524" y="3018490"/>
            <a:ext cx="1836204" cy="252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400" b="1" dirty="0">
                <a:solidFill>
                  <a:schemeClr val="tx2"/>
                </a:solidFill>
              </a:rPr>
              <a:t>Merge</a:t>
            </a:r>
            <a:endParaRPr kumimoji="1" lang="ko-KR" altLang="en-US" sz="1400" b="1" dirty="0">
              <a:solidFill>
                <a:schemeClr val="tx2"/>
              </a:solidFill>
            </a:endParaRP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AB38EED9-5668-4348-8E23-C6B62B89D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6" y="835848"/>
            <a:ext cx="2105532" cy="12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1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48E860-C35D-194C-B21C-A97F1DDD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12" y="3916444"/>
            <a:ext cx="4394200" cy="20828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패턴 적용 결과 확인 방법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2260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>
                <a:sym typeface="Wingdings" pitchFamily="2" charset="2"/>
              </a:rPr>
              <a:t>rdcli </a:t>
            </a:r>
            <a:r>
              <a:rPr kumimoji="1" lang="ko-KR" altLang="en-US" sz="1600">
                <a:sym typeface="Wingdings" pitchFamily="2" charset="2"/>
              </a:rPr>
              <a:t>툴을 이용해서</a:t>
            </a:r>
            <a:r>
              <a:rPr kumimoji="1" lang="en-US" altLang="ko-KR" sz="1600">
                <a:sym typeface="Wingdings" pitchFamily="2" charset="2"/>
              </a:rPr>
              <a:t> </a:t>
            </a:r>
            <a:r>
              <a:rPr kumimoji="1" lang="ko-KR" altLang="en-US" sz="1600">
                <a:sym typeface="Wingdings" pitchFamily="2" charset="2"/>
              </a:rPr>
              <a:t>플랫폼에서 제공하는 </a:t>
            </a:r>
            <a:r>
              <a:rPr kumimoji="1" lang="en-US" altLang="ko-KR" sz="1600">
                <a:sym typeface="Wingdings" pitchFamily="2" charset="2"/>
              </a:rPr>
              <a:t>Redis Backing </a:t>
            </a:r>
            <a:r>
              <a:rPr kumimoji="1" lang="ko-KR" altLang="en-US" sz="1600">
                <a:sym typeface="Wingdings" pitchFamily="2" charset="2"/>
              </a:rPr>
              <a:t>서비스에 접속한다</a:t>
            </a:r>
            <a:r>
              <a:rPr kumimoji="1" lang="en-US" altLang="ko-KR" sz="1600">
                <a:sym typeface="Wingdings" pitchFamily="2" charset="2"/>
              </a:rPr>
              <a:t>.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ym typeface="Wingdings" pitchFamily="2" charset="2"/>
              </a:rPr>
              <a:t>Cache </a:t>
            </a:r>
            <a:r>
              <a:rPr kumimoji="1" lang="ko-KR" altLang="en-US" sz="1600">
                <a:sym typeface="Wingdings" pitchFamily="2" charset="2"/>
              </a:rPr>
              <a:t>키는 </a:t>
            </a:r>
            <a:r>
              <a:rPr kumimoji="1" lang="en-US" altLang="ko-KR" sz="1600">
                <a:sym typeface="Wingdings" pitchFamily="2" charset="2"/>
              </a:rPr>
              <a:t>“key-prefix”</a:t>
            </a:r>
            <a:r>
              <a:rPr kumimoji="1" lang="ko-KR" altLang="en-US" sz="1600">
                <a:sym typeface="Wingdings" pitchFamily="2" charset="2"/>
              </a:rPr>
              <a:t>로 지정한 문자열이 포함된다</a:t>
            </a:r>
            <a:r>
              <a:rPr kumimoji="1" lang="en-US" altLang="ko-KR" sz="1600">
                <a:sym typeface="Wingdings" pitchFamily="2" charset="2"/>
              </a:rPr>
              <a:t>.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ym typeface="Wingdings" pitchFamily="2" charset="2"/>
              </a:rPr>
              <a:t>- rdcli –h {redis-host} –a {redis-pw}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//redis 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서버에 접속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redis_host&gt; </a:t>
            </a:r>
            <a:r>
              <a:rPr kumimoji="1" lang="en-US" altLang="ko-KR" sz="1600" b="1" u="sng">
                <a:solidFill>
                  <a:srgbClr val="FF0000"/>
                </a:solidFill>
                <a:sym typeface="Wingdings" pitchFamily="2" charset="2"/>
              </a:rPr>
              <a:t>select {databaseNo}</a:t>
            </a:r>
            <a:r>
              <a:rPr kumimoji="1" lang="en-US" altLang="ko-KR" sz="1600">
                <a:sym typeface="Wingdings" pitchFamily="2" charset="2"/>
              </a:rPr>
              <a:t>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교육생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ID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해당하는 번호로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database 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변경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redis_host&gt; </a:t>
            </a:r>
            <a:r>
              <a:rPr kumimoji="1" lang="en-US" altLang="ko-KR" sz="1600" b="1" u="sng">
                <a:solidFill>
                  <a:srgbClr val="FF0000"/>
                </a:solidFill>
                <a:sym typeface="Wingdings" pitchFamily="2" charset="2"/>
              </a:rPr>
              <a:t>keys *</a:t>
            </a:r>
            <a:r>
              <a:rPr kumimoji="1" lang="en-US" altLang="ko-KR" sz="1600">
                <a:sym typeface="Wingdings" pitchFamily="2" charset="2"/>
              </a:rPr>
              <a:t>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현재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Database No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있는 모든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Key 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데이터 확인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redis_host&gt; </a:t>
            </a:r>
            <a:r>
              <a:rPr kumimoji="1" lang="en-US" altLang="ko-KR" sz="1600" b="1" u="sng">
                <a:solidFill>
                  <a:srgbClr val="FF0000"/>
                </a:solidFill>
                <a:sym typeface="Wingdings" pitchFamily="2" charset="2"/>
              </a:rPr>
              <a:t>get {key}</a:t>
            </a:r>
            <a:r>
              <a:rPr kumimoji="1" lang="en-US" altLang="ko-KR" sz="1600" b="1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//redis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저장된 </a:t>
            </a:r>
            <a:r>
              <a:rPr kumimoji="1" lang="en-US" altLang="ko-KR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key</a:t>
            </a:r>
            <a:r>
              <a:rPr kumimoji="1" lang="ko-KR" altLang="en-US" sz="1600" b="1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에 있는 데이터 확인</a:t>
            </a:r>
            <a:r>
              <a:rPr kumimoji="1" lang="en-US" altLang="ko-KR" sz="1600">
                <a:sym typeface="Wingdings" pitchFamily="2" charset="2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E45E6C-E70E-4449-9DEA-596A938D7B5E}"/>
              </a:ext>
            </a:extLst>
          </p:cNvPr>
          <p:cNvSpPr/>
          <p:nvPr/>
        </p:nvSpPr>
        <p:spPr>
          <a:xfrm>
            <a:off x="2764691" y="3925234"/>
            <a:ext cx="97210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83E1DC-0E00-3140-A225-AC68986CBE07}"/>
              </a:ext>
            </a:extLst>
          </p:cNvPr>
          <p:cNvSpPr/>
          <p:nvPr/>
        </p:nvSpPr>
        <p:spPr>
          <a:xfrm>
            <a:off x="2764691" y="4304315"/>
            <a:ext cx="97210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88516D-B173-3041-9CAF-AD623EC18A68}"/>
              </a:ext>
            </a:extLst>
          </p:cNvPr>
          <p:cNvSpPr/>
          <p:nvPr/>
        </p:nvSpPr>
        <p:spPr>
          <a:xfrm>
            <a:off x="2774758" y="4926319"/>
            <a:ext cx="1602178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83B994-9923-FD4B-A67E-143E37675B7C}"/>
              </a:ext>
            </a:extLst>
          </p:cNvPr>
          <p:cNvSpPr/>
          <p:nvPr/>
        </p:nvSpPr>
        <p:spPr>
          <a:xfrm>
            <a:off x="2778172" y="5334148"/>
            <a:ext cx="1850792" cy="25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B86294D-FA7F-274D-AA93-E120EF717892}"/>
              </a:ext>
            </a:extLst>
          </p:cNvPr>
          <p:cNvCxnSpPr>
            <a:cxnSpLocks/>
          </p:cNvCxnSpPr>
          <p:nvPr/>
        </p:nvCxnSpPr>
        <p:spPr>
          <a:xfrm flipV="1">
            <a:off x="4484948" y="3681028"/>
            <a:ext cx="288032" cy="165312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0696E96-0AA5-8E43-A025-09EFEB4E592B}"/>
              </a:ext>
            </a:extLst>
          </p:cNvPr>
          <p:cNvCxnSpPr>
            <a:cxnSpLocks/>
          </p:cNvCxnSpPr>
          <p:nvPr/>
        </p:nvCxnSpPr>
        <p:spPr>
          <a:xfrm flipV="1">
            <a:off x="4088904" y="3681028"/>
            <a:ext cx="519926" cy="124529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[U] 28">
            <a:extLst>
              <a:ext uri="{FF2B5EF4-FFF2-40B4-BE49-F238E27FC236}">
                <a16:creationId xmlns:a16="http://schemas.microsoft.com/office/drawing/2014/main" id="{3375A6B7-044B-F247-B41E-CFAB8783D94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2164097" y="3375829"/>
            <a:ext cx="600595" cy="678039"/>
          </a:xfrm>
          <a:prstGeom prst="curved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D3B78FB9-3324-9441-BC8C-B22A9AB1CA2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H="1">
            <a:off x="2764691" y="2941556"/>
            <a:ext cx="807956" cy="1491392"/>
          </a:xfrm>
          <a:prstGeom prst="curvedConnector4">
            <a:avLst>
              <a:gd name="adj1" fmla="val -28294"/>
              <a:gd name="adj2" fmla="val 54312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65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패턴 적용 결과 확인 방법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Redis-cache Pattern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/>
              <a:t>Copyrightⓒ2020 by SK Cloud Group All rights reserved.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01525-77C1-4942-A1F0-F7DE1968A377}"/>
              </a:ext>
            </a:extLst>
          </p:cNvPr>
          <p:cNvSpPr txBox="1"/>
          <p:nvPr/>
        </p:nvSpPr>
        <p:spPr>
          <a:xfrm>
            <a:off x="381690" y="1515261"/>
            <a:ext cx="9071810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>
                <a:sym typeface="Wingdings" pitchFamily="2" charset="2"/>
              </a:rPr>
              <a:t>Cache</a:t>
            </a:r>
            <a:r>
              <a:rPr kumimoji="1" lang="ko-KR" altLang="en-US" sz="1600">
                <a:sym typeface="Wingdings" pitchFamily="2" charset="2"/>
              </a:rPr>
              <a:t>는 </a:t>
            </a:r>
            <a:r>
              <a:rPr kumimoji="1" lang="en-US" altLang="ko-KR" sz="1600">
                <a:sym typeface="Wingdings" pitchFamily="2" charset="2"/>
              </a:rPr>
              <a:t>”getAllProducts”</a:t>
            </a:r>
            <a:r>
              <a:rPr kumimoji="1" lang="ko-KR" altLang="en-US" sz="1600">
                <a:sym typeface="Wingdings" pitchFamily="2" charset="2"/>
              </a:rPr>
              <a:t>라는 </a:t>
            </a:r>
            <a:r>
              <a:rPr kumimoji="1" lang="en-US" altLang="ko-KR" sz="1600">
                <a:sym typeface="Wingdings" pitchFamily="2" charset="2"/>
              </a:rPr>
              <a:t>Method</a:t>
            </a:r>
            <a:r>
              <a:rPr kumimoji="1" lang="ko-KR" altLang="en-US" sz="1600">
                <a:sym typeface="Wingdings" pitchFamily="2" charset="2"/>
              </a:rPr>
              <a:t>에 적용되어 있으므로 </a:t>
            </a:r>
            <a:r>
              <a:rPr kumimoji="1" lang="en-US" altLang="ko-KR" sz="1600">
                <a:sym typeface="Wingdings" pitchFamily="2" charset="2"/>
              </a:rPr>
              <a:t>Key </a:t>
            </a:r>
            <a:r>
              <a:rPr kumimoji="1" lang="ko-KR" altLang="en-US" sz="1600">
                <a:sym typeface="Wingdings" pitchFamily="2" charset="2"/>
              </a:rPr>
              <a:t>이름은 다음과 같다</a:t>
            </a:r>
            <a:r>
              <a:rPr kumimoji="1" lang="en-US" altLang="ko-KR" sz="1600">
                <a:sym typeface="Wingdings" pitchFamily="2" charset="2"/>
              </a:rPr>
              <a:t>.</a:t>
            </a:r>
            <a:br>
              <a:rPr kumimoji="1" lang="en-US" altLang="ko-KR" sz="1600">
                <a:sym typeface="Wingdings" pitchFamily="2" charset="2"/>
              </a:rPr>
            </a:br>
            <a:r>
              <a:rPr kumimoji="1" lang="en-US" altLang="ko-KR" sz="1600">
                <a:sym typeface="Wingdings" pitchFamily="2" charset="2"/>
              </a:rPr>
              <a:t>”myCache_getAllProducts”  prefix + method name.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5054C8-8D90-B540-A8F5-1D9AAB11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434752"/>
            <a:ext cx="5549900" cy="66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CDF139-785D-4943-A02A-29800C8B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3324699"/>
            <a:ext cx="7023100" cy="876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316510-1F38-2241-8D78-3179500AFFDE}"/>
              </a:ext>
            </a:extLst>
          </p:cNvPr>
          <p:cNvSpPr txBox="1"/>
          <p:nvPr/>
        </p:nvSpPr>
        <p:spPr>
          <a:xfrm>
            <a:off x="344488" y="4195299"/>
            <a:ext cx="9071810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>
                <a:sym typeface="Wingdings" pitchFamily="2" charset="2"/>
              </a:rPr>
              <a:t>2. Product </a:t>
            </a:r>
            <a:r>
              <a:rPr kumimoji="1" lang="ko-KR" altLang="en-US" sz="1600">
                <a:sym typeface="Wingdings" pitchFamily="2" charset="2"/>
              </a:rPr>
              <a:t>서비스에 대한 로그 동작 확인</a:t>
            </a:r>
            <a:endParaRPr kumimoji="1" lang="en-US" altLang="ko-KR" sz="1600">
              <a:sym typeface="Wingdings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5C4E60-B49A-0441-A8AA-36133AD4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4665834"/>
            <a:ext cx="7137400" cy="4953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C47C1C-5441-2E40-9D56-871C35B2602F}"/>
              </a:ext>
            </a:extLst>
          </p:cNvPr>
          <p:cNvSpPr/>
          <p:nvPr/>
        </p:nvSpPr>
        <p:spPr>
          <a:xfrm>
            <a:off x="920552" y="2655575"/>
            <a:ext cx="2160240" cy="2607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122D34-0C44-C846-8619-B6D5581B31A1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3080792" y="2274645"/>
            <a:ext cx="3377179" cy="51129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DEB9A8-A6C9-B243-A6F3-413963BB7EDB}"/>
              </a:ext>
            </a:extLst>
          </p:cNvPr>
          <p:cNvSpPr txBox="1"/>
          <p:nvPr/>
        </p:nvSpPr>
        <p:spPr>
          <a:xfrm>
            <a:off x="6457971" y="2182312"/>
            <a:ext cx="2599485" cy="1846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lIns="72000" tIns="0" rIns="0" bIns="0" rtlCol="0">
            <a:spAutoFit/>
          </a:bodyPr>
          <a:lstStyle/>
          <a:p>
            <a:r>
              <a:rPr kumimoji="1" lang="en-US" altLang="ko-KR" sz="1200"/>
              <a:t>Prefix + method</a:t>
            </a:r>
            <a:r>
              <a:rPr kumimoji="1" lang="ko-KR" altLang="en-US" sz="1200"/>
              <a:t>로된 키 확인</a:t>
            </a:r>
            <a:endParaRPr kumimoji="1" lang="en-US" altLang="ko-KR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CEDA36-8AA1-4B49-A2E2-5BAA8DA87527}"/>
              </a:ext>
            </a:extLst>
          </p:cNvPr>
          <p:cNvSpPr txBox="1"/>
          <p:nvPr/>
        </p:nvSpPr>
        <p:spPr>
          <a:xfrm>
            <a:off x="6484607" y="2913094"/>
            <a:ext cx="2599485" cy="1846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lIns="72000" tIns="0" rIns="0" bIns="0" rtlCol="0">
            <a:spAutoFit/>
          </a:bodyPr>
          <a:lstStyle/>
          <a:p>
            <a:r>
              <a:rPr kumimoji="1" lang="en-US" altLang="ko-KR" sz="1200"/>
              <a:t>Cache</a:t>
            </a:r>
            <a:r>
              <a:rPr kumimoji="1" lang="ko-KR" altLang="en-US" sz="1200"/>
              <a:t> 내용 확인</a:t>
            </a:r>
            <a:endParaRPr kumimoji="1" lang="en-US" altLang="ko-KR" sz="12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653314-C977-D947-98E3-7B2A1114ABB7}"/>
              </a:ext>
            </a:extLst>
          </p:cNvPr>
          <p:cNvSpPr/>
          <p:nvPr/>
        </p:nvSpPr>
        <p:spPr>
          <a:xfrm>
            <a:off x="2399358" y="3361508"/>
            <a:ext cx="2553642" cy="2027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388D225-4E91-7B4A-9A0D-76F6F24219B9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4953000" y="3005427"/>
            <a:ext cx="1531607" cy="45747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3AC4D63-B640-1A4B-AD46-0382B3A639D4}"/>
              </a:ext>
            </a:extLst>
          </p:cNvPr>
          <p:cNvSpPr txBox="1"/>
          <p:nvPr/>
        </p:nvSpPr>
        <p:spPr>
          <a:xfrm>
            <a:off x="2123374" y="5292277"/>
            <a:ext cx="6948770" cy="11079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lIns="72000" tIns="0" rIns="0" bIns="0" rtlCol="0">
            <a:spAutoFit/>
          </a:bodyPr>
          <a:lstStyle/>
          <a:p>
            <a:r>
              <a:rPr kumimoji="1" lang="ko-KR" altLang="en-US" sz="1200"/>
              <a:t>최초 해당 </a:t>
            </a:r>
            <a:r>
              <a:rPr kumimoji="1" lang="en-US" altLang="ko-KR" sz="1200"/>
              <a:t>Cache</a:t>
            </a:r>
            <a:r>
              <a:rPr kumimoji="1" lang="ko-KR" altLang="en-US" sz="1200"/>
              <a:t>로 지정된 </a:t>
            </a:r>
            <a:r>
              <a:rPr kumimoji="1" lang="en-US" altLang="ko-KR" sz="1200"/>
              <a:t>Method</a:t>
            </a:r>
            <a:r>
              <a:rPr kumimoji="1" lang="ko-KR" altLang="en-US" sz="1200"/>
              <a:t>가 </a:t>
            </a:r>
            <a:r>
              <a:rPr kumimoji="1" lang="en-US" altLang="ko-KR" sz="1200"/>
              <a:t>Cache</a:t>
            </a:r>
            <a:r>
              <a:rPr kumimoji="1" lang="ko-KR" altLang="en-US" sz="1200"/>
              <a:t>에 저장되고 난 이후 다시 메소드를 호출하면 </a:t>
            </a:r>
            <a:r>
              <a:rPr kumimoji="1" lang="en-US" altLang="ko-KR" sz="1200"/>
              <a:t>Cache</a:t>
            </a:r>
            <a:r>
              <a:rPr kumimoji="1" lang="ko-KR" altLang="en-US" sz="1200"/>
              <a:t>에 저장된 값이 전달되고 해당 메소드는 호출되지 않지만</a:t>
            </a:r>
            <a:r>
              <a:rPr kumimoji="1" lang="en-US" altLang="ko-KR" sz="1200"/>
              <a:t>,</a:t>
            </a:r>
          </a:p>
          <a:p>
            <a:r>
              <a:rPr kumimoji="1" lang="en-US" altLang="ko-KR" sz="1200"/>
              <a:t>Cache</a:t>
            </a:r>
            <a:r>
              <a:rPr kumimoji="1" lang="ko-KR" altLang="en-US" sz="1200"/>
              <a:t>에 저장된 내용을 삭제 후 다시 호출하면 </a:t>
            </a:r>
            <a:r>
              <a:rPr kumimoji="1" lang="en-US" altLang="ko-KR" sz="1200"/>
              <a:t>Cache</a:t>
            </a:r>
            <a:r>
              <a:rPr kumimoji="1" lang="ko-KR" altLang="en-US" sz="1200"/>
              <a:t>에 저장된 내용이 없으므로 메소드가 실행됨을 확인할 수 있다</a:t>
            </a:r>
            <a:r>
              <a:rPr kumimoji="1" lang="en-US" altLang="ko-KR" sz="1200"/>
              <a:t>.</a:t>
            </a:r>
          </a:p>
          <a:p>
            <a:endParaRPr kumimoji="1" lang="en-US" altLang="ko-KR" sz="1200"/>
          </a:p>
          <a:p>
            <a:r>
              <a:rPr kumimoji="1" lang="en-US" altLang="ko-KR" sz="1200"/>
              <a:t>&gt; Del myCache_getAllProducts </a:t>
            </a:r>
            <a:r>
              <a:rPr kumimoji="1" lang="en-US" altLang="ko-KR" sz="1200">
                <a:sym typeface="Wingdings" pitchFamily="2" charset="2"/>
              </a:rPr>
              <a:t> Cache </a:t>
            </a:r>
            <a:r>
              <a:rPr kumimoji="1" lang="ko-KR" altLang="en-US" sz="1200">
                <a:sym typeface="Wingdings" pitchFamily="2" charset="2"/>
              </a:rPr>
              <a:t>삭제 명령어</a:t>
            </a:r>
            <a:endParaRPr kumimoji="1" lang="en-US" altLang="ko-KR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622103-EB5D-8B47-BFDC-A2CA4E6C99DA}"/>
              </a:ext>
            </a:extLst>
          </p:cNvPr>
          <p:cNvSpPr/>
          <p:nvPr/>
        </p:nvSpPr>
        <p:spPr>
          <a:xfrm>
            <a:off x="5853100" y="4752582"/>
            <a:ext cx="2070644" cy="3497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513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Fast-Fail </a:t>
            </a:r>
            <a:r>
              <a:rPr lang="ko-KR" altLang="en-US" dirty="0"/>
              <a:t>을 통한 장애 전파 방지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Circuit Breaker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마이크로서비스들이 장애로 인한 연쇄적 </a:t>
            </a:r>
            <a:r>
              <a:rPr lang="ko-KR" altLang="en-US" dirty="0" err="1"/>
              <a:t>응답지연</a:t>
            </a:r>
            <a:r>
              <a:rPr lang="ko-KR" altLang="en-US" dirty="0"/>
              <a:t> 및 같이 장애에 </a:t>
            </a:r>
            <a:r>
              <a:rPr lang="ko-KR" altLang="en-US" dirty="0" err="1"/>
              <a:t>빠지는것을</a:t>
            </a:r>
            <a:r>
              <a:rPr lang="ko-KR" altLang="en-US" dirty="0"/>
              <a:t> 방지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장애 발생 서비스 외의 서비스들은 정상작동하면서 장애 서비스 영역에 대한 호출을 </a:t>
            </a:r>
            <a:r>
              <a:rPr lang="en-US" altLang="ko-KR" dirty="0"/>
              <a:t>Fallback </a:t>
            </a:r>
            <a:r>
              <a:rPr lang="ko-KR" altLang="en-US" dirty="0"/>
              <a:t>구현을 통해 대체</a:t>
            </a:r>
            <a:endParaRPr lang="en-US" altLang="ko-KR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ED4DB3C-A564-2640-B8B8-4EA676CF9B75}"/>
              </a:ext>
            </a:extLst>
          </p:cNvPr>
          <p:cNvSpPr/>
          <p:nvPr/>
        </p:nvSpPr>
        <p:spPr>
          <a:xfrm>
            <a:off x="6528455" y="2902567"/>
            <a:ext cx="1098713" cy="89464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71656D9-CFF2-F542-A8A2-9BF232D92212}"/>
              </a:ext>
            </a:extLst>
          </p:cNvPr>
          <p:cNvSpPr/>
          <p:nvPr/>
        </p:nvSpPr>
        <p:spPr>
          <a:xfrm>
            <a:off x="6528455" y="5234651"/>
            <a:ext cx="1098713" cy="89464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41FB1AA4-4919-1648-AA76-2E48ACC1B009}"/>
              </a:ext>
            </a:extLst>
          </p:cNvPr>
          <p:cNvSpPr/>
          <p:nvPr/>
        </p:nvSpPr>
        <p:spPr>
          <a:xfrm>
            <a:off x="4232920" y="3897052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A942AD3-F597-164E-9247-39D84A0D35EF}"/>
              </a:ext>
            </a:extLst>
          </p:cNvPr>
          <p:cNvSpPr/>
          <p:nvPr/>
        </p:nvSpPr>
        <p:spPr>
          <a:xfrm>
            <a:off x="1748644" y="3897052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5CA874-16C0-2840-88C1-84DA5C7ED7DE}"/>
              </a:ext>
            </a:extLst>
          </p:cNvPr>
          <p:cNvCxnSpPr/>
          <p:nvPr/>
        </p:nvCxnSpPr>
        <p:spPr>
          <a:xfrm>
            <a:off x="2990630" y="4154374"/>
            <a:ext cx="113427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DF6D8D-AF14-D141-9F51-6AB904C23A05}"/>
              </a:ext>
            </a:extLst>
          </p:cNvPr>
          <p:cNvCxnSpPr>
            <a:cxnSpLocks/>
          </p:cNvCxnSpPr>
          <p:nvPr/>
        </p:nvCxnSpPr>
        <p:spPr>
          <a:xfrm flipV="1">
            <a:off x="5493060" y="3797217"/>
            <a:ext cx="936104" cy="357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6AE920-318A-E04B-860A-72CE70138A7D}"/>
              </a:ext>
            </a:extLst>
          </p:cNvPr>
          <p:cNvCxnSpPr/>
          <p:nvPr/>
        </p:nvCxnSpPr>
        <p:spPr>
          <a:xfrm>
            <a:off x="2990630" y="4617132"/>
            <a:ext cx="1134278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025112-2714-0949-B5C9-1C697622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6806"/>
                    </a14:imgEffect>
                    <a14:imgEffect>
                      <a14:saturation sat="2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6747">
            <a:off x="5276001" y="4685190"/>
            <a:ext cx="1352600" cy="676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5C0D5E-945C-D146-B621-A7869C36730B}"/>
              </a:ext>
            </a:extLst>
          </p:cNvPr>
          <p:cNvSpPr/>
          <p:nvPr/>
        </p:nvSpPr>
        <p:spPr>
          <a:xfrm>
            <a:off x="1460612" y="2492896"/>
            <a:ext cx="6552728" cy="178821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03BE3-6347-8444-B014-A9FA845EC9F9}"/>
              </a:ext>
            </a:extLst>
          </p:cNvPr>
          <p:cNvSpPr txBox="1"/>
          <p:nvPr/>
        </p:nvSpPr>
        <p:spPr>
          <a:xfrm>
            <a:off x="1748643" y="2636912"/>
            <a:ext cx="439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장애여부를</a:t>
            </a:r>
            <a:r>
              <a:rPr lang="ko-KR" altLang="en-US" dirty="0"/>
              <a:t> 인지 못하고 계속 </a:t>
            </a:r>
            <a:r>
              <a:rPr lang="ko-KR" altLang="en-US" dirty="0" err="1"/>
              <a:t>요청대기</a:t>
            </a:r>
            <a:r>
              <a:rPr lang="en-US" altLang="ko-KR" dirty="0"/>
              <a:t>,</a:t>
            </a:r>
            <a:r>
              <a:rPr lang="ko-KR" altLang="en-US" dirty="0"/>
              <a:t> 연계된 마이크로서비스 연속적 </a:t>
            </a:r>
            <a:r>
              <a:rPr lang="ko-KR" altLang="en-US" dirty="0" err="1"/>
              <a:t>응답지연</a:t>
            </a:r>
            <a:r>
              <a:rPr lang="ko-KR" altLang="en-US" dirty="0"/>
              <a:t> 및 전체 시스템 장애 확대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EA7ADB-103D-3547-BB50-56B82E03B839}"/>
              </a:ext>
            </a:extLst>
          </p:cNvPr>
          <p:cNvSpPr/>
          <p:nvPr/>
        </p:nvSpPr>
        <p:spPr>
          <a:xfrm>
            <a:off x="1455688" y="4446928"/>
            <a:ext cx="6552728" cy="1869908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B6F265-C6DE-8F42-B255-85A83B24CDA9}"/>
              </a:ext>
            </a:extLst>
          </p:cNvPr>
          <p:cNvSpPr txBox="1"/>
          <p:nvPr/>
        </p:nvSpPr>
        <p:spPr>
          <a:xfrm>
            <a:off x="1604628" y="5133962"/>
            <a:ext cx="439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장애서비스</a:t>
            </a:r>
            <a:r>
              <a:rPr lang="ko-KR" altLang="en-US" dirty="0"/>
              <a:t> 대기 대신 연결 차단</a:t>
            </a:r>
            <a:r>
              <a:rPr lang="en-US" altLang="ko-KR" dirty="0"/>
              <a:t>(Circuit Break) </a:t>
            </a:r>
            <a:r>
              <a:rPr lang="ko-KR" altLang="en-US" dirty="0"/>
              <a:t>및 </a:t>
            </a:r>
            <a:r>
              <a:rPr lang="en-US" altLang="ko-KR" dirty="0"/>
              <a:t>fallback </a:t>
            </a:r>
            <a:r>
              <a:rPr lang="ko-KR" altLang="en-US" dirty="0"/>
              <a:t>기능 사용</a:t>
            </a:r>
            <a:r>
              <a:rPr lang="en-US" altLang="ko-KR" dirty="0"/>
              <a:t>.</a:t>
            </a:r>
            <a:r>
              <a:rPr lang="ko-KR" altLang="en-US" dirty="0"/>
              <a:t> 장애 해소 확인 후 다시 호출 허용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A114DE-35BE-8E46-B3C7-4B54E731C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29" y="3442537"/>
            <a:ext cx="478892" cy="4788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384C7D-8A9D-2F40-B165-0C4F73EE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820" y="3621476"/>
            <a:ext cx="478892" cy="47889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9D249-9F53-974D-8F16-D226C9A2CB63}"/>
              </a:ext>
            </a:extLst>
          </p:cNvPr>
          <p:cNvCxnSpPr>
            <a:cxnSpLocks/>
          </p:cNvCxnSpPr>
          <p:nvPr/>
        </p:nvCxnSpPr>
        <p:spPr>
          <a:xfrm flipH="1" flipV="1">
            <a:off x="2942364" y="4747313"/>
            <a:ext cx="1146540" cy="119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1F23FB-9141-844B-A172-92E8217B8099}"/>
              </a:ext>
            </a:extLst>
          </p:cNvPr>
          <p:cNvSpPr txBox="1"/>
          <p:nvPr/>
        </p:nvSpPr>
        <p:spPr>
          <a:xfrm>
            <a:off x="2990630" y="4761148"/>
            <a:ext cx="1134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/>
              <a:t>대체응답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336605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Circuit Breaker Pattern</a:t>
            </a:r>
            <a:r>
              <a:rPr lang="ko-KR" altLang="en-US" dirty="0"/>
              <a:t> 이론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Circuit Breaker</a:t>
            </a:r>
            <a:r>
              <a:rPr lang="ko-KR" altLang="en-US" dirty="0"/>
              <a:t> </a:t>
            </a:r>
            <a:r>
              <a:rPr lang="en-US" altLang="ko-KR" dirty="0"/>
              <a:t>Pattern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560A3-C942-D647-A0CA-8F6CC6660A4B}"/>
              </a:ext>
            </a:extLst>
          </p:cNvPr>
          <p:cNvSpPr txBox="1"/>
          <p:nvPr/>
        </p:nvSpPr>
        <p:spPr>
          <a:xfrm>
            <a:off x="510588" y="1484784"/>
            <a:ext cx="8892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Circuit Breaker Pattern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𝜇Service</a:t>
            </a:r>
            <a:r>
              <a:rPr kumimoji="1" lang="ko-KR" altLang="en-US" dirty="0"/>
              <a:t> 또는 외부 서비스 간의 통신 과정에서 발생되는 오류에 대한 탄력성을 갖고 불필요한 리소스 부족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장애 전파 등의 문제를 해소 하기 위한 패턴 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95F608-7FFC-3041-86F9-B782AB0D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4" y="2537197"/>
            <a:ext cx="6629450" cy="3844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AF11F4-DB0C-D742-AC2F-E23427619C4B}"/>
              </a:ext>
            </a:extLst>
          </p:cNvPr>
          <p:cNvSpPr txBox="1"/>
          <p:nvPr/>
        </p:nvSpPr>
        <p:spPr>
          <a:xfrm>
            <a:off x="7113241" y="2408114"/>
            <a:ext cx="2448272" cy="378565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/>
              <a:t>1)</a:t>
            </a:r>
            <a:r>
              <a:rPr kumimoji="1" lang="ko-KR" altLang="en-US" sz="1200"/>
              <a:t> </a:t>
            </a:r>
            <a:r>
              <a:rPr kumimoji="1" lang="en-US" altLang="ko-KR" sz="1200" b="1"/>
              <a:t>Closed</a:t>
            </a:r>
            <a:r>
              <a:rPr kumimoji="1" lang="en-US" altLang="ko-KR" sz="1200"/>
              <a:t> : </a:t>
            </a:r>
            <a:r>
              <a:rPr kumimoji="1" lang="ko-KR" altLang="en-US" sz="1200"/>
              <a:t>요청을 정상 상태로 라우팅하며</a:t>
            </a:r>
            <a:r>
              <a:rPr kumimoji="1" lang="en-US" altLang="ko-KR" sz="1200"/>
              <a:t>, </a:t>
            </a:r>
            <a:r>
              <a:rPr kumimoji="1" lang="ko-KR" altLang="en-US" sz="1200"/>
              <a:t>일정 시간의 최근 실패</a:t>
            </a:r>
            <a:r>
              <a:rPr kumimoji="1" lang="en-US" altLang="ko-KR" sz="1200"/>
              <a:t>, </a:t>
            </a:r>
            <a:r>
              <a:rPr kumimoji="1" lang="ko-KR" altLang="en-US" sz="1200"/>
              <a:t>성공 횟수를 관리하면서 지정된 시간 내에 실패 수가 임계값을 초과하면 </a:t>
            </a:r>
            <a:r>
              <a:rPr kumimoji="1" lang="en-US" altLang="ko-KR" sz="1200"/>
              <a:t>Open </a:t>
            </a:r>
            <a:r>
              <a:rPr kumimoji="1" lang="ko-KR" altLang="en-US" sz="1200"/>
              <a:t>상태로 전환하여 다른 보상 로직을 제공</a:t>
            </a:r>
            <a:endParaRPr kumimoji="1" lang="en-US" altLang="ko-KR" sz="1200"/>
          </a:p>
          <a:p>
            <a:pPr marL="228600" indent="-228600">
              <a:buAutoNum type="arabicParenR"/>
            </a:pPr>
            <a:endParaRPr kumimoji="1" lang="ko-KR" altLang="en-US" sz="1200"/>
          </a:p>
          <a:p>
            <a:r>
              <a:rPr kumimoji="1" lang="en-US" altLang="ko-KR" sz="1200"/>
              <a:t>2)</a:t>
            </a:r>
            <a:r>
              <a:rPr kumimoji="1" lang="ko-KR" altLang="en-US" sz="1200"/>
              <a:t> </a:t>
            </a:r>
            <a:r>
              <a:rPr kumimoji="1" lang="en-US" altLang="ko-KR" sz="1200" b="1"/>
              <a:t>Open</a:t>
            </a:r>
            <a:r>
              <a:rPr kumimoji="1" lang="en-US" altLang="ko-KR" sz="1200"/>
              <a:t> : Circuit Breaker</a:t>
            </a:r>
            <a:r>
              <a:rPr kumimoji="1" lang="ko-KR" altLang="en-US" sz="1200"/>
              <a:t>의 동작으로 예외 서비스를 바로 제공하는 상태로 정상 상태로 돌리기 위한 </a:t>
            </a:r>
            <a:r>
              <a:rPr kumimoji="1" lang="en-US" altLang="ko-KR" sz="1200"/>
              <a:t>Timer</a:t>
            </a:r>
            <a:r>
              <a:rPr kumimoji="1" lang="ko-KR" altLang="en-US" sz="1200"/>
              <a:t>가 동작하고 만료되면 </a:t>
            </a:r>
            <a:r>
              <a:rPr kumimoji="1" lang="en-US" altLang="ko-KR" sz="1200"/>
              <a:t>Half-Open </a:t>
            </a:r>
            <a:r>
              <a:rPr kumimoji="1" lang="ko-KR" altLang="en-US" sz="1200"/>
              <a:t>상태로 전환 </a:t>
            </a:r>
          </a:p>
          <a:p>
            <a:endParaRPr kumimoji="1" lang="en-US" altLang="ko-KR" sz="1200"/>
          </a:p>
          <a:p>
            <a:r>
              <a:rPr kumimoji="1" lang="en-US" altLang="ko-KR" sz="1200"/>
              <a:t>3)</a:t>
            </a:r>
            <a:r>
              <a:rPr kumimoji="1" lang="ko-KR" altLang="en-US" sz="1200"/>
              <a:t> </a:t>
            </a:r>
            <a:r>
              <a:rPr kumimoji="1" lang="en-US" altLang="ko-KR" sz="1200" b="1"/>
              <a:t>Half-Open</a:t>
            </a:r>
            <a:r>
              <a:rPr kumimoji="1" lang="en-US" altLang="ko-KR" sz="1200"/>
              <a:t> : </a:t>
            </a:r>
            <a:r>
              <a:rPr kumimoji="1" lang="ko-KR" altLang="en-US" sz="1200"/>
              <a:t>일정 시간 동안 서비스가 정상적으로 처리하는 지를 감지하고 카운터에 맞게 복구로 판단되면 </a:t>
            </a:r>
            <a:r>
              <a:rPr kumimoji="1" lang="en-US" altLang="ko-KR" sz="1200"/>
              <a:t>Closed </a:t>
            </a:r>
            <a:r>
              <a:rPr kumimoji="1" lang="ko-KR" altLang="en-US" sz="1200"/>
              <a:t>상태로 전환하고 오류 카운터가 초기화 됩니다</a:t>
            </a:r>
            <a:r>
              <a:rPr kumimoji="1" lang="en-US" altLang="ko-KR" sz="1200"/>
              <a:t>. </a:t>
            </a:r>
            <a:r>
              <a:rPr kumimoji="1" lang="ko-KR" altLang="en-US" sz="1200"/>
              <a:t>단</a:t>
            </a:r>
            <a:r>
              <a:rPr kumimoji="1" lang="en-US" altLang="ko-KR" sz="1200"/>
              <a:t>, </a:t>
            </a:r>
            <a:r>
              <a:rPr kumimoji="1" lang="ko-KR" altLang="en-US" sz="1200"/>
              <a:t>지속적으로 오류가 발생하면 다시 </a:t>
            </a:r>
            <a:r>
              <a:rPr kumimoji="1" lang="en-US" altLang="ko-KR" sz="1200"/>
              <a:t>Open </a:t>
            </a:r>
            <a:r>
              <a:rPr kumimoji="1" lang="ko-KR" altLang="en-US" sz="1200"/>
              <a:t>상태로 전환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A07E947-0B91-4041-90E0-BC74962610AA}"/>
              </a:ext>
            </a:extLst>
          </p:cNvPr>
          <p:cNvSpPr/>
          <p:nvPr/>
        </p:nvSpPr>
        <p:spPr>
          <a:xfrm>
            <a:off x="704528" y="2992393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8F30645-877E-4F42-ADBD-03A0320784EF}"/>
              </a:ext>
            </a:extLst>
          </p:cNvPr>
          <p:cNvSpPr/>
          <p:nvPr/>
        </p:nvSpPr>
        <p:spPr>
          <a:xfrm>
            <a:off x="4340932" y="2992393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57C7D00-E123-5342-BF61-1EA231FF464B}"/>
              </a:ext>
            </a:extLst>
          </p:cNvPr>
          <p:cNvSpPr/>
          <p:nvPr/>
        </p:nvSpPr>
        <p:spPr>
          <a:xfrm>
            <a:off x="4340932" y="522920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00967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Resilience4J </a:t>
            </a:r>
            <a:r>
              <a:rPr lang="ko-KR" altLang="en-US" dirty="0"/>
              <a:t>기반의 </a:t>
            </a:r>
            <a:r>
              <a:rPr lang="en-US" altLang="ko-KR" dirty="0"/>
              <a:t>Circuit Breaker </a:t>
            </a:r>
            <a:r>
              <a:rPr lang="ko-KR" altLang="en-US" dirty="0"/>
              <a:t>구현 및 모니터링 구성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Resilience4J</a:t>
            </a:r>
            <a:r>
              <a:rPr lang="ko-KR" altLang="en-US" dirty="0"/>
              <a:t> 기반의 </a:t>
            </a:r>
            <a:r>
              <a:rPr lang="en-US" altLang="ko-KR" dirty="0"/>
              <a:t>Circuit Breaker</a:t>
            </a:r>
            <a:r>
              <a:rPr lang="ko-KR" altLang="en-US" dirty="0"/>
              <a:t> 구성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3C7738-2BA9-124D-918C-A1002F135CE7}"/>
              </a:ext>
            </a:extLst>
          </p:cNvPr>
          <p:cNvSpPr/>
          <p:nvPr/>
        </p:nvSpPr>
        <p:spPr>
          <a:xfrm>
            <a:off x="560512" y="2204864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원통[C] 7">
            <a:extLst>
              <a:ext uri="{FF2B5EF4-FFF2-40B4-BE49-F238E27FC236}">
                <a16:creationId xmlns:a16="http://schemas.microsoft.com/office/drawing/2014/main" id="{B84DF578-96DE-3849-AC6A-411E06C19CEB}"/>
              </a:ext>
            </a:extLst>
          </p:cNvPr>
          <p:cNvSpPr/>
          <p:nvPr/>
        </p:nvSpPr>
        <p:spPr>
          <a:xfrm>
            <a:off x="4088904" y="2420888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B88E669-E5DA-F640-A284-9A52ECA10A27}"/>
              </a:ext>
            </a:extLst>
          </p:cNvPr>
          <p:cNvSpPr/>
          <p:nvPr/>
        </p:nvSpPr>
        <p:spPr>
          <a:xfrm>
            <a:off x="6753200" y="2204864"/>
            <a:ext cx="1728192" cy="1296144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1078909-7D0E-D044-9C0A-B7EC533D9B31}"/>
              </a:ext>
            </a:extLst>
          </p:cNvPr>
          <p:cNvSpPr/>
          <p:nvPr/>
        </p:nvSpPr>
        <p:spPr>
          <a:xfrm>
            <a:off x="1424608" y="2852936"/>
            <a:ext cx="1512168" cy="4320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/actuator/prometheus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1F6FDE-988D-354A-B968-88D37F11C15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36776" y="306896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C95B13-4767-1C4A-BCEE-5E6A686AE533}"/>
              </a:ext>
            </a:extLst>
          </p:cNvPr>
          <p:cNvCxnSpPr>
            <a:cxnSpLocks/>
          </p:cNvCxnSpPr>
          <p:nvPr/>
        </p:nvCxnSpPr>
        <p:spPr>
          <a:xfrm>
            <a:off x="5097016" y="2996952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59F5FE-38AA-8247-B781-A4DC9F1A47DE}"/>
              </a:ext>
            </a:extLst>
          </p:cNvPr>
          <p:cNvSpPr txBox="1"/>
          <p:nvPr/>
        </p:nvSpPr>
        <p:spPr>
          <a:xfrm>
            <a:off x="317517" y="1794529"/>
            <a:ext cx="1721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Consumer Service</a:t>
            </a:r>
            <a:endParaRPr kumimoji="1"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5DB9F-6041-BB44-8EC5-B84FD7D8F96A}"/>
              </a:ext>
            </a:extLst>
          </p:cNvPr>
          <p:cNvSpPr txBox="1"/>
          <p:nvPr/>
        </p:nvSpPr>
        <p:spPr>
          <a:xfrm>
            <a:off x="4016896" y="1916832"/>
            <a:ext cx="1209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Prometheus</a:t>
            </a:r>
            <a:endParaRPr kumimoji="1"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92365-5C30-7B4B-A4D7-CA07DF0C15D5}"/>
              </a:ext>
            </a:extLst>
          </p:cNvPr>
          <p:cNvSpPr txBox="1"/>
          <p:nvPr/>
        </p:nvSpPr>
        <p:spPr>
          <a:xfrm>
            <a:off x="6825208" y="1772816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Grafana</a:t>
            </a:r>
            <a:endParaRPr kumimoji="1"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A9A14-A755-C940-AE69-BA1203214ACA}"/>
              </a:ext>
            </a:extLst>
          </p:cNvPr>
          <p:cNvSpPr txBox="1"/>
          <p:nvPr/>
        </p:nvSpPr>
        <p:spPr>
          <a:xfrm>
            <a:off x="731858" y="3702436"/>
            <a:ext cx="170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Consumer Service</a:t>
            </a:r>
            <a:r>
              <a:rPr kumimoji="1" lang="ko-KR" altLang="en-US" sz="1200" b="1" dirty="0"/>
              <a:t>의 </a:t>
            </a:r>
            <a:endParaRPr kumimoji="1" lang="en-US" altLang="ko-KR" sz="1200" b="1" dirty="0"/>
          </a:p>
          <a:p>
            <a:r>
              <a:rPr kumimoji="1" lang="en-US" altLang="ko-KR" sz="1200" b="1" dirty="0"/>
              <a:t>Circuit Breaker</a:t>
            </a:r>
            <a:r>
              <a:rPr kumimoji="1" lang="ko-KR" altLang="en-US" sz="1200" b="1" dirty="0"/>
              <a:t> 정보</a:t>
            </a:r>
            <a:endParaRPr kumimoji="1" lang="en-US" altLang="ko-KR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727FD5-E1FE-4C40-9A39-883A2BA36B5C}"/>
              </a:ext>
            </a:extLst>
          </p:cNvPr>
          <p:cNvSpPr txBox="1"/>
          <p:nvPr/>
        </p:nvSpPr>
        <p:spPr>
          <a:xfrm>
            <a:off x="3944888" y="3717032"/>
            <a:ext cx="2038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Prometheus </a:t>
            </a:r>
            <a:r>
              <a:rPr kumimoji="1" lang="ko-KR" altLang="en-US" sz="1200" b="1" dirty="0"/>
              <a:t>수집대상 </a:t>
            </a:r>
            <a:r>
              <a:rPr kumimoji="1" lang="en-US" altLang="ko-KR" sz="1200" b="1" dirty="0"/>
              <a:t>API</a:t>
            </a:r>
            <a:br>
              <a:rPr kumimoji="1" lang="en-US" altLang="ko-KR" sz="1200" b="1" dirty="0"/>
            </a:br>
            <a:r>
              <a:rPr kumimoji="1" lang="ko-KR" altLang="en-US" sz="1200" b="1" dirty="0"/>
              <a:t>등록</a:t>
            </a:r>
            <a:endParaRPr kumimoji="1" lang="en-US" altLang="ko-K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EA17A-840F-AB48-AFD1-D14B8EAE4AC1}"/>
              </a:ext>
            </a:extLst>
          </p:cNvPr>
          <p:cNvSpPr txBox="1"/>
          <p:nvPr/>
        </p:nvSpPr>
        <p:spPr>
          <a:xfrm>
            <a:off x="6685073" y="3816699"/>
            <a:ext cx="2480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Grafana Dashboard</a:t>
            </a:r>
            <a:r>
              <a:rPr kumimoji="1" lang="ko-KR" altLang="en-US" sz="1200" b="1" dirty="0"/>
              <a:t>를 통한 관리</a:t>
            </a:r>
            <a:endParaRPr kumimoji="1" lang="en-US" altLang="ko-KR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CB34D-537A-4B49-8104-156BBA39AF9A}"/>
              </a:ext>
            </a:extLst>
          </p:cNvPr>
          <p:cNvSpPr txBox="1"/>
          <p:nvPr/>
        </p:nvSpPr>
        <p:spPr>
          <a:xfrm>
            <a:off x="650411" y="4168033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Metric </a:t>
            </a:r>
            <a:r>
              <a:rPr kumimoji="1" lang="ko-KR" altLang="en-US" sz="1200" b="1" dirty="0"/>
              <a:t>자동 생성 </a:t>
            </a:r>
            <a:r>
              <a:rPr kumimoji="1" lang="en-US" altLang="ko-KR" sz="1200" b="1" dirty="0"/>
              <a:t>Library </a:t>
            </a:r>
            <a:r>
              <a:rPr kumimoji="1" lang="ko-KR" altLang="en-US" sz="1200" b="1" dirty="0"/>
              <a:t>주입을 통한 측정 방식 제공</a:t>
            </a:r>
            <a:endParaRPr kumimoji="1" lang="en-US" altLang="ko-KR" sz="1200" b="1" dirty="0"/>
          </a:p>
          <a:p>
            <a:pPr marL="273050" lvl="1" indent="-176213">
              <a:buFont typeface="Wingdings" pitchFamily="2" charset="2"/>
              <a:buChar char="ü"/>
            </a:pPr>
            <a:r>
              <a:rPr kumimoji="1" lang="en-US" altLang="ko-KR" sz="1200" dirty="0"/>
              <a:t>Circuit breaker 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Metric</a:t>
            </a:r>
            <a:r>
              <a:rPr kumimoji="1" lang="ko-KR" altLang="en-US" sz="1200" dirty="0"/>
              <a:t>을 플랫폼 수집 주기에 따라 수집 지원 </a:t>
            </a:r>
            <a:endParaRPr kumimoji="1"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F4ACF-14D5-8843-9CD9-E31A154CD9B2}"/>
              </a:ext>
            </a:extLst>
          </p:cNvPr>
          <p:cNvSpPr txBox="1"/>
          <p:nvPr/>
        </p:nvSpPr>
        <p:spPr>
          <a:xfrm>
            <a:off x="3615162" y="4191591"/>
            <a:ext cx="2664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K8s deployment manifest (yaml file)</a:t>
            </a:r>
            <a:r>
              <a:rPr kumimoji="1" lang="ko-KR" altLang="en-US" sz="1200" b="1" dirty="0"/>
              <a:t> 내 </a:t>
            </a:r>
            <a:r>
              <a:rPr kumimoji="1" lang="en-US" altLang="ko-KR" sz="1200" b="1" dirty="0"/>
              <a:t>annotation</a:t>
            </a:r>
            <a:r>
              <a:rPr kumimoji="1" lang="ko-KR" altLang="en-US" sz="1200" b="1" dirty="0"/>
              <a:t>을 통해 </a:t>
            </a:r>
            <a:r>
              <a:rPr kumimoji="1" lang="en-US" altLang="ko-KR" sz="1200" b="1" dirty="0"/>
              <a:t>metrics </a:t>
            </a:r>
            <a:r>
              <a:rPr kumimoji="1" lang="en-US" altLang="ko-KR" sz="1200" b="1" dirty="0" err="1"/>
              <a:t>api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자동 등록</a:t>
            </a:r>
            <a:endParaRPr kumimoji="1" lang="en-US" altLang="ko-KR" sz="1200" b="1" dirty="0"/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Micrometer&amp;Resilience4J</a:t>
            </a:r>
            <a:r>
              <a:rPr kumimoji="1" lang="ko-KR" altLang="en-US" sz="1200" b="1" dirty="0"/>
              <a:t> 기반으로 </a:t>
            </a:r>
            <a:r>
              <a:rPr kumimoji="1" lang="en-US" altLang="ko-KR" sz="1200" b="1" dirty="0"/>
              <a:t>Circuit Breaker Metric </a:t>
            </a:r>
            <a:r>
              <a:rPr kumimoji="1" lang="ko-KR" altLang="en-US" sz="1200" b="1" dirty="0"/>
              <a:t>수집 지원</a:t>
            </a:r>
            <a:r>
              <a:rPr kumimoji="1" lang="en-US" altLang="ko-KR" sz="1200" dirty="0"/>
              <a:t> </a:t>
            </a:r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TSDB </a:t>
            </a:r>
            <a:r>
              <a:rPr kumimoji="1" lang="ko-KR" altLang="en-US" sz="1200" b="1" dirty="0"/>
              <a:t>구조로 현황 이력 파악 등 용이</a:t>
            </a:r>
            <a:endParaRPr kumimoji="1" lang="en-US" altLang="ko-KR" sz="1200" b="1" dirty="0"/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AlertRule </a:t>
            </a:r>
            <a:r>
              <a:rPr kumimoji="1" lang="ko-KR" altLang="en-US" sz="1200" b="1" dirty="0"/>
              <a:t>등록시 </a:t>
            </a:r>
            <a:r>
              <a:rPr kumimoji="1" lang="en-US" altLang="ko-KR" sz="1200" b="1" dirty="0"/>
              <a:t>Alertmanager</a:t>
            </a:r>
            <a:r>
              <a:rPr kumimoji="1" lang="ko-KR" altLang="en-US" sz="1200" b="1" dirty="0"/>
              <a:t> 기반의 기능 제공 가능</a:t>
            </a:r>
            <a:endParaRPr kumimoji="1" lang="en-US" altLang="ko-KR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7EB38B-FF92-FE40-9A91-DDFD995C363A}"/>
              </a:ext>
            </a:extLst>
          </p:cNvPr>
          <p:cNvSpPr txBox="1"/>
          <p:nvPr/>
        </p:nvSpPr>
        <p:spPr>
          <a:xfrm>
            <a:off x="6541057" y="424508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Circuit Breaker </a:t>
            </a:r>
            <a:r>
              <a:rPr kumimoji="1" lang="ko-KR" altLang="en-US" sz="1200" b="1" dirty="0"/>
              <a:t>현황을 </a:t>
            </a:r>
            <a:r>
              <a:rPr kumimoji="1" lang="el-GR" altLang="ko-KR" sz="1200" b="1" dirty="0"/>
              <a:t>μ</a:t>
            </a:r>
            <a:r>
              <a:rPr kumimoji="1" lang="en-US" altLang="ko-KR" sz="1200" b="1" dirty="0"/>
              <a:t>Service,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circuit breaker name </a:t>
            </a:r>
            <a:r>
              <a:rPr kumimoji="1" lang="ko-KR" altLang="en-US" sz="1200" b="1" dirty="0"/>
              <a:t>등으로 현황 제공</a:t>
            </a:r>
            <a:endParaRPr kumimoji="1" lang="en-US" altLang="ko-KR" sz="1200" b="1" dirty="0"/>
          </a:p>
          <a:p>
            <a:pPr marL="96838" indent="-96838">
              <a:buFont typeface="Arial" panose="020B0604020202020204" pitchFamily="34" charset="0"/>
              <a:buChar char="•"/>
            </a:pPr>
            <a:r>
              <a:rPr kumimoji="1" lang="ko-KR" altLang="en-US" sz="1200" b="1" dirty="0"/>
              <a:t>별도 </a:t>
            </a:r>
            <a:r>
              <a:rPr kumimoji="1" lang="en-US" altLang="ko-KR" sz="1200" b="1" dirty="0"/>
              <a:t>Monitoring </a:t>
            </a:r>
            <a:r>
              <a:rPr kumimoji="1" lang="ko-KR" altLang="en-US" sz="1200" b="1" dirty="0"/>
              <a:t>서비스 구축 불필요 </a:t>
            </a:r>
            <a:endParaRPr kumimoji="1" lang="en-US" altLang="ko-KR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EB721ED-10BF-1F43-9E6B-D4C2E7E9180F}"/>
              </a:ext>
            </a:extLst>
          </p:cNvPr>
          <p:cNvSpPr/>
          <p:nvPr/>
        </p:nvSpPr>
        <p:spPr>
          <a:xfrm>
            <a:off x="515034" y="3743375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B38A198-AA30-B944-BCA0-17B2655F6854}"/>
              </a:ext>
            </a:extLst>
          </p:cNvPr>
          <p:cNvSpPr/>
          <p:nvPr/>
        </p:nvSpPr>
        <p:spPr>
          <a:xfrm>
            <a:off x="3717124" y="3782314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D03CDE4-89FB-5C4C-8822-5D16C26C3F13}"/>
              </a:ext>
            </a:extLst>
          </p:cNvPr>
          <p:cNvSpPr/>
          <p:nvPr/>
        </p:nvSpPr>
        <p:spPr>
          <a:xfrm>
            <a:off x="6468273" y="386025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69339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awesome-</a:t>
            </a:r>
            <a:r>
              <a:rPr lang="en-US" altLang="ko-KR" dirty="0" err="1"/>
              <a:t>bff</a:t>
            </a:r>
            <a:r>
              <a:rPr lang="en-US" altLang="ko-KR" dirty="0"/>
              <a:t>-service/</a:t>
            </a: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skcc</a:t>
            </a:r>
            <a:r>
              <a:rPr lang="en-US" altLang="ko-KR" dirty="0"/>
              <a:t>/config/</a:t>
            </a:r>
            <a:r>
              <a:rPr lang="en-US" altLang="ko-KR" dirty="0" err="1"/>
              <a:t>CircuitConfig.java</a:t>
            </a:r>
            <a:r>
              <a:rPr lang="en-US" altLang="ko-KR" dirty="0"/>
              <a:t> </a:t>
            </a:r>
            <a:r>
              <a:rPr lang="ko-KR" altLang="en-US" dirty="0"/>
              <a:t>의 기본 </a:t>
            </a:r>
            <a:r>
              <a:rPr lang="en-US" altLang="ko-KR" dirty="0"/>
              <a:t>Circuit Breaker </a:t>
            </a:r>
            <a:r>
              <a:rPr lang="ko-KR" altLang="en-US" dirty="0"/>
              <a:t>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환경 설정 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8DB78-7DDC-F240-8042-BC472D37142A}"/>
              </a:ext>
            </a:extLst>
          </p:cNvPr>
          <p:cNvSpPr txBox="1"/>
          <p:nvPr/>
        </p:nvSpPr>
        <p:spPr>
          <a:xfrm>
            <a:off x="344488" y="1484784"/>
            <a:ext cx="891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Circuit Breaker</a:t>
            </a:r>
            <a:r>
              <a:rPr kumimoji="1" lang="ko-KR" altLang="en-US" sz="1600" dirty="0"/>
              <a:t>의 설정을 코드 기반으로 작성</a:t>
            </a:r>
            <a:endParaRPr kumimoji="1"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600" dirty="0" err="1"/>
              <a:t>TimeLimiterConfig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설정으로 기본값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초로 설정</a:t>
            </a:r>
            <a:endParaRPr kumimoji="1"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600" dirty="0"/>
              <a:t>Circuit Open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Count </a:t>
            </a:r>
            <a:r>
              <a:rPr kumimoji="1" lang="ko-KR" altLang="en-US" sz="1600" dirty="0"/>
              <a:t>방식으로</a:t>
            </a:r>
            <a:r>
              <a:rPr kumimoji="1" lang="en-US" altLang="ko-KR" sz="1600" dirty="0"/>
              <a:t>(DEFAULT_SLIDING_WINDOW_TYPE=COUNT_BASED) 5</a:t>
            </a:r>
            <a:r>
              <a:rPr kumimoji="1" lang="ko-KR" altLang="en-US" sz="1600" dirty="0"/>
              <a:t>회 </a:t>
            </a:r>
            <a:r>
              <a:rPr kumimoji="1" lang="ko-KR" altLang="en-US" sz="1600" dirty="0" err="1"/>
              <a:t>시도후</a:t>
            </a:r>
            <a:r>
              <a:rPr kumimoji="1" lang="ko-KR" altLang="en-US" sz="1600" dirty="0"/>
              <a:t> 오픈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663484-F55E-BF49-9C3B-CA46B9A351A7}"/>
              </a:ext>
            </a:extLst>
          </p:cNvPr>
          <p:cNvSpPr/>
          <p:nvPr/>
        </p:nvSpPr>
        <p:spPr>
          <a:xfrm>
            <a:off x="264452" y="2631680"/>
            <a:ext cx="9322027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0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CircuitConfig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@</a:t>
            </a:r>
            <a:r>
              <a:rPr lang="en-US" sz="10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Bean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Customizer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Resilience4JCircuitBreakerFactory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defaultCustomizer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 dirty="0">
                <a:solidFill>
                  <a:srgbClr val="C586C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configureDefault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C586C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Resilience4JConfigBuilder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timeLimiterConfig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TimeLimiterConfig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timeoutDuration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r>
              <a:rPr lang="en-US" sz="10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waitDurationInOpenState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DEFAULT_SLOW_CALL_DURATION_THRESHOLD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permittedNumberOfCallsInHalfOpenState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DEFAULT_PERMITTED_CALLS_IN_HALF_OPEN_STATE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000" dirty="0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.</a:t>
            </a:r>
            <a:r>
              <a:rPr lang="en-US" sz="1000" dirty="0" err="1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slidingWindowSize</a:t>
            </a:r>
            <a:r>
              <a:rPr lang="en-US" sz="1000" dirty="0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CircuitBreakerConfig.DEFAULT_SLIDING_WINDOW_SIZE</a:t>
            </a:r>
            <a:r>
              <a:rPr lang="en-US" sz="1000" dirty="0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slidingWindowSize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slidingWindowType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DEFAULT_SLIDING_WINDOW_TYPE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minimumNumberOfCalls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DEFAULT_MINIMUM_NUMBER_OF_CALLS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failureRateThreshold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DEFAULT_FAILURE_RATE_THRESHOLD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automaticTransitionFromOpenToHalfOpenEnabled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slowCallRateThreshold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DEFAULT_SLOW_CALL_RATE_THRESHOLD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slowCallDurationThreshold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ofSeconds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DEFAULT_SLOW_CALL_DURATION_THRESHOLD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writableStackTraceEnabled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CircuitBreakerConfig</a:t>
            </a:r>
            <a:r>
              <a:rPr lang="en-US" sz="10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DEFAULT_WRITABLE_STACK_TRACE_ENABLED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0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.</a:t>
            </a:r>
            <a:r>
              <a:rPr lang="en-US" sz="10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0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A08A-48F2-BB4D-9FC3-5F5BAEB5578E}"/>
              </a:ext>
            </a:extLst>
          </p:cNvPr>
          <p:cNvSpPr/>
          <p:nvPr/>
        </p:nvSpPr>
        <p:spPr>
          <a:xfrm>
            <a:off x="1100572" y="4257092"/>
            <a:ext cx="5400600" cy="468052"/>
          </a:xfrm>
          <a:prstGeom prst="rect">
            <a:avLst/>
          </a:prstGeom>
          <a:noFill/>
          <a:ln w="571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A9B019-2F6A-1544-B334-F773FC49A7E8}"/>
              </a:ext>
            </a:extLst>
          </p:cNvPr>
          <p:cNvSpPr/>
          <p:nvPr/>
        </p:nvSpPr>
        <p:spPr>
          <a:xfrm>
            <a:off x="4340931" y="3354085"/>
            <a:ext cx="3132349" cy="290939"/>
          </a:xfrm>
          <a:prstGeom prst="rect">
            <a:avLst/>
          </a:prstGeom>
          <a:noFill/>
          <a:ln w="571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00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설정값의</a:t>
            </a:r>
            <a:r>
              <a:rPr lang="ko-KR" altLang="en-US" dirty="0"/>
              <a:t> 의미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환경 </a:t>
            </a:r>
            <a:r>
              <a:rPr lang="ko-KR" altLang="en-US" dirty="0" err="1"/>
              <a:t>설정값의</a:t>
            </a:r>
            <a:r>
              <a:rPr lang="ko-KR" altLang="en-US" dirty="0"/>
              <a:t> 정의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8C4190C-53BC-F640-98C1-4D98002A5914}"/>
              </a:ext>
            </a:extLst>
          </p:cNvPr>
          <p:cNvGraphicFramePr>
            <a:graphicFrameLocks noGrp="1"/>
          </p:cNvGraphicFramePr>
          <p:nvPr/>
        </p:nvGraphicFramePr>
        <p:xfrm>
          <a:off x="383502" y="1605159"/>
          <a:ext cx="9069999" cy="4744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97390">
                  <a:extLst>
                    <a:ext uri="{9D8B030D-6E8A-4147-A177-3AD203B41FA5}">
                      <a16:colId xmlns:a16="http://schemas.microsoft.com/office/drawing/2014/main" val="2883552085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1531697974"/>
                    </a:ext>
                  </a:extLst>
                </a:gridCol>
                <a:gridCol w="4068453">
                  <a:extLst>
                    <a:ext uri="{9D8B030D-6E8A-4147-A177-3AD203B41FA5}">
                      <a16:colId xmlns:a16="http://schemas.microsoft.com/office/drawing/2014/main" val="3325763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Property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Default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Description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19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failureRateThreshold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50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실패율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25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slowCallRateThreshold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임계값 비율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35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slowCallDurcationThreshold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60000[ms]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Slow call</a:t>
                      </a:r>
                      <a:r>
                        <a:rPr lang="ko-KR" altLang="en-US" sz="1400"/>
                        <a:t>에 대한 증감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22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/>
                        <a:t>permittedNumberOfCallsInHalfOpenState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HalfOpen </a:t>
                      </a:r>
                      <a:r>
                        <a:rPr lang="ko-KR" altLang="en-US" sz="1400"/>
                        <a:t>상태에서 허용되는 </a:t>
                      </a:r>
                      <a:r>
                        <a:rPr lang="en-US" altLang="ko-KR" sz="1400"/>
                        <a:t>Call </a:t>
                      </a:r>
                      <a:r>
                        <a:rPr lang="ko-KR" altLang="en-US" sz="1400"/>
                        <a:t>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11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400"/>
                        <a:t>slidingWindowType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COUNT_BASED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기록 방식</a:t>
                      </a:r>
                      <a:endParaRPr lang="en-US" altLang="ko-KR" sz="1400"/>
                    </a:p>
                    <a:p>
                      <a:pPr latinLnBrk="1"/>
                      <a:r>
                        <a:rPr lang="en-US" altLang="ko-KR" sz="1400"/>
                        <a:t>COUNT_BASED / TIME_BASED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7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slidingWindowSize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Call </a:t>
                      </a:r>
                      <a:r>
                        <a:rPr lang="ko-KR" altLang="en-US" sz="1400"/>
                        <a:t>수를 기록하는 도구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3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minimumNumberOfCalls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실패율 기록 전에 최소 요구 요청수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6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waitDurationInOpenState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60000[ms]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Open-&gt;Half-Open</a:t>
                      </a:r>
                      <a:r>
                        <a:rPr lang="ko-KR" altLang="en-US" sz="1400"/>
                        <a:t>으로 전환을 위한 대기 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615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automaticTransitionFromOpenToHalfOpenEnabled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false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Open-&gt;Half-Open</a:t>
                      </a:r>
                      <a:r>
                        <a:rPr lang="ko-KR" altLang="en-US" sz="1400"/>
                        <a:t>을 자동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3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recordException(s)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empty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Circuit Breaker </a:t>
                      </a:r>
                      <a:r>
                        <a:rPr lang="ko-KR" altLang="en-US" sz="1400"/>
                        <a:t>적용시 대상 </a:t>
                      </a:r>
                      <a:r>
                        <a:rPr lang="en-US" altLang="ko-KR" sz="1400"/>
                        <a:t>exception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ignoreException(s)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empty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Circuit Breaker</a:t>
                      </a:r>
                      <a:r>
                        <a:rPr lang="ko-KR" altLang="en-US" sz="1400"/>
                        <a:t> 적용시 제외 </a:t>
                      </a:r>
                      <a:r>
                        <a:rPr lang="en-US" altLang="ko-KR" sz="1400"/>
                        <a:t>exception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537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awesome-shopping </a:t>
            </a:r>
            <a:r>
              <a:rPr lang="ko-KR" altLang="en-US" dirty="0"/>
              <a:t>에 적용된 </a:t>
            </a:r>
            <a:r>
              <a:rPr lang="en-US" altLang="ko-KR" dirty="0"/>
              <a:t>Circuit Breaker </a:t>
            </a:r>
            <a:r>
              <a:rPr lang="ko-KR" altLang="en-US" dirty="0"/>
              <a:t>구현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Circuit Breaker Pattern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Resilience4J </a:t>
            </a:r>
            <a:r>
              <a:rPr lang="ko-KR" altLang="en-US" dirty="0"/>
              <a:t>기반의 설정 및 서비스 호출에 대한 </a:t>
            </a:r>
            <a:r>
              <a:rPr lang="en-US" altLang="ko-KR" dirty="0"/>
              <a:t>Circuit Breaker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A81158C-B8FE-F543-988C-6E2CE6FDA30F}"/>
              </a:ext>
            </a:extLst>
          </p:cNvPr>
          <p:cNvSpPr/>
          <p:nvPr/>
        </p:nvSpPr>
        <p:spPr>
          <a:xfrm>
            <a:off x="7797316" y="2028888"/>
            <a:ext cx="1098713" cy="89464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Cart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489313F-9D08-9D45-BBB9-353B856F9EB2}"/>
              </a:ext>
            </a:extLst>
          </p:cNvPr>
          <p:cNvSpPr/>
          <p:nvPr/>
        </p:nvSpPr>
        <p:spPr>
          <a:xfrm>
            <a:off x="3845429" y="2028888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BFF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3A3B49-357D-224C-A9FA-D882E4A1FF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6806"/>
                    </a14:imgEffect>
                    <a14:imgEffect>
                      <a14:saturation sat="2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0762" y="1890896"/>
            <a:ext cx="2304256" cy="117063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104F49D-8CE7-B545-9323-8E92AF48490B}"/>
              </a:ext>
            </a:extLst>
          </p:cNvPr>
          <p:cNvSpPr/>
          <p:nvPr/>
        </p:nvSpPr>
        <p:spPr>
          <a:xfrm>
            <a:off x="433390" y="3374197"/>
            <a:ext cx="9047383" cy="28007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pod cart-app-v1-dev-7dbfc7ccfb-</a:t>
            </a:r>
            <a:r>
              <a:rPr lang="en-US" altLang="ko-KR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xxxxx</a:t>
            </a:r>
            <a:endParaRPr lang="en-US" sz="11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1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1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bff-app-v1-dev-7db99fdcdf-xxxxx --follow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04:48:47.768  INFO 1 --- [pool-1-thread-1] .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s.RestTemplateHeaderModifierInterceptor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txid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20200601044847-...-bcf1ab8ded0a (http://cart-app-v0-dev:8080/v1/carts/2)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04:48:50.770 ERROR 1 --- [llEventLoop-4-2]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com.skcc.home.controller.HomeController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: 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CartService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Unavailable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04:48:50.771  INFO 1 --- [llEventLoop-4-2] .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s.RestTemplateHeaderModifierInterceptor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txid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20200601044850-...-50bd8a2c6941 (http://account-app-v0-dev:8080/v1/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accountbanks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/2)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04:48:55.719  INFO 1 --- [pool-1-thread-2] .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s.RestTemplateHeaderModifierInterceptor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txid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20200601044855-...-e81926e311df (http://cart-app-v0-dev:8080/v1/carts/2)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04:48:58.719 ERROR 1 --- [llEventLoop-4-2]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com.skcc.home.controller.HomeController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: </a:t>
            </a:r>
            <a:r>
              <a:rPr lang="en-US" sz="11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CartService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Unavailable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04:48:58.720  INFO 1 --- [llEventLoop-4-2] .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s.RestTemplateHeaderModifierInterceptor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txid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20200601044858-...-47c69dfe2571 (http://account-app-v0-dev:8080/v1/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accountbanks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/2)</a:t>
            </a:r>
          </a:p>
          <a:p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2020-06-01 04:48:59.831  INFO 1 --- [pool-1-thread-3] .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s.RestTemplateHeaderModifierInterceptor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txid</a:t>
            </a:r>
            <a:r>
              <a:rPr lang="en-US" sz="1100" dirty="0">
                <a:solidFill>
                  <a:srgbClr val="A1EF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20200601044859-...-3daba4799614 (http://cart-app-v0-dev:8080/v1/carts/2)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9EA20BD-5187-8645-A901-2F6D1A620723}"/>
              </a:ext>
            </a:extLst>
          </p:cNvPr>
          <p:cNvSpPr/>
          <p:nvPr/>
        </p:nvSpPr>
        <p:spPr>
          <a:xfrm>
            <a:off x="6717196" y="3236206"/>
            <a:ext cx="2360712" cy="737442"/>
          </a:xfrm>
          <a:prstGeom prst="wedgeRectCallout">
            <a:avLst>
              <a:gd name="adj1" fmla="val 29199"/>
              <a:gd name="adj2" fmla="val 598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BFF </a:t>
            </a:r>
            <a:r>
              <a:rPr lang="en-US" sz="1400" dirty="0" err="1">
                <a:solidFill>
                  <a:schemeClr val="tx1"/>
                </a:solidFill>
              </a:rPr>
              <a:t>HomeController.java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에 구현된 </a:t>
            </a:r>
            <a:r>
              <a:rPr lang="en-US" altLang="ko-KR" sz="1400" dirty="0">
                <a:solidFill>
                  <a:schemeClr val="tx1"/>
                </a:solidFill>
              </a:rPr>
              <a:t>Fallback </a:t>
            </a:r>
            <a:r>
              <a:rPr lang="ko-KR" altLang="en-US" sz="1400" dirty="0">
                <a:solidFill>
                  <a:schemeClr val="tx1"/>
                </a:solidFill>
              </a:rPr>
              <a:t>기능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E4087-F315-A24C-9A75-2CE54DAAB6D1}"/>
              </a:ext>
            </a:extLst>
          </p:cNvPr>
          <p:cNvSpPr txBox="1"/>
          <p:nvPr/>
        </p:nvSpPr>
        <p:spPr>
          <a:xfrm>
            <a:off x="497057" y="2258864"/>
            <a:ext cx="334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http://169.56.xxx.xx:8080/shoping-cart</a:t>
            </a:r>
            <a:endParaRPr lang="en-US" sz="1400" dirty="0"/>
          </a:p>
          <a:p>
            <a:pPr algn="r"/>
            <a:r>
              <a:rPr lang="ko-KR" altLang="en-US" sz="1400" dirty="0" err="1"/>
              <a:t>새로고침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1351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C38659-2511-1049-9BF0-D8CB12CC2244}"/>
              </a:ext>
            </a:extLst>
          </p:cNvPr>
          <p:cNvSpPr/>
          <p:nvPr/>
        </p:nvSpPr>
        <p:spPr>
          <a:xfrm>
            <a:off x="3512840" y="2415660"/>
            <a:ext cx="5580620" cy="1908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컨테이너에서 발생하는 로그와 </a:t>
            </a:r>
            <a:r>
              <a:rPr lang="ko-KR" altLang="en-US" dirty="0" err="1"/>
              <a:t>메트릭을</a:t>
            </a:r>
            <a:r>
              <a:rPr lang="ko-KR" altLang="en-US" dirty="0"/>
              <a:t> 플랫폼에서 자동으로 집계할 수 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Log, Metric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컨테이너에서 발생하는 로그와 </a:t>
            </a:r>
            <a:r>
              <a:rPr lang="ko-KR" altLang="en-US" dirty="0" err="1"/>
              <a:t>메트릭을</a:t>
            </a:r>
            <a:r>
              <a:rPr lang="ko-KR" altLang="en-US" dirty="0"/>
              <a:t> </a:t>
            </a:r>
            <a:r>
              <a:rPr lang="en-US" altLang="ko-KR" dirty="0"/>
              <a:t>Elastic/Prometheus </a:t>
            </a:r>
            <a:r>
              <a:rPr lang="ko-KR" altLang="en-US" dirty="0"/>
              <a:t>와 같은 시스템을 통해 자동으로 수집한다</a:t>
            </a:r>
            <a:r>
              <a:rPr lang="en-US" altLang="ko-KR" dirty="0"/>
              <a:t>. </a:t>
            </a: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메트릭을</a:t>
            </a:r>
            <a:r>
              <a:rPr lang="ko-KR" altLang="en-US" dirty="0"/>
              <a:t> 생성할 수 있다</a:t>
            </a:r>
            <a:r>
              <a:rPr lang="en-US" altLang="ko-KR" dirty="0"/>
              <a:t>.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CE1BB5F-868A-2646-A215-0B5618F9FF09}"/>
              </a:ext>
            </a:extLst>
          </p:cNvPr>
          <p:cNvSpPr/>
          <p:nvPr/>
        </p:nvSpPr>
        <p:spPr>
          <a:xfrm>
            <a:off x="6191428" y="2634993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7CEDF07-389A-964C-B4D9-9E08A579BD57}"/>
              </a:ext>
            </a:extLst>
          </p:cNvPr>
          <p:cNvSpPr/>
          <p:nvPr/>
        </p:nvSpPr>
        <p:spPr>
          <a:xfrm>
            <a:off x="3332820" y="2973039"/>
            <a:ext cx="1665480" cy="380005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Logging Agent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729FF04C-80DC-D848-B266-6F88244DF5B1}"/>
              </a:ext>
            </a:extLst>
          </p:cNvPr>
          <p:cNvSpPr/>
          <p:nvPr/>
        </p:nvSpPr>
        <p:spPr>
          <a:xfrm>
            <a:off x="3332820" y="3458452"/>
            <a:ext cx="1665480" cy="380005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Metric Scraper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F9DA3FCB-74EC-774D-8FD2-E122D01F87AE}"/>
              </a:ext>
            </a:extLst>
          </p:cNvPr>
          <p:cNvSpPr/>
          <p:nvPr/>
        </p:nvSpPr>
        <p:spPr>
          <a:xfrm>
            <a:off x="7470161" y="3135942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60D80-ED0A-C547-ACA4-17215175D0D0}"/>
              </a:ext>
            </a:extLst>
          </p:cNvPr>
          <p:cNvSpPr/>
          <p:nvPr/>
        </p:nvSpPr>
        <p:spPr>
          <a:xfrm>
            <a:off x="3505448" y="4427186"/>
            <a:ext cx="5580620" cy="1908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D051417-0B4E-174B-9566-CD13FCFD9E93}"/>
              </a:ext>
            </a:extLst>
          </p:cNvPr>
          <p:cNvSpPr/>
          <p:nvPr/>
        </p:nvSpPr>
        <p:spPr>
          <a:xfrm>
            <a:off x="6489131" y="4700143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4145B0A-F93A-D647-9A38-1F6CC301A04B}"/>
              </a:ext>
            </a:extLst>
          </p:cNvPr>
          <p:cNvSpPr/>
          <p:nvPr/>
        </p:nvSpPr>
        <p:spPr>
          <a:xfrm>
            <a:off x="3325428" y="4984565"/>
            <a:ext cx="1665480" cy="380005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fluent-bit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B029B0E-2B16-BF42-9CD5-431DB5479093}"/>
              </a:ext>
            </a:extLst>
          </p:cNvPr>
          <p:cNvSpPr/>
          <p:nvPr/>
        </p:nvSpPr>
        <p:spPr>
          <a:xfrm>
            <a:off x="3325428" y="5469978"/>
            <a:ext cx="1665480" cy="380005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node-exporter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32FB7A34-B623-D441-A892-1A581E3BA045}"/>
              </a:ext>
            </a:extLst>
          </p:cNvPr>
          <p:cNvSpPr/>
          <p:nvPr/>
        </p:nvSpPr>
        <p:spPr>
          <a:xfrm>
            <a:off x="6688886" y="4984565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D20B501C-3EC6-2541-B38C-F75EE5FEE521}"/>
              </a:ext>
            </a:extLst>
          </p:cNvPr>
          <p:cNvSpPr/>
          <p:nvPr/>
        </p:nvSpPr>
        <p:spPr>
          <a:xfrm>
            <a:off x="7437997" y="4842354"/>
            <a:ext cx="1098713" cy="894649"/>
          </a:xfrm>
          <a:prstGeom prst="cub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Micro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E8DFE1-32F5-CE40-AEA0-4C1D80FB0191}"/>
              </a:ext>
            </a:extLst>
          </p:cNvPr>
          <p:cNvCxnSpPr/>
          <p:nvPr/>
        </p:nvCxnSpPr>
        <p:spPr>
          <a:xfrm flipH="1">
            <a:off x="5133020" y="3163041"/>
            <a:ext cx="828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CD476C-6B70-C64B-ACBF-2C87455116A0}"/>
              </a:ext>
            </a:extLst>
          </p:cNvPr>
          <p:cNvCxnSpPr/>
          <p:nvPr/>
        </p:nvCxnSpPr>
        <p:spPr>
          <a:xfrm flipH="1">
            <a:off x="5133020" y="3648454"/>
            <a:ext cx="828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97091B-B1B8-CD4E-A458-366AB33632CA}"/>
              </a:ext>
            </a:extLst>
          </p:cNvPr>
          <p:cNvSpPr txBox="1"/>
          <p:nvPr/>
        </p:nvSpPr>
        <p:spPr>
          <a:xfrm>
            <a:off x="5204194" y="2797762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AC7D5-F0C0-C34D-A3BC-F90AD629EF5A}"/>
              </a:ext>
            </a:extLst>
          </p:cNvPr>
          <p:cNvSpPr txBox="1"/>
          <p:nvPr/>
        </p:nvSpPr>
        <p:spPr>
          <a:xfrm>
            <a:off x="5160184" y="3635703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59FB10-4A3F-6846-9CD6-9D98AB443780}"/>
              </a:ext>
            </a:extLst>
          </p:cNvPr>
          <p:cNvCxnSpPr/>
          <p:nvPr/>
        </p:nvCxnSpPr>
        <p:spPr>
          <a:xfrm flipH="1">
            <a:off x="5093320" y="5207633"/>
            <a:ext cx="828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B439051-DDA2-C248-BCD5-F562025DE79B}"/>
              </a:ext>
            </a:extLst>
          </p:cNvPr>
          <p:cNvCxnSpPr/>
          <p:nvPr/>
        </p:nvCxnSpPr>
        <p:spPr>
          <a:xfrm flipH="1">
            <a:off x="5093320" y="5693046"/>
            <a:ext cx="8280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8C6E9B3-8F4C-3B41-9115-CC99EAC85AB7}"/>
              </a:ext>
            </a:extLst>
          </p:cNvPr>
          <p:cNvSpPr txBox="1"/>
          <p:nvPr/>
        </p:nvSpPr>
        <p:spPr>
          <a:xfrm>
            <a:off x="5164494" y="4842354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547312-61AB-CB41-9C7E-75427A202E35}"/>
              </a:ext>
            </a:extLst>
          </p:cNvPr>
          <p:cNvSpPr txBox="1"/>
          <p:nvPr/>
        </p:nvSpPr>
        <p:spPr>
          <a:xfrm>
            <a:off x="5120484" y="5680295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Metric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896EA8-E398-B04E-A2B3-72C55FCF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1" y="4206248"/>
            <a:ext cx="1400971" cy="7783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27E8C52-6986-B144-8FB5-719F3175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2" y="3567429"/>
            <a:ext cx="1400960" cy="71677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452DA0D-48F8-BF4B-88CE-BD712309D6A9}"/>
              </a:ext>
            </a:extLst>
          </p:cNvPr>
          <p:cNvSpPr/>
          <p:nvPr/>
        </p:nvSpPr>
        <p:spPr>
          <a:xfrm rot="10800000">
            <a:off x="2150510" y="4113076"/>
            <a:ext cx="840120" cy="31411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68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에서 발생되는 로그를 추적하기 어렵다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Log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413B2B-CC67-CE44-AA5F-1BBA6C8AA04B}"/>
              </a:ext>
            </a:extLst>
          </p:cNvPr>
          <p:cNvSpPr txBox="1"/>
          <p:nvPr/>
        </p:nvSpPr>
        <p:spPr>
          <a:xfrm>
            <a:off x="510588" y="1484784"/>
            <a:ext cx="8892988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MSA</a:t>
            </a:r>
            <a:r>
              <a:rPr kumimoji="1" lang="ko-KR" altLang="en-US" sz="1600" dirty="0"/>
              <a:t>는 여러 서비스가 관여하여 사용자에게 기능을 제공하므로 로그 데이터에 대한 일원화된 접근이 필요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A9404-AEB3-5445-BC7A-6B3BA8E3C785}"/>
              </a:ext>
            </a:extLst>
          </p:cNvPr>
          <p:cNvGrpSpPr/>
          <p:nvPr/>
        </p:nvGrpSpPr>
        <p:grpSpPr>
          <a:xfrm>
            <a:off x="1347584" y="2693623"/>
            <a:ext cx="1548172" cy="1335006"/>
            <a:chOff x="920552" y="2093994"/>
            <a:chExt cx="1548172" cy="133500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462479E-1DFD-BA47-A2A7-5303E1943988}"/>
                </a:ext>
              </a:extLst>
            </p:cNvPr>
            <p:cNvSpPr/>
            <p:nvPr/>
          </p:nvSpPr>
          <p:spPr>
            <a:xfrm>
              <a:off x="920552" y="2348880"/>
              <a:ext cx="1548172" cy="10801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B68243F-618E-6F45-93DA-5953BD3F9C30}"/>
                </a:ext>
              </a:extLst>
            </p:cNvPr>
            <p:cNvSpPr/>
            <p:nvPr/>
          </p:nvSpPr>
          <p:spPr>
            <a:xfrm>
              <a:off x="1028564" y="2527153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chemeClr val="tx1"/>
                  </a:solidFill>
                </a:rPr>
                <a:t>container</a:t>
              </a:r>
              <a:endParaRPr kumimoji="1"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A01CFFF-A263-344A-B5F7-ECB69D1C1B09}"/>
                </a:ext>
              </a:extLst>
            </p:cNvPr>
            <p:cNvSpPr/>
            <p:nvPr/>
          </p:nvSpPr>
          <p:spPr>
            <a:xfrm>
              <a:off x="1028564" y="2945996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chemeClr val="tx1"/>
                  </a:solidFill>
                </a:rPr>
                <a:t>container</a:t>
              </a:r>
              <a:endParaRPr kumimoji="1"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65BE55-E64B-8549-A4D0-9C4EBCE8DD9E}"/>
                </a:ext>
              </a:extLst>
            </p:cNvPr>
            <p:cNvSpPr txBox="1"/>
            <p:nvPr/>
          </p:nvSpPr>
          <p:spPr>
            <a:xfrm>
              <a:off x="1316596" y="2093994"/>
              <a:ext cx="654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Pod1</a:t>
              </a:r>
              <a:endParaRPr kumimoji="1" lang="ko-KR" altLang="en-US" sz="1600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2B3B724-A199-0040-9691-23479C174F56}"/>
              </a:ext>
            </a:extLst>
          </p:cNvPr>
          <p:cNvGrpSpPr/>
          <p:nvPr/>
        </p:nvGrpSpPr>
        <p:grpSpPr>
          <a:xfrm>
            <a:off x="1671620" y="2928915"/>
            <a:ext cx="1548172" cy="1335006"/>
            <a:chOff x="920552" y="2093994"/>
            <a:chExt cx="1548172" cy="1335006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790FA5F1-C952-DB4F-B718-E3B2A1F67A3A}"/>
                </a:ext>
              </a:extLst>
            </p:cNvPr>
            <p:cNvSpPr/>
            <p:nvPr/>
          </p:nvSpPr>
          <p:spPr>
            <a:xfrm>
              <a:off x="920552" y="2348880"/>
              <a:ext cx="1548172" cy="10801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80DD45-9389-AA4D-9A4A-C3C5D2F78809}"/>
                </a:ext>
              </a:extLst>
            </p:cNvPr>
            <p:cNvSpPr/>
            <p:nvPr/>
          </p:nvSpPr>
          <p:spPr>
            <a:xfrm>
              <a:off x="1028564" y="2527153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chemeClr val="tx1"/>
                  </a:solidFill>
                </a:rPr>
                <a:t>container</a:t>
              </a:r>
              <a:endParaRPr kumimoji="1"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4A6B76B-BB5F-BB48-A2E8-A4071E7660E6}"/>
                </a:ext>
              </a:extLst>
            </p:cNvPr>
            <p:cNvSpPr/>
            <p:nvPr/>
          </p:nvSpPr>
          <p:spPr>
            <a:xfrm>
              <a:off x="1028564" y="2945996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>
                  <a:solidFill>
                    <a:schemeClr val="tx1"/>
                  </a:solidFill>
                </a:rPr>
                <a:t>container</a:t>
              </a:r>
              <a:endParaRPr kumimoji="1"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E3EB10-73FA-AC4E-8CEB-D6D9944B94AA}"/>
                </a:ext>
              </a:extLst>
            </p:cNvPr>
            <p:cNvSpPr txBox="1"/>
            <p:nvPr/>
          </p:nvSpPr>
          <p:spPr>
            <a:xfrm>
              <a:off x="1316596" y="2093994"/>
              <a:ext cx="654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Pod2</a:t>
              </a:r>
              <a:endParaRPr kumimoji="1" lang="ko-KR" altLang="en-US" sz="16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DA65AED-DCAA-FA4A-A3BE-D1CBA7E1A3BF}"/>
              </a:ext>
            </a:extLst>
          </p:cNvPr>
          <p:cNvGrpSpPr/>
          <p:nvPr/>
        </p:nvGrpSpPr>
        <p:grpSpPr>
          <a:xfrm>
            <a:off x="1977654" y="3202406"/>
            <a:ext cx="1548172" cy="1335006"/>
            <a:chOff x="920552" y="2093994"/>
            <a:chExt cx="1548172" cy="1335006"/>
          </a:xfrm>
        </p:grpSpPr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58FEFB64-FB1D-D940-BE1A-AE8F769C22CE}"/>
                </a:ext>
              </a:extLst>
            </p:cNvPr>
            <p:cNvSpPr/>
            <p:nvPr/>
          </p:nvSpPr>
          <p:spPr>
            <a:xfrm>
              <a:off x="920552" y="2348880"/>
              <a:ext cx="1548172" cy="10801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A912281-F446-5441-8A7E-9833687D2F38}"/>
                </a:ext>
              </a:extLst>
            </p:cNvPr>
            <p:cNvSpPr/>
            <p:nvPr/>
          </p:nvSpPr>
          <p:spPr>
            <a:xfrm>
              <a:off x="1028564" y="2527153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app_container</a:t>
              </a:r>
              <a:endParaRPr kumimoji="1"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BC66D7D-D435-7248-90DB-2EBE028D4A97}"/>
                </a:ext>
              </a:extLst>
            </p:cNvPr>
            <p:cNvSpPr/>
            <p:nvPr/>
          </p:nvSpPr>
          <p:spPr>
            <a:xfrm>
              <a:off x="1028564" y="2945996"/>
              <a:ext cx="1296144" cy="3242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sidecar_container</a:t>
              </a:r>
              <a:endParaRPr kumimoji="1"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DECAC7-CE1C-2A43-8833-253EB5426062}"/>
                </a:ext>
              </a:extLst>
            </p:cNvPr>
            <p:cNvSpPr txBox="1"/>
            <p:nvPr/>
          </p:nvSpPr>
          <p:spPr>
            <a:xfrm>
              <a:off x="1316596" y="2093994"/>
              <a:ext cx="654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Pod3</a:t>
              </a:r>
              <a:endParaRPr kumimoji="1" lang="ko-KR" altLang="en-US" sz="1600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07E52-76A2-CB45-A523-B7DA949B7B9D}"/>
              </a:ext>
            </a:extLst>
          </p:cNvPr>
          <p:cNvSpPr/>
          <p:nvPr/>
        </p:nvSpPr>
        <p:spPr>
          <a:xfrm>
            <a:off x="672649" y="2282452"/>
            <a:ext cx="3402097" cy="25491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3A3B5B1-6C30-B442-BECF-EFC61372E088}"/>
              </a:ext>
            </a:extLst>
          </p:cNvPr>
          <p:cNvSpPr txBox="1"/>
          <p:nvPr/>
        </p:nvSpPr>
        <p:spPr>
          <a:xfrm>
            <a:off x="672649" y="2321086"/>
            <a:ext cx="2381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Deployment : replica=3</a:t>
            </a:r>
            <a:endParaRPr kumimoji="1" lang="ko-KR" altLang="en-US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0AC279-BAAE-8A44-ADC2-A5F9825833A4}"/>
              </a:ext>
            </a:extLst>
          </p:cNvPr>
          <p:cNvSpPr/>
          <p:nvPr/>
        </p:nvSpPr>
        <p:spPr>
          <a:xfrm>
            <a:off x="672649" y="4998767"/>
            <a:ext cx="3402097" cy="104590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2A8B621A-DC82-B047-9BE2-48D7552FD9D9}"/>
              </a:ext>
            </a:extLst>
          </p:cNvPr>
          <p:cNvSpPr/>
          <p:nvPr/>
        </p:nvSpPr>
        <p:spPr>
          <a:xfrm>
            <a:off x="1968903" y="4691983"/>
            <a:ext cx="669578" cy="53548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AE2A3A-17B3-164A-A3B3-BDB7514DC78B}"/>
              </a:ext>
            </a:extLst>
          </p:cNvPr>
          <p:cNvSpPr txBox="1"/>
          <p:nvPr/>
        </p:nvSpPr>
        <p:spPr>
          <a:xfrm>
            <a:off x="1779632" y="4803093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로그 발생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A07E6-C796-7D48-85F2-127F7AED857E}"/>
              </a:ext>
            </a:extLst>
          </p:cNvPr>
          <p:cNvSpPr txBox="1"/>
          <p:nvPr/>
        </p:nvSpPr>
        <p:spPr>
          <a:xfrm>
            <a:off x="668524" y="5177799"/>
            <a:ext cx="3459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/var/log/containers/pod1_app_contaienr.log</a:t>
            </a:r>
          </a:p>
          <a:p>
            <a:r>
              <a:rPr kumimoji="1" lang="en-US" altLang="ko-KR" sz="1200" dirty="0"/>
              <a:t>/var/log/containers/pod1_sidecar_container.log</a:t>
            </a:r>
          </a:p>
          <a:p>
            <a:r>
              <a:rPr kumimoji="1" lang="en-US" altLang="ko-KR" sz="1200" dirty="0"/>
              <a:t>…</a:t>
            </a:r>
          </a:p>
          <a:p>
            <a:endParaRPr kumimoji="1"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0AFB-D65C-3C4B-ABFF-4B4C2886F481}"/>
              </a:ext>
            </a:extLst>
          </p:cNvPr>
          <p:cNvSpPr txBox="1"/>
          <p:nvPr/>
        </p:nvSpPr>
        <p:spPr>
          <a:xfrm>
            <a:off x="4290770" y="2276872"/>
            <a:ext cx="49565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/>
              <a:t>로그를 확인하기 위해서는 </a:t>
            </a:r>
            <a:r>
              <a:rPr kumimoji="1" lang="en-US" altLang="ko-KR" sz="1400" b="1"/>
              <a:t>??</a:t>
            </a:r>
          </a:p>
          <a:p>
            <a:endParaRPr kumimoji="1" lang="en-US" altLang="ko-KR" sz="120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$ kubectl logs –f Pod1 –c app_container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$ kubectl logs –f Pod2 –c app_container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$ kubectl logs –f Pod3 –c app_container</a:t>
            </a:r>
          </a:p>
          <a:p>
            <a:r>
              <a:rPr kumimoji="1" lang="en-US" altLang="ko-KR" sz="1200"/>
              <a:t>….</a:t>
            </a:r>
          </a:p>
          <a:p>
            <a:endParaRPr kumimoji="1" lang="en-US" altLang="ko-KR" sz="1200"/>
          </a:p>
          <a:p>
            <a:r>
              <a:rPr kumimoji="1" lang="ko-KR" altLang="en-US" sz="1200"/>
              <a:t>각 </a:t>
            </a:r>
            <a:r>
              <a:rPr kumimoji="1" lang="en-US" altLang="ko-KR" sz="1200"/>
              <a:t>Container</a:t>
            </a:r>
            <a:r>
              <a:rPr kumimoji="1" lang="ko-KR" altLang="en-US" sz="1200"/>
              <a:t>에서 발생되는 로그를 추적해야 함</a:t>
            </a:r>
            <a:endParaRPr kumimoji="1" lang="en-US" altLang="ko-KR" sz="120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/>
              <a:t> </a:t>
            </a:r>
            <a:r>
              <a:rPr kumimoji="1" lang="ko-KR" altLang="en-US" sz="1200"/>
              <a:t>수십</a:t>
            </a:r>
            <a:r>
              <a:rPr kumimoji="1" lang="en-US" altLang="ko-KR" sz="1200"/>
              <a:t>~</a:t>
            </a:r>
            <a:r>
              <a:rPr kumimoji="1" lang="ko-KR" altLang="en-US" sz="1200"/>
              <a:t>수천개의 </a:t>
            </a:r>
            <a:r>
              <a:rPr kumimoji="1" lang="en-US" altLang="ko-KR" sz="1200"/>
              <a:t>Container Log</a:t>
            </a:r>
            <a:r>
              <a:rPr kumimoji="1" lang="ko-KR" altLang="en-US" sz="1200"/>
              <a:t>을 </a:t>
            </a:r>
            <a:r>
              <a:rPr kumimoji="1" lang="en-US" altLang="ko-KR" sz="1200"/>
              <a:t>command</a:t>
            </a:r>
            <a:r>
              <a:rPr kumimoji="1" lang="ko-KR" altLang="en-US" sz="1200"/>
              <a:t>로 확인</a:t>
            </a:r>
            <a:r>
              <a:rPr kumimoji="1" lang="en-US" altLang="ko-KR" sz="1200"/>
              <a:t>??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BEB47C-B8CE-E645-8380-867B78A48D40}"/>
              </a:ext>
            </a:extLst>
          </p:cNvPr>
          <p:cNvSpPr txBox="1"/>
          <p:nvPr/>
        </p:nvSpPr>
        <p:spPr>
          <a:xfrm>
            <a:off x="4264017" y="4416960"/>
            <a:ext cx="5211981" cy="147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/>
              <a:t>해결 방법</a:t>
            </a:r>
            <a:r>
              <a:rPr kumimoji="1" lang="en-US" altLang="ko-KR" sz="1400" b="1"/>
              <a:t>??</a:t>
            </a:r>
          </a:p>
          <a:p>
            <a:endParaRPr kumimoji="1" lang="en-US" altLang="ko-KR" sz="1200"/>
          </a:p>
          <a:p>
            <a:r>
              <a:rPr kumimoji="1" lang="ko-KR" altLang="en-US" sz="1200"/>
              <a:t>각 </a:t>
            </a:r>
            <a:r>
              <a:rPr kumimoji="1" lang="en-US" altLang="ko-KR" sz="1200"/>
              <a:t>Application</a:t>
            </a:r>
            <a:r>
              <a:rPr kumimoji="1" lang="ko-KR" altLang="en-US" sz="1200"/>
              <a:t>에서 발생되는 로그를 중앙으로 자동 수집하여 관리</a:t>
            </a:r>
            <a:endParaRPr kumimoji="1" lang="en-US" altLang="ko-KR" sz="120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200"/>
              <a:t>별도의 추가 설정 없이도 자동으로 수집 가능한 </a:t>
            </a:r>
            <a:r>
              <a:rPr kumimoji="1" lang="en-US" altLang="ko-KR" sz="1200"/>
              <a:t>Logging </a:t>
            </a:r>
            <a:r>
              <a:rPr kumimoji="1" lang="ko-KR" altLang="en-US" sz="1200"/>
              <a:t>시스템을 구축하여 </a:t>
            </a:r>
            <a:r>
              <a:rPr kumimoji="1" lang="en-US" altLang="ko-KR" sz="1200"/>
              <a:t>Application</a:t>
            </a:r>
            <a:r>
              <a:rPr kumimoji="1" lang="ko-KR" altLang="en-US" sz="1200"/>
              <a:t>에서는 로그를 발생시키고 자동 수집 되는 구조</a:t>
            </a:r>
            <a:endParaRPr kumimoji="1" lang="en-US" altLang="ko-KR" sz="120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200"/>
              <a:t>플랫폼에서 제공하는 로깅 시스템을 활용하여 추가 구축 없이 사용</a:t>
            </a:r>
            <a:endParaRPr kumimoji="1"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66439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08ACA-D225-BA4F-A6BC-8E3B5F486999}"/>
              </a:ext>
            </a:extLst>
          </p:cNvPr>
          <p:cNvSpPr txBox="1"/>
          <p:nvPr/>
        </p:nvSpPr>
        <p:spPr>
          <a:xfrm>
            <a:off x="259332" y="1239612"/>
            <a:ext cx="9266176" cy="175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Application </a:t>
            </a:r>
            <a:r>
              <a:rPr kumimoji="1" lang="ko-KR" altLang="en-US" b="1" dirty="0"/>
              <a:t>배포를 위한 환경 구성</a:t>
            </a:r>
            <a:endParaRPr kumimoji="1" lang="en-US" altLang="ko-KR" b="1" dirty="0"/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base</a:t>
            </a:r>
            <a:r>
              <a:rPr kumimoji="1" lang="en-US" altLang="ko-KR" sz="1400" dirty="0"/>
              <a:t> : Kubernetes </a:t>
            </a:r>
            <a:r>
              <a:rPr kumimoji="1" lang="ko-KR" altLang="en-US" sz="1400" dirty="0"/>
              <a:t>배포 위한 기본 구성 요소</a:t>
            </a:r>
            <a:r>
              <a:rPr kumimoji="1" lang="en-US" altLang="ko-KR" sz="1400" dirty="0"/>
              <a:t>(deployment, service, </a:t>
            </a:r>
            <a:r>
              <a:rPr kumimoji="1" lang="en-US" altLang="ko-KR" sz="1400" dirty="0" err="1"/>
              <a:t>configmap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등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템플릿</a:t>
            </a:r>
            <a:endParaRPr kumimoji="1" lang="en-US" altLang="ko-KR" sz="1400" dirty="0"/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common overlay</a:t>
            </a:r>
            <a:r>
              <a:rPr kumimoji="1" lang="en-US" altLang="ko-KR" sz="1400" dirty="0"/>
              <a:t> : </a:t>
            </a:r>
            <a:r>
              <a:rPr kumimoji="1" lang="ko-KR" altLang="en-US" sz="1400" dirty="0"/>
              <a:t>글로벌 공통 속성 및 패턴 적용을 위한 설정 명세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configmap</a:t>
            </a:r>
            <a:r>
              <a:rPr kumimoji="1" lang="en-US" altLang="ko-KR" sz="1400" dirty="0"/>
              <a:t> + patch)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overlay</a:t>
            </a:r>
            <a:r>
              <a:rPr kumimoji="1" lang="en-US" altLang="ko-KR" sz="1400" dirty="0"/>
              <a:t> : Application</a:t>
            </a:r>
            <a:r>
              <a:rPr kumimoji="1" lang="ko-KR" altLang="en-US" sz="1400" dirty="0"/>
              <a:t>별로 </a:t>
            </a:r>
            <a:r>
              <a:rPr kumimoji="1" lang="ko-KR" altLang="en-US" sz="1400" dirty="0" err="1"/>
              <a:t>변경해야할</a:t>
            </a:r>
            <a:r>
              <a:rPr kumimoji="1" lang="ko-KR" altLang="en-US" sz="1400" dirty="0"/>
              <a:t> 요소에 대한 재정의 명세서</a:t>
            </a:r>
            <a:r>
              <a:rPr kumimoji="1" lang="en-US" altLang="ko-KR" sz="1400" dirty="0"/>
              <a:t>. common overlay</a:t>
            </a:r>
            <a:r>
              <a:rPr kumimoji="1" lang="ko-KR" altLang="en-US" sz="1400" dirty="0"/>
              <a:t> 상속 후 </a:t>
            </a:r>
            <a:r>
              <a:rPr kumimoji="1" lang="ko-KR" altLang="en-US" sz="1400" dirty="0" err="1"/>
              <a:t>기본사항만</a:t>
            </a:r>
            <a:r>
              <a:rPr kumimoji="1" lang="ko-KR" altLang="en-US" sz="1400" dirty="0"/>
              <a:t> 수정</a:t>
            </a:r>
            <a:endParaRPr kumimoji="1" lang="en-US" altLang="ko-KR" sz="1400" dirty="0"/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build &amp; deploy </a:t>
            </a:r>
            <a:r>
              <a:rPr kumimoji="1" lang="en-US" altLang="ko-KR" sz="1400" dirty="0"/>
              <a:t>: </a:t>
            </a:r>
            <a:r>
              <a:rPr kumimoji="1" lang="en-US" altLang="ko-KR" sz="1400" dirty="0" err="1"/>
              <a:t>kustomize</a:t>
            </a:r>
            <a:r>
              <a:rPr kumimoji="1" lang="en-US" altLang="ko-KR" sz="1400" dirty="0"/>
              <a:t> build </a:t>
            </a:r>
            <a:r>
              <a:rPr kumimoji="1" lang="ko-KR" altLang="en-US" sz="1400" dirty="0"/>
              <a:t>명령 활용한 </a:t>
            </a:r>
            <a:r>
              <a:rPr kumimoji="1" lang="en-US" altLang="ko-KR" sz="1400" dirty="0" err="1"/>
              <a:t>yaml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생성 및 선언적 배포</a:t>
            </a:r>
          </a:p>
        </p:txBody>
      </p:sp>
      <p:sp>
        <p:nvSpPr>
          <p:cNvPr id="33" name="Folded Corner 5">
            <a:extLst>
              <a:ext uri="{FF2B5EF4-FFF2-40B4-BE49-F238E27FC236}">
                <a16:creationId xmlns:a16="http://schemas.microsoft.com/office/drawing/2014/main" id="{594DF4D2-FBF0-5545-8392-D915BD81D4F6}"/>
              </a:ext>
            </a:extLst>
          </p:cNvPr>
          <p:cNvSpPr/>
          <p:nvPr/>
        </p:nvSpPr>
        <p:spPr>
          <a:xfrm>
            <a:off x="117010" y="3942083"/>
            <a:ext cx="896714" cy="390635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34" name="Folded Corner 7">
            <a:extLst>
              <a:ext uri="{FF2B5EF4-FFF2-40B4-BE49-F238E27FC236}">
                <a16:creationId xmlns:a16="http://schemas.microsoft.com/office/drawing/2014/main" id="{DF361D6B-6DE4-3140-9885-7C527ADC67DF}"/>
              </a:ext>
            </a:extLst>
          </p:cNvPr>
          <p:cNvSpPr/>
          <p:nvPr/>
        </p:nvSpPr>
        <p:spPr>
          <a:xfrm>
            <a:off x="220981" y="4216751"/>
            <a:ext cx="963990" cy="387583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35" name="Folded Corner 8">
            <a:extLst>
              <a:ext uri="{FF2B5EF4-FFF2-40B4-BE49-F238E27FC236}">
                <a16:creationId xmlns:a16="http://schemas.microsoft.com/office/drawing/2014/main" id="{1BFFB90B-4ADC-6844-9209-34A1671C2CAB}"/>
              </a:ext>
            </a:extLst>
          </p:cNvPr>
          <p:cNvSpPr/>
          <p:nvPr/>
        </p:nvSpPr>
        <p:spPr>
          <a:xfrm>
            <a:off x="112993" y="4508143"/>
            <a:ext cx="1365885" cy="370859"/>
          </a:xfrm>
          <a:prstGeom prst="foldedCorner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kustomization.yaml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6AA90-F96C-1547-A125-B5FDFF7C9847}"/>
              </a:ext>
            </a:extLst>
          </p:cNvPr>
          <p:cNvSpPr txBox="1"/>
          <p:nvPr/>
        </p:nvSpPr>
        <p:spPr>
          <a:xfrm>
            <a:off x="77620" y="352328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Base Manifest</a:t>
            </a:r>
          </a:p>
        </p:txBody>
      </p:sp>
      <p:sp>
        <p:nvSpPr>
          <p:cNvPr id="64" name="Folded Corner 9">
            <a:extLst>
              <a:ext uri="{FF2B5EF4-FFF2-40B4-BE49-F238E27FC236}">
                <a16:creationId xmlns:a16="http://schemas.microsoft.com/office/drawing/2014/main" id="{7C2D1FCA-F7F0-6443-BF1D-1E26B1A08C6D}"/>
              </a:ext>
            </a:extLst>
          </p:cNvPr>
          <p:cNvSpPr/>
          <p:nvPr/>
        </p:nvSpPr>
        <p:spPr>
          <a:xfrm>
            <a:off x="2557100" y="3864890"/>
            <a:ext cx="535364" cy="31631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5" name="Folded Corner 9">
            <a:extLst>
              <a:ext uri="{FF2B5EF4-FFF2-40B4-BE49-F238E27FC236}">
                <a16:creationId xmlns:a16="http://schemas.microsoft.com/office/drawing/2014/main" id="{6281D298-34C5-764A-AC91-B1AEB0922DAF}"/>
              </a:ext>
            </a:extLst>
          </p:cNvPr>
          <p:cNvSpPr/>
          <p:nvPr/>
        </p:nvSpPr>
        <p:spPr>
          <a:xfrm>
            <a:off x="2418734" y="3963787"/>
            <a:ext cx="535364" cy="31631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E0D373-5C0A-984A-900B-3A4E26AB409B}"/>
              </a:ext>
            </a:extLst>
          </p:cNvPr>
          <p:cNvSpPr txBox="1"/>
          <p:nvPr/>
        </p:nvSpPr>
        <p:spPr>
          <a:xfrm>
            <a:off x="2310722" y="4280103"/>
            <a:ext cx="997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Probe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Metric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 err="1"/>
              <a:t>Autoscaler</a:t>
            </a:r>
            <a:endParaRPr kumimoji="1" lang="en-US" altLang="ko-KR" sz="1100" dirty="0"/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…</a:t>
            </a:r>
          </a:p>
        </p:txBody>
      </p:sp>
      <p:sp>
        <p:nvSpPr>
          <p:cNvPr id="3" name="십자형[C] 2">
            <a:extLst>
              <a:ext uri="{FF2B5EF4-FFF2-40B4-BE49-F238E27FC236}">
                <a16:creationId xmlns:a16="http://schemas.microsoft.com/office/drawing/2014/main" id="{B5AF5A9B-BA2B-A444-9AAF-9B65405DA1FA}"/>
              </a:ext>
            </a:extLst>
          </p:cNvPr>
          <p:cNvSpPr/>
          <p:nvPr/>
        </p:nvSpPr>
        <p:spPr>
          <a:xfrm>
            <a:off x="1575722" y="4195832"/>
            <a:ext cx="329184" cy="320040"/>
          </a:xfrm>
          <a:prstGeom prst="plus">
            <a:avLst>
              <a:gd name="adj" fmla="val 4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B5497A-4D40-1044-A3C1-5BDEC2814B48}"/>
              </a:ext>
            </a:extLst>
          </p:cNvPr>
          <p:cNvSpPr txBox="1"/>
          <p:nvPr/>
        </p:nvSpPr>
        <p:spPr>
          <a:xfrm>
            <a:off x="1888678" y="3507664"/>
            <a:ext cx="187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Common Overlay</a:t>
            </a:r>
          </a:p>
        </p:txBody>
      </p:sp>
      <p:sp>
        <p:nvSpPr>
          <p:cNvPr id="4" name="등호 3">
            <a:extLst>
              <a:ext uri="{FF2B5EF4-FFF2-40B4-BE49-F238E27FC236}">
                <a16:creationId xmlns:a16="http://schemas.microsoft.com/office/drawing/2014/main" id="{3B9D480C-CF0A-B044-8821-A9627F493520}"/>
              </a:ext>
            </a:extLst>
          </p:cNvPr>
          <p:cNvSpPr/>
          <p:nvPr/>
        </p:nvSpPr>
        <p:spPr>
          <a:xfrm>
            <a:off x="6144187" y="4110939"/>
            <a:ext cx="548640" cy="338328"/>
          </a:xfrm>
          <a:prstGeom prst="mathEqual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8" name="Folded Corner 16">
            <a:extLst>
              <a:ext uri="{FF2B5EF4-FFF2-40B4-BE49-F238E27FC236}">
                <a16:creationId xmlns:a16="http://schemas.microsoft.com/office/drawing/2014/main" id="{A7439D81-D419-A642-A764-1C8F903573F0}"/>
              </a:ext>
            </a:extLst>
          </p:cNvPr>
          <p:cNvSpPr/>
          <p:nvPr/>
        </p:nvSpPr>
        <p:spPr>
          <a:xfrm>
            <a:off x="7678158" y="4956246"/>
            <a:ext cx="458233" cy="433983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yaml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1C81005-725A-4F46-94EC-3B85F6DC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03" y="3985106"/>
            <a:ext cx="1070124" cy="118813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D85A9BF-B478-0946-B085-F2366454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331" y="4252426"/>
            <a:ext cx="1070124" cy="118813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719EDA0-809B-AE46-BDF9-C88C3BB544BD}"/>
              </a:ext>
            </a:extLst>
          </p:cNvPr>
          <p:cNvSpPr txBox="1"/>
          <p:nvPr/>
        </p:nvSpPr>
        <p:spPr>
          <a:xfrm>
            <a:off x="6791493" y="3895016"/>
            <a:ext cx="142250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 err="1"/>
              <a:t>deployment.yaml</a:t>
            </a:r>
            <a:endParaRPr kumimoji="1" lang="en-US" altLang="ko-KR" sz="1100" dirty="0"/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 err="1"/>
              <a:t>Service.yaml</a:t>
            </a:r>
            <a:endParaRPr kumimoji="1" lang="en-US" altLang="ko-KR" sz="1100" dirty="0"/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 err="1"/>
              <a:t>Configmap.yaml</a:t>
            </a:r>
            <a:endParaRPr kumimoji="1" lang="en-US" altLang="ko-KR" sz="1100" dirty="0"/>
          </a:p>
          <a:p>
            <a:r>
              <a:rPr kumimoji="1" lang="en-US" altLang="ko-KR" sz="1400" dirty="0"/>
              <a:t>….</a:t>
            </a:r>
          </a:p>
          <a:p>
            <a:endParaRPr kumimoji="1"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7E60E2-2406-204E-8226-DA1E2782C19F}"/>
              </a:ext>
            </a:extLst>
          </p:cNvPr>
          <p:cNvSpPr txBox="1"/>
          <p:nvPr/>
        </p:nvSpPr>
        <p:spPr>
          <a:xfrm>
            <a:off x="2020705" y="4997371"/>
            <a:ext cx="2417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1288" indent="-141288">
              <a:buFont typeface="Arial" panose="020B0604020202020204" pitchFamily="34" charset="0"/>
              <a:buChar char="•"/>
            </a:pPr>
            <a:r>
              <a:rPr kumimoji="1" lang="en-US" altLang="ko-KR" sz="1100" dirty="0"/>
              <a:t>application-{env}.</a:t>
            </a:r>
            <a:r>
              <a:rPr kumimoji="1" lang="en-US" altLang="ko-KR" sz="1100" dirty="0" err="1"/>
              <a:t>yaml|properties</a:t>
            </a:r>
            <a:endParaRPr kumimoji="1" lang="en-US" altLang="ko-KR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9FCAD6-F8E8-C44C-B9DB-99B41A82C0A5}"/>
              </a:ext>
            </a:extLst>
          </p:cNvPr>
          <p:cNvSpPr txBox="1"/>
          <p:nvPr/>
        </p:nvSpPr>
        <p:spPr>
          <a:xfrm>
            <a:off x="6497358" y="3458427"/>
            <a:ext cx="320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/>
              <a:t>Deployable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Yaml</a:t>
            </a:r>
            <a:endParaRPr lang="en-US" sz="1400" b="1" u="sng" dirty="0"/>
          </a:p>
        </p:txBody>
      </p:sp>
      <p:sp>
        <p:nvSpPr>
          <p:cNvPr id="28" name="Folded Corner 9">
            <a:extLst>
              <a:ext uri="{FF2B5EF4-FFF2-40B4-BE49-F238E27FC236}">
                <a16:creationId xmlns:a16="http://schemas.microsoft.com/office/drawing/2014/main" id="{7322A142-A04A-8A43-8B74-467B9ACDA42D}"/>
              </a:ext>
            </a:extLst>
          </p:cNvPr>
          <p:cNvSpPr/>
          <p:nvPr/>
        </p:nvSpPr>
        <p:spPr>
          <a:xfrm>
            <a:off x="4503240" y="3974196"/>
            <a:ext cx="1331283" cy="31631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application.yaml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Folded Corner 9">
            <a:extLst>
              <a:ext uri="{FF2B5EF4-FFF2-40B4-BE49-F238E27FC236}">
                <a16:creationId xmlns:a16="http://schemas.microsoft.com/office/drawing/2014/main" id="{35B13706-BAAD-6947-AE2A-112D55EA28DA}"/>
              </a:ext>
            </a:extLst>
          </p:cNvPr>
          <p:cNvSpPr/>
          <p:nvPr/>
        </p:nvSpPr>
        <p:spPr>
          <a:xfrm>
            <a:off x="4491738" y="4449267"/>
            <a:ext cx="1331283" cy="31631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kustomization.yaml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" name="십자형[C] 2">
            <a:extLst>
              <a:ext uri="{FF2B5EF4-FFF2-40B4-BE49-F238E27FC236}">
                <a16:creationId xmlns:a16="http://schemas.microsoft.com/office/drawing/2014/main" id="{D12B727F-35B1-284E-9719-A923051E6152}"/>
              </a:ext>
            </a:extLst>
          </p:cNvPr>
          <p:cNvSpPr/>
          <p:nvPr/>
        </p:nvSpPr>
        <p:spPr>
          <a:xfrm>
            <a:off x="3871226" y="4195832"/>
            <a:ext cx="329184" cy="320040"/>
          </a:xfrm>
          <a:prstGeom prst="plus">
            <a:avLst>
              <a:gd name="adj" fmla="val 4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CB4D9A-CFCF-6641-937C-DFD0ACD6B7BD}"/>
              </a:ext>
            </a:extLst>
          </p:cNvPr>
          <p:cNvSpPr txBox="1"/>
          <p:nvPr/>
        </p:nvSpPr>
        <p:spPr>
          <a:xfrm>
            <a:off x="4088883" y="3507664"/>
            <a:ext cx="220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Microservice Overlay</a:t>
            </a:r>
          </a:p>
        </p:txBody>
      </p:sp>
    </p:spTree>
    <p:extLst>
      <p:ext uri="{BB962C8B-B14F-4D97-AF65-F5344CB8AC3E}">
        <p14:creationId xmlns:p14="http://schemas.microsoft.com/office/powerpoint/2010/main" val="363532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A17413C-0528-BE4F-BCCF-B05FE13341C5}"/>
              </a:ext>
            </a:extLst>
          </p:cNvPr>
          <p:cNvSpPr/>
          <p:nvPr/>
        </p:nvSpPr>
        <p:spPr>
          <a:xfrm>
            <a:off x="1923094" y="3100875"/>
            <a:ext cx="2026671" cy="15616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에서 로그를 손쉽게 출력하고 여러 </a:t>
            </a:r>
            <a:r>
              <a:rPr lang="en-US" altLang="ko-KR" dirty="0"/>
              <a:t>Application</a:t>
            </a:r>
            <a:r>
              <a:rPr lang="ko-KR" altLang="en-US" dirty="0"/>
              <a:t>의 로그를 수집하여 제공하는 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Log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413B2B-CC67-CE44-AA5F-1BBA6C8AA04B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Application </a:t>
            </a:r>
            <a:r>
              <a:rPr kumimoji="1" lang="ko-KR" altLang="en-US" dirty="0"/>
              <a:t>개발시 표준출력</a:t>
            </a:r>
            <a:r>
              <a:rPr kumimoji="1" lang="en-US" altLang="ko-KR" dirty="0"/>
              <a:t>/</a:t>
            </a:r>
            <a:r>
              <a:rPr kumimoji="1" lang="ko-KR" altLang="en-US" dirty="0"/>
              <a:t>에러만으로 로그를 발생시키고 이를 중앙으로 자동 수집하여 로그 추적 및 관리에 대한 고민이 필요 없는 방법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0116244F-3FFB-1B4A-A68E-6F2A8C04CF9B}"/>
              </a:ext>
            </a:extLst>
          </p:cNvPr>
          <p:cNvSpPr/>
          <p:nvPr/>
        </p:nvSpPr>
        <p:spPr>
          <a:xfrm>
            <a:off x="1749530" y="2809988"/>
            <a:ext cx="2026671" cy="1674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9BF5E7-0E91-4547-A44C-80C21C5CC3C1}"/>
              </a:ext>
            </a:extLst>
          </p:cNvPr>
          <p:cNvSpPr txBox="1"/>
          <p:nvPr/>
        </p:nvSpPr>
        <p:spPr>
          <a:xfrm>
            <a:off x="2243078" y="2621203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Application</a:t>
            </a:r>
            <a:endParaRPr kumimoji="1"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040D6A-CE8B-D642-94A3-B2122297A591}"/>
              </a:ext>
            </a:extLst>
          </p:cNvPr>
          <p:cNvSpPr/>
          <p:nvPr/>
        </p:nvSpPr>
        <p:spPr>
          <a:xfrm>
            <a:off x="1861520" y="3551238"/>
            <a:ext cx="1759723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필요시 </a:t>
            </a:r>
            <a:r>
              <a:rPr kumimoji="1"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 level </a:t>
            </a:r>
            <a:r>
              <a:rPr kumimoji="1"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kumimoji="1"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2B9278-C987-8044-8F59-F3857195E4E2}"/>
              </a:ext>
            </a:extLst>
          </p:cNvPr>
          <p:cNvSpPr txBox="1"/>
          <p:nvPr/>
        </p:nvSpPr>
        <p:spPr>
          <a:xfrm>
            <a:off x="336211" y="3033001"/>
            <a:ext cx="124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TA </a:t>
            </a:r>
            <a:r>
              <a:rPr kumimoji="1" lang="ko-KR" altLang="en-US" sz="1400" b="1" dirty="0"/>
              <a:t>설정 영역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873236-64E4-0F43-9910-A4F11AC7834A}"/>
              </a:ext>
            </a:extLst>
          </p:cNvPr>
          <p:cNvSpPr/>
          <p:nvPr/>
        </p:nvSpPr>
        <p:spPr>
          <a:xfrm>
            <a:off x="1861131" y="3053666"/>
            <a:ext cx="1759722" cy="29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공통영역 </a:t>
            </a:r>
            <a:r>
              <a:rPr kumimoji="1"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 </a:t>
            </a:r>
            <a:r>
              <a:rPr kumimoji="1"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설정</a:t>
            </a:r>
            <a:endParaRPr kumimoji="1"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B78988-9B51-FD47-B415-2CEE1C534105}"/>
              </a:ext>
            </a:extLst>
          </p:cNvPr>
          <p:cNvSpPr/>
          <p:nvPr/>
        </p:nvSpPr>
        <p:spPr>
          <a:xfrm>
            <a:off x="1856131" y="3952700"/>
            <a:ext cx="1759722" cy="3108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 </a:t>
            </a:r>
            <a:r>
              <a:rPr kumimoji="1"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 작성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9A1932-E910-5C42-8D0F-D64917CB0EAA}"/>
              </a:ext>
            </a:extLst>
          </p:cNvPr>
          <p:cNvSpPr txBox="1"/>
          <p:nvPr/>
        </p:nvSpPr>
        <p:spPr>
          <a:xfrm>
            <a:off x="344488" y="383051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개발자 영역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1ED1EC-64A0-DE47-A119-A8372EE283F5}"/>
              </a:ext>
            </a:extLst>
          </p:cNvPr>
          <p:cNvSpPr/>
          <p:nvPr/>
        </p:nvSpPr>
        <p:spPr>
          <a:xfrm>
            <a:off x="1581295" y="2949799"/>
            <a:ext cx="2399597" cy="46967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7D34E8-28A9-5048-8032-C9FE778D5CF8}"/>
              </a:ext>
            </a:extLst>
          </p:cNvPr>
          <p:cNvSpPr/>
          <p:nvPr/>
        </p:nvSpPr>
        <p:spPr>
          <a:xfrm>
            <a:off x="1581296" y="3498742"/>
            <a:ext cx="2399596" cy="9264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1F93BB-FDB5-5347-B7A9-5E8571AE8B87}"/>
              </a:ext>
            </a:extLst>
          </p:cNvPr>
          <p:cNvSpPr/>
          <p:nvPr/>
        </p:nvSpPr>
        <p:spPr>
          <a:xfrm>
            <a:off x="1468342" y="2832537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77CCBB4-4F9A-2F47-BF72-7162FCC81585}"/>
              </a:ext>
            </a:extLst>
          </p:cNvPr>
          <p:cNvSpPr/>
          <p:nvPr/>
        </p:nvSpPr>
        <p:spPr>
          <a:xfrm>
            <a:off x="1467566" y="3449815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sp>
        <p:nvSpPr>
          <p:cNvPr id="56" name="원통 93">
            <a:extLst>
              <a:ext uri="{FF2B5EF4-FFF2-40B4-BE49-F238E27FC236}">
                <a16:creationId xmlns:a16="http://schemas.microsoft.com/office/drawing/2014/main" id="{21FDC41E-EDCC-3443-8558-A558B172D35D}"/>
              </a:ext>
            </a:extLst>
          </p:cNvPr>
          <p:cNvSpPr/>
          <p:nvPr/>
        </p:nvSpPr>
        <p:spPr>
          <a:xfrm>
            <a:off x="3615853" y="5147698"/>
            <a:ext cx="1224135" cy="56010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Log collector</a:t>
            </a: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(fluent-bit)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0156AF-A095-4F49-B173-62F1F6C1909A}"/>
              </a:ext>
            </a:extLst>
          </p:cNvPr>
          <p:cNvSpPr txBox="1"/>
          <p:nvPr/>
        </p:nvSpPr>
        <p:spPr>
          <a:xfrm>
            <a:off x="383502" y="549666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플랫폼 영역</a:t>
            </a:r>
          </a:p>
        </p:txBody>
      </p:sp>
      <p:sp>
        <p:nvSpPr>
          <p:cNvPr id="59" name="원통 93">
            <a:extLst>
              <a:ext uri="{FF2B5EF4-FFF2-40B4-BE49-F238E27FC236}">
                <a16:creationId xmlns:a16="http://schemas.microsoft.com/office/drawing/2014/main" id="{1C4E4FBA-AF45-994B-B775-CDE4B6FB0710}"/>
              </a:ext>
            </a:extLst>
          </p:cNvPr>
          <p:cNvSpPr/>
          <p:nvPr/>
        </p:nvSpPr>
        <p:spPr>
          <a:xfrm>
            <a:off x="5559937" y="5159758"/>
            <a:ext cx="1291670" cy="1145356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Logging Service</a:t>
            </a: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(EFK Stack)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C420FC-FD8F-5B49-87E9-10B6C6F52C22}"/>
              </a:ext>
            </a:extLst>
          </p:cNvPr>
          <p:cNvSpPr/>
          <p:nvPr/>
        </p:nvSpPr>
        <p:spPr>
          <a:xfrm>
            <a:off x="2243078" y="5326907"/>
            <a:ext cx="935218" cy="3242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tx1"/>
                </a:solidFill>
              </a:rPr>
              <a:t>log-file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A1F2313-82C4-5B44-BCFF-2C2D158EC10C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2314676" y="4571812"/>
            <a:ext cx="184196" cy="587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49270C-5167-7E40-9AB2-CCE97FA3A169}"/>
              </a:ext>
            </a:extLst>
          </p:cNvPr>
          <p:cNvSpPr/>
          <p:nvPr/>
        </p:nvSpPr>
        <p:spPr>
          <a:xfrm>
            <a:off x="1847067" y="5159758"/>
            <a:ext cx="935218" cy="3242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tx1"/>
                </a:solidFill>
              </a:rPr>
              <a:t>log-file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44CA381-328C-6F4E-9C5A-9E567CADCB71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936430" y="4662550"/>
            <a:ext cx="0" cy="684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666F67A-C103-174E-9656-450F6BE559F6}"/>
              </a:ext>
            </a:extLst>
          </p:cNvPr>
          <p:cNvSpPr txBox="1"/>
          <p:nvPr/>
        </p:nvSpPr>
        <p:spPr>
          <a:xfrm>
            <a:off x="2243078" y="4712890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Stdout/error</a:t>
            </a:r>
            <a:endParaRPr kumimoji="1" lang="ko-KR" altLang="en-US" sz="1000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49B99C5-83F3-D24B-AB08-C7BDC4B1158F}"/>
              </a:ext>
            </a:extLst>
          </p:cNvPr>
          <p:cNvCxnSpPr>
            <a:cxnSpLocks/>
            <a:stCxn id="56" idx="2"/>
            <a:endCxn id="16" idx="3"/>
          </p:cNvCxnSpPr>
          <p:nvPr/>
        </p:nvCxnSpPr>
        <p:spPr>
          <a:xfrm flipH="1">
            <a:off x="3178296" y="5427749"/>
            <a:ext cx="437557" cy="6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886D16E-2ABB-654C-9DDB-112B0E3B1343}"/>
              </a:ext>
            </a:extLst>
          </p:cNvPr>
          <p:cNvCxnSpPr>
            <a:cxnSpLocks/>
            <a:stCxn id="87" idx="2"/>
            <a:endCxn id="16" idx="1"/>
          </p:cNvCxnSpPr>
          <p:nvPr/>
        </p:nvCxnSpPr>
        <p:spPr>
          <a:xfrm flipH="1" flipV="1">
            <a:off x="2243078" y="5489049"/>
            <a:ext cx="1372775" cy="58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원통 93">
            <a:extLst>
              <a:ext uri="{FF2B5EF4-FFF2-40B4-BE49-F238E27FC236}">
                <a16:creationId xmlns:a16="http://schemas.microsoft.com/office/drawing/2014/main" id="{52770F51-74E3-344D-9B3B-015CE829012E}"/>
              </a:ext>
            </a:extLst>
          </p:cNvPr>
          <p:cNvSpPr/>
          <p:nvPr/>
        </p:nvSpPr>
        <p:spPr>
          <a:xfrm>
            <a:off x="3615853" y="5790317"/>
            <a:ext cx="1224135" cy="560101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Log collector</a:t>
            </a: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(fluent-bit)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43C4001-6CCE-2843-9C8B-6301B90C04FF}"/>
              </a:ext>
            </a:extLst>
          </p:cNvPr>
          <p:cNvCxnSpPr>
            <a:cxnSpLocks/>
            <a:stCxn id="56" idx="4"/>
            <a:endCxn id="59" idx="2"/>
          </p:cNvCxnSpPr>
          <p:nvPr/>
        </p:nvCxnSpPr>
        <p:spPr>
          <a:xfrm>
            <a:off x="4839988" y="5427749"/>
            <a:ext cx="719949" cy="30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7D612F1-AA76-EC4F-A907-6E1BB40845FF}"/>
              </a:ext>
            </a:extLst>
          </p:cNvPr>
          <p:cNvCxnSpPr>
            <a:cxnSpLocks/>
            <a:stCxn id="87" idx="4"/>
          </p:cNvCxnSpPr>
          <p:nvPr/>
        </p:nvCxnSpPr>
        <p:spPr>
          <a:xfrm flipV="1">
            <a:off x="4839988" y="5897241"/>
            <a:ext cx="719949" cy="17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DD7F205D-014B-C24D-B61F-D42F721B3470}"/>
              </a:ext>
            </a:extLst>
          </p:cNvPr>
          <p:cNvSpPr/>
          <p:nvPr/>
        </p:nvSpPr>
        <p:spPr>
          <a:xfrm>
            <a:off x="1514318" y="4934073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3</a:t>
            </a:r>
            <a:endParaRPr kumimoji="1" lang="ko-KR" altLang="en-US" sz="1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7357EF-6014-4C4A-8D86-6C773F0FB058}"/>
              </a:ext>
            </a:extLst>
          </p:cNvPr>
          <p:cNvSpPr/>
          <p:nvPr/>
        </p:nvSpPr>
        <p:spPr>
          <a:xfrm>
            <a:off x="1576742" y="5009451"/>
            <a:ext cx="5464490" cy="13391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8A9AE93-5AD0-6943-842C-8D0E161D6E2A}"/>
              </a:ext>
            </a:extLst>
          </p:cNvPr>
          <p:cNvSpPr txBox="1"/>
          <p:nvPr/>
        </p:nvSpPr>
        <p:spPr>
          <a:xfrm>
            <a:off x="4583355" y="3137378"/>
            <a:ext cx="4536503" cy="126618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1200" b="1" dirty="0"/>
              <a:t>로그는 환경에 맞게 출력 레벨 정의 및 코드에서 메시지 작성</a:t>
            </a:r>
            <a:endParaRPr kumimoji="1" lang="en-US" altLang="ko-KR" sz="1200" b="1" dirty="0"/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en-US" altLang="ko-KR" sz="1200" b="1" dirty="0"/>
              <a:t>TA </a:t>
            </a:r>
            <a:r>
              <a:rPr kumimoji="1" lang="ko-KR" altLang="en-US" sz="1200" b="1" dirty="0"/>
              <a:t>설정 영역에서는 공통으로 적용할 </a:t>
            </a:r>
            <a:r>
              <a:rPr kumimoji="1" lang="en-US" altLang="ko-KR" sz="1200" b="1" dirty="0"/>
              <a:t>Log </a:t>
            </a:r>
            <a:r>
              <a:rPr kumimoji="1" lang="ko-KR" altLang="en-US" sz="1200" b="1" dirty="0"/>
              <a:t>설정 정보를 작성</a:t>
            </a:r>
            <a:endParaRPr kumimoji="1" lang="en-US" altLang="ko-KR" sz="1200" b="1" dirty="0"/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ko-KR" altLang="en-US" sz="1200" b="1" dirty="0"/>
              <a:t>개발자 영역에서는 </a:t>
            </a:r>
            <a:r>
              <a:rPr kumimoji="1" lang="en-US" altLang="ko-KR" sz="1200" b="1" dirty="0"/>
              <a:t>Log </a:t>
            </a:r>
            <a:r>
              <a:rPr kumimoji="1" lang="ko-KR" altLang="en-US" sz="1200" b="1" dirty="0"/>
              <a:t>코드 작성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표준출력</a:t>
            </a:r>
            <a:r>
              <a:rPr kumimoji="1" lang="en-US" altLang="ko-KR" sz="1200" b="1" dirty="0"/>
              <a:t>/</a:t>
            </a:r>
            <a:r>
              <a:rPr kumimoji="1" lang="ko-KR" altLang="en-US" sz="1200" b="1" dirty="0"/>
              <a:t>에러</a:t>
            </a:r>
            <a:r>
              <a:rPr kumimoji="1" lang="en-US" altLang="ko-KR" sz="1200" b="1" dirty="0"/>
              <a:t>)</a:t>
            </a:r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kumimoji="1" lang="ko-KR" altLang="en-US" sz="1200" b="1" dirty="0"/>
              <a:t>플랫폼 영역에서 </a:t>
            </a:r>
            <a:r>
              <a:rPr kumimoji="1" lang="en-US" altLang="ko-KR" sz="1200" b="1" dirty="0"/>
              <a:t>Application</a:t>
            </a:r>
            <a:r>
              <a:rPr kumimoji="1" lang="ko-KR" altLang="en-US" sz="1200" b="1" dirty="0"/>
              <a:t>로그를 자동 수집하여 보관 및 검색 기능 제공</a:t>
            </a:r>
            <a:endParaRPr kumimoji="1"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583764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Application</a:t>
            </a:r>
            <a:r>
              <a:rPr lang="ko-KR" altLang="en-US" dirty="0"/>
              <a:t>의 상태를 확인하기 위한 정보를 수집하여 상태 확인 및 이상 증후 감지 등에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Metric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920A26-A516-BC40-BAFD-F6F45EF3C986}"/>
              </a:ext>
            </a:extLst>
          </p:cNvPr>
          <p:cNvSpPr txBox="1"/>
          <p:nvPr/>
        </p:nvSpPr>
        <p:spPr>
          <a:xfrm>
            <a:off x="488504" y="1376772"/>
            <a:ext cx="8892988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수 많은 마이크로서비스의 상태 정보</a:t>
            </a:r>
            <a:r>
              <a:rPr kumimoji="1" lang="en-US" altLang="ko-KR" sz="1600" b="1" dirty="0"/>
              <a:t>(cpu, memory, http_request </a:t>
            </a:r>
            <a:r>
              <a:rPr kumimoji="1" lang="ko-KR" altLang="en-US" sz="1600" b="1" dirty="0"/>
              <a:t>등</a:t>
            </a:r>
            <a:r>
              <a:rPr kumimoji="1" lang="en-US" altLang="ko-KR" sz="1600" b="1" dirty="0"/>
              <a:t>)</a:t>
            </a:r>
            <a:r>
              <a:rPr kumimoji="1" lang="ko-KR" altLang="en-US" sz="1600" b="1" dirty="0"/>
              <a:t>를 수집하기 위한 구조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8EBBC686-E76F-AB4D-BEA7-E1457A2A9341}"/>
              </a:ext>
            </a:extLst>
          </p:cNvPr>
          <p:cNvCxnSpPr>
            <a:cxnSpLocks/>
          </p:cNvCxnSpPr>
          <p:nvPr/>
        </p:nvCxnSpPr>
        <p:spPr>
          <a:xfrm>
            <a:off x="4934998" y="1916832"/>
            <a:ext cx="0" cy="43563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DB1BFD-16DB-CA40-882D-8906CB3F3292}"/>
              </a:ext>
            </a:extLst>
          </p:cNvPr>
          <p:cNvGrpSpPr/>
          <p:nvPr/>
        </p:nvGrpSpPr>
        <p:grpSpPr>
          <a:xfrm>
            <a:off x="564494" y="4139529"/>
            <a:ext cx="1393106" cy="667755"/>
            <a:chOff x="1010545" y="2774197"/>
            <a:chExt cx="1393106" cy="66775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EBD1D91-726A-5249-86B7-F5F7E25FB892}"/>
                </a:ext>
              </a:extLst>
            </p:cNvPr>
            <p:cNvSpPr/>
            <p:nvPr/>
          </p:nvSpPr>
          <p:spPr>
            <a:xfrm>
              <a:off x="1010545" y="2774197"/>
              <a:ext cx="1152130" cy="60284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814A90-33D7-4045-875F-E1B32E2E0205}"/>
                </a:ext>
              </a:extLst>
            </p:cNvPr>
            <p:cNvSpPr txBox="1"/>
            <p:nvPr/>
          </p:nvSpPr>
          <p:spPr>
            <a:xfrm>
              <a:off x="1201600" y="2774197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BD43717-3FF9-7246-B11F-42A13C9B845E}"/>
                </a:ext>
              </a:extLst>
            </p:cNvPr>
            <p:cNvSpPr/>
            <p:nvPr/>
          </p:nvSpPr>
          <p:spPr>
            <a:xfrm>
              <a:off x="1539587" y="3153920"/>
              <a:ext cx="864064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rgbClr val="FF0000"/>
                  </a:solidFill>
                </a:rPr>
                <a:t>agent</a:t>
              </a:r>
              <a:endParaRPr kumimoji="1" lang="ko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55011D-02CE-8D4C-9B7C-194641A96D64}"/>
              </a:ext>
            </a:extLst>
          </p:cNvPr>
          <p:cNvSpPr txBox="1"/>
          <p:nvPr/>
        </p:nvSpPr>
        <p:spPr>
          <a:xfrm>
            <a:off x="1532613" y="2011174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/>
              <a:t>Agent </a:t>
            </a:r>
            <a:r>
              <a:rPr lang="ko-KR" altLang="en-US" sz="1600" b="1" dirty="0"/>
              <a:t>수집 방식</a:t>
            </a:r>
            <a:endParaRPr 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4AF459-84C3-584D-8E01-F191E4246507}"/>
              </a:ext>
            </a:extLst>
          </p:cNvPr>
          <p:cNvSpPr txBox="1"/>
          <p:nvPr/>
        </p:nvSpPr>
        <p:spPr>
          <a:xfrm>
            <a:off x="6296067" y="1961326"/>
            <a:ext cx="2239182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/>
              <a:t>No-Agent </a:t>
            </a:r>
            <a:r>
              <a:rPr lang="ko-KR" altLang="en-US" sz="1600" b="1" dirty="0"/>
              <a:t>수집 방식</a:t>
            </a:r>
            <a:endParaRPr lang="en-US" sz="1600" b="1" dirty="0"/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5309D9B6-70E0-9B48-BF7A-99179E41AD50}"/>
              </a:ext>
            </a:extLst>
          </p:cNvPr>
          <p:cNvSpPr/>
          <p:nvPr/>
        </p:nvSpPr>
        <p:spPr>
          <a:xfrm>
            <a:off x="1730685" y="5149076"/>
            <a:ext cx="1321131" cy="801588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tx1"/>
                </a:solidFill>
              </a:rPr>
              <a:t>Metric store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2754B8E-90CB-7040-B23B-EB8C390F264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525568" y="4807284"/>
            <a:ext cx="385146" cy="37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94B3742-04A3-C64D-AF55-50F3A4A0CCA0}"/>
              </a:ext>
            </a:extLst>
          </p:cNvPr>
          <p:cNvGrpSpPr/>
          <p:nvPr/>
        </p:nvGrpSpPr>
        <p:grpSpPr>
          <a:xfrm>
            <a:off x="1811946" y="3813912"/>
            <a:ext cx="1393106" cy="667755"/>
            <a:chOff x="1010545" y="2774197"/>
            <a:chExt cx="1393106" cy="667755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149CBD32-CA57-024B-819F-F47437F50044}"/>
                </a:ext>
              </a:extLst>
            </p:cNvPr>
            <p:cNvSpPr/>
            <p:nvPr/>
          </p:nvSpPr>
          <p:spPr>
            <a:xfrm>
              <a:off x="1010545" y="2774197"/>
              <a:ext cx="1152130" cy="60284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94AE22-F92E-7B45-92C4-3005E83AD567}"/>
                </a:ext>
              </a:extLst>
            </p:cNvPr>
            <p:cNvSpPr txBox="1"/>
            <p:nvPr/>
          </p:nvSpPr>
          <p:spPr>
            <a:xfrm>
              <a:off x="1201600" y="2774197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99C9121-CEC0-374B-A3AD-9D381FD8FF0F}"/>
                </a:ext>
              </a:extLst>
            </p:cNvPr>
            <p:cNvSpPr/>
            <p:nvPr/>
          </p:nvSpPr>
          <p:spPr>
            <a:xfrm>
              <a:off x="1539587" y="3153920"/>
              <a:ext cx="864064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rgbClr val="FF0000"/>
                  </a:solidFill>
                </a:rPr>
                <a:t>agent</a:t>
              </a:r>
              <a:endParaRPr kumimoji="1" lang="ko-KR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74E441-712E-FA4F-B907-00B51BA3AF07}"/>
              </a:ext>
            </a:extLst>
          </p:cNvPr>
          <p:cNvGrpSpPr/>
          <p:nvPr/>
        </p:nvGrpSpPr>
        <p:grpSpPr>
          <a:xfrm>
            <a:off x="3290780" y="4104669"/>
            <a:ext cx="1393106" cy="667755"/>
            <a:chOff x="1010545" y="2774197"/>
            <a:chExt cx="1393106" cy="667755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948CB391-963E-484B-92BC-6522C18B881D}"/>
                </a:ext>
              </a:extLst>
            </p:cNvPr>
            <p:cNvSpPr/>
            <p:nvPr/>
          </p:nvSpPr>
          <p:spPr>
            <a:xfrm>
              <a:off x="1010545" y="2774197"/>
              <a:ext cx="1152130" cy="60284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314190-684C-A045-B86D-8E0C7B30A781}"/>
                </a:ext>
              </a:extLst>
            </p:cNvPr>
            <p:cNvSpPr txBox="1"/>
            <p:nvPr/>
          </p:nvSpPr>
          <p:spPr>
            <a:xfrm>
              <a:off x="1201600" y="2774197"/>
              <a:ext cx="770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µService</a:t>
              </a:r>
              <a:endParaRPr kumimoji="1" lang="ko-KR" altLang="en-US" sz="12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614BD7F-96C4-3542-98E8-BF58A8797CA0}"/>
                </a:ext>
              </a:extLst>
            </p:cNvPr>
            <p:cNvSpPr/>
            <p:nvPr/>
          </p:nvSpPr>
          <p:spPr>
            <a:xfrm>
              <a:off x="1539587" y="3153920"/>
              <a:ext cx="864064" cy="2880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rgbClr val="FF0000"/>
                  </a:solidFill>
                </a:rPr>
                <a:t>agent</a:t>
              </a:r>
              <a:endParaRPr kumimoji="1" lang="ko-KR" altLang="en-US" sz="1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7F091FF-F02B-C748-A960-42E743FF3660}"/>
              </a:ext>
            </a:extLst>
          </p:cNvPr>
          <p:cNvCxnSpPr>
            <a:cxnSpLocks/>
            <a:stCxn id="53" idx="2"/>
            <a:endCxn id="12" idx="1"/>
          </p:cNvCxnSpPr>
          <p:nvPr/>
        </p:nvCxnSpPr>
        <p:spPr>
          <a:xfrm flipH="1">
            <a:off x="2391251" y="4481667"/>
            <a:ext cx="381769" cy="6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46DBCE0-181E-2640-95F7-C2D08494FD04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3038595" y="4772424"/>
            <a:ext cx="1213259" cy="54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DD39EC80-C760-9045-9B02-5EB3370245BC}"/>
              </a:ext>
            </a:extLst>
          </p:cNvPr>
          <p:cNvSpPr/>
          <p:nvPr/>
        </p:nvSpPr>
        <p:spPr>
          <a:xfrm>
            <a:off x="5474817" y="3668518"/>
            <a:ext cx="961074" cy="405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µService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46C5D304-1E3B-7244-B666-03CB61BD40A0}"/>
              </a:ext>
            </a:extLst>
          </p:cNvPr>
          <p:cNvSpPr/>
          <p:nvPr/>
        </p:nvSpPr>
        <p:spPr>
          <a:xfrm>
            <a:off x="6831402" y="3668518"/>
            <a:ext cx="961074" cy="405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µService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4021B9D1-5742-9147-813B-FC3CCB456A2A}"/>
              </a:ext>
            </a:extLst>
          </p:cNvPr>
          <p:cNvSpPr/>
          <p:nvPr/>
        </p:nvSpPr>
        <p:spPr>
          <a:xfrm>
            <a:off x="8287427" y="3668518"/>
            <a:ext cx="961074" cy="405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µService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89" name="원통[C] 88">
            <a:extLst>
              <a:ext uri="{FF2B5EF4-FFF2-40B4-BE49-F238E27FC236}">
                <a16:creationId xmlns:a16="http://schemas.microsoft.com/office/drawing/2014/main" id="{4FCC3BA2-5F1B-9044-991F-15C20790F6E5}"/>
              </a:ext>
            </a:extLst>
          </p:cNvPr>
          <p:cNvSpPr/>
          <p:nvPr/>
        </p:nvSpPr>
        <p:spPr>
          <a:xfrm>
            <a:off x="6697111" y="4865460"/>
            <a:ext cx="1321131" cy="801588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>
                <a:solidFill>
                  <a:schemeClr val="tx1"/>
                </a:solidFill>
              </a:rPr>
              <a:t>Metric store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0008F4B-589A-404D-9D62-D544FFD9F236}"/>
              </a:ext>
            </a:extLst>
          </p:cNvPr>
          <p:cNvSpPr txBox="1"/>
          <p:nvPr/>
        </p:nvSpPr>
        <p:spPr>
          <a:xfrm>
            <a:off x="635038" y="2415091"/>
            <a:ext cx="424595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수집을 위한 </a:t>
            </a:r>
            <a:r>
              <a:rPr kumimoji="1" lang="en-US" altLang="ko-KR" sz="1200" dirty="0"/>
              <a:t>Agent</a:t>
            </a:r>
            <a:r>
              <a:rPr kumimoji="1" lang="ko-KR" altLang="en-US" sz="1200" dirty="0"/>
              <a:t>을 구성하여 중앙의</a:t>
            </a:r>
            <a:r>
              <a:rPr kumimoji="1" lang="en-US" altLang="ko-KR" sz="1200" dirty="0"/>
              <a:t> Metric Store</a:t>
            </a:r>
            <a:r>
              <a:rPr kumimoji="1" lang="ko-KR" altLang="en-US" sz="1200" dirty="0"/>
              <a:t>로 전달하여 관리</a:t>
            </a:r>
            <a:r>
              <a:rPr kumimoji="1" lang="en-US" altLang="ko-KR" sz="1200" dirty="0"/>
              <a:t>(Node</a:t>
            </a:r>
            <a:r>
              <a:rPr kumimoji="1" lang="ko-KR" altLang="en-US" sz="1200" dirty="0"/>
              <a:t>단위</a:t>
            </a:r>
            <a:r>
              <a:rPr kumimoji="1" lang="en-US" altLang="ko-KR" sz="1200" dirty="0"/>
              <a:t>, µService</a:t>
            </a:r>
            <a:r>
              <a:rPr kumimoji="1" lang="ko-KR" altLang="en-US" sz="1200" dirty="0"/>
              <a:t>단위 등으로 구성</a:t>
            </a:r>
            <a:r>
              <a:rPr kumimoji="1"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200" dirty="0"/>
              <a:t>Agent</a:t>
            </a:r>
            <a:r>
              <a:rPr kumimoji="1" lang="ko-KR" altLang="en-US" sz="1200" dirty="0"/>
              <a:t>에서 </a:t>
            </a:r>
            <a:r>
              <a:rPr kumimoji="1" lang="en-US" altLang="ko-KR" sz="1200" dirty="0"/>
              <a:t>Metric Store(service)</a:t>
            </a:r>
            <a:r>
              <a:rPr kumimoji="1" lang="ko-KR" altLang="en-US" sz="1200" dirty="0"/>
              <a:t>로 등록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200" dirty="0"/>
              <a:t>Agent</a:t>
            </a:r>
            <a:r>
              <a:rPr kumimoji="1" lang="ko-KR" altLang="en-US" sz="1200" dirty="0"/>
              <a:t>에서 주기적으로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정보를 전달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E8B659F6-524C-3647-9C31-F9F79868E40B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5955354" y="4073582"/>
            <a:ext cx="975488" cy="81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B403553-A7F2-EB43-B422-C700D4E4E5EF}"/>
              </a:ext>
            </a:extLst>
          </p:cNvPr>
          <p:cNvCxnSpPr>
            <a:cxnSpLocks/>
            <a:stCxn id="89" idx="1"/>
            <a:endCxn id="87" idx="2"/>
          </p:cNvCxnSpPr>
          <p:nvPr/>
        </p:nvCxnSpPr>
        <p:spPr>
          <a:xfrm flipH="1" flipV="1">
            <a:off x="7311939" y="4073582"/>
            <a:ext cx="45738" cy="79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5DD2B60-BB40-F046-9A39-5B8D2687C845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7792476" y="4073582"/>
            <a:ext cx="975488" cy="81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BC2FED2-8A6F-A44D-9E33-64B30F6F549A}"/>
              </a:ext>
            </a:extLst>
          </p:cNvPr>
          <p:cNvSpPr txBox="1"/>
          <p:nvPr/>
        </p:nvSpPr>
        <p:spPr>
          <a:xfrm>
            <a:off x="5014256" y="2420917"/>
            <a:ext cx="4555421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/>
              <a:t>별도의 </a:t>
            </a:r>
            <a:r>
              <a:rPr kumimoji="1" lang="en-US" altLang="ko-KR" sz="1200" dirty="0"/>
              <a:t>Agent </a:t>
            </a:r>
            <a:r>
              <a:rPr kumimoji="1" lang="ko-KR" altLang="en-US" sz="1200" dirty="0"/>
              <a:t>구성 없이</a:t>
            </a:r>
            <a:r>
              <a:rPr kumimoji="1" lang="en-US" altLang="ko-KR" sz="1200" dirty="0"/>
              <a:t> Metric store(service)</a:t>
            </a:r>
            <a:r>
              <a:rPr kumimoji="1" lang="ko-KR" altLang="en-US" sz="1200" dirty="0"/>
              <a:t>에서 자동 등록 및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수집하는 방식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200" dirty="0"/>
              <a:t>µService</a:t>
            </a:r>
            <a:r>
              <a:rPr kumimoji="1" lang="ko-KR" altLang="en-US" sz="1200" dirty="0"/>
              <a:t>에서는 수집이 가능하도록 </a:t>
            </a:r>
            <a:r>
              <a:rPr kumimoji="1" lang="en-US" altLang="ko-KR" sz="1200" dirty="0"/>
              <a:t>/metric </a:t>
            </a:r>
            <a:r>
              <a:rPr kumimoji="1" lang="ko-KR" altLang="en-US" sz="1200" dirty="0"/>
              <a:t>등을 제공해야 함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E146CC-A025-2044-9393-78EBCF202E97}"/>
              </a:ext>
            </a:extLst>
          </p:cNvPr>
          <p:cNvSpPr/>
          <p:nvPr/>
        </p:nvSpPr>
        <p:spPr>
          <a:xfrm>
            <a:off x="5790588" y="4104669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/>
              <a:t>/metric </a:t>
            </a:r>
            <a:endParaRPr lang="ko-KR" altLang="en-US" sz="12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1F4295B-F5A3-3945-9972-DDDFFAF383E6}"/>
              </a:ext>
            </a:extLst>
          </p:cNvPr>
          <p:cNvSpPr/>
          <p:nvPr/>
        </p:nvSpPr>
        <p:spPr>
          <a:xfrm>
            <a:off x="6959883" y="4126164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/>
              <a:t>/metric </a:t>
            </a:r>
            <a:endParaRPr lang="ko-KR" altLang="en-US" sz="12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6AE6672-B19C-1D4E-BE60-D7D92672F375}"/>
              </a:ext>
            </a:extLst>
          </p:cNvPr>
          <p:cNvSpPr/>
          <p:nvPr/>
        </p:nvSpPr>
        <p:spPr>
          <a:xfrm>
            <a:off x="8177431" y="4128283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/>
              <a:t>/metric </a:t>
            </a:r>
            <a:endParaRPr lang="ko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B44B8C-30A4-0B4F-9442-FFACD5B3D416}"/>
              </a:ext>
            </a:extLst>
          </p:cNvPr>
          <p:cNvSpPr txBox="1"/>
          <p:nvPr/>
        </p:nvSpPr>
        <p:spPr>
          <a:xfrm>
            <a:off x="344488" y="5963024"/>
            <a:ext cx="412422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/>
              <a:t>Agent </a:t>
            </a:r>
            <a:r>
              <a:rPr kumimoji="1" lang="ko-KR" altLang="en-US" sz="1000" dirty="0"/>
              <a:t>설치가 가능한 언어</a:t>
            </a:r>
            <a:r>
              <a:rPr kumimoji="1" lang="en-US" altLang="ko-KR" sz="1000" dirty="0"/>
              <a:t>/</a:t>
            </a:r>
            <a:r>
              <a:rPr kumimoji="1" lang="ko-KR" altLang="en-US" sz="1000" dirty="0"/>
              <a:t>환경 등의 제약사항 있어 범용 언어</a:t>
            </a:r>
            <a:r>
              <a:rPr kumimoji="1" lang="en-US" altLang="ko-KR" sz="1000" dirty="0"/>
              <a:t>, </a:t>
            </a:r>
            <a:r>
              <a:rPr kumimoji="1" lang="ko-KR" altLang="en-US" sz="1000" dirty="0"/>
              <a:t>환경 기준으로 제공됨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B6BA9E-B7F0-1F4B-AA5B-96B112649606}"/>
              </a:ext>
            </a:extLst>
          </p:cNvPr>
          <p:cNvSpPr txBox="1"/>
          <p:nvPr/>
        </p:nvSpPr>
        <p:spPr>
          <a:xfrm>
            <a:off x="5641892" y="5808418"/>
            <a:ext cx="338583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/>
              <a:t>Http </a:t>
            </a:r>
            <a:r>
              <a:rPr kumimoji="1" lang="ko-KR" altLang="en-US" sz="1000" dirty="0"/>
              <a:t>통신 등의 수집을 위한 기본 통로 제약 사항 있으나</a:t>
            </a:r>
            <a:r>
              <a:rPr kumimoji="1" lang="en-US" altLang="ko-KR" sz="1000" dirty="0"/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별도의 </a:t>
            </a:r>
            <a:r>
              <a:rPr kumimoji="1" lang="en-US" altLang="ko-KR" sz="1000" dirty="0"/>
              <a:t>exporter </a:t>
            </a:r>
            <a:r>
              <a:rPr kumimoji="1" lang="ko-KR" altLang="en-US" sz="1000" dirty="0"/>
              <a:t>등을 활용하여 대부분 수집 가능</a:t>
            </a:r>
          </a:p>
        </p:txBody>
      </p:sp>
    </p:spTree>
    <p:extLst>
      <p:ext uri="{BB962C8B-B14F-4D97-AF65-F5344CB8AC3E}">
        <p14:creationId xmlns:p14="http://schemas.microsoft.com/office/powerpoint/2010/main" val="523923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Metric Pattern </a:t>
            </a:r>
            <a:r>
              <a:rPr lang="ko-KR" altLang="en-US" dirty="0"/>
              <a:t>유형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Metric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47651" y="186564"/>
            <a:ext cx="5461434" cy="284407"/>
          </a:xfrm>
        </p:spPr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07734-CD5D-524C-806E-73BF26B91BFD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Metric Pattern</a:t>
            </a:r>
            <a:r>
              <a:rPr kumimoji="1" lang="ko-KR" altLang="en-US"/>
              <a:t>은 기본 사용하는 </a:t>
            </a:r>
            <a:r>
              <a:rPr kumimoji="1" lang="en-US" altLang="ko-KR"/>
              <a:t>Metric(Java Heap </a:t>
            </a:r>
            <a:r>
              <a:rPr kumimoji="1" lang="ko-KR" altLang="en-US"/>
              <a:t>등</a:t>
            </a:r>
            <a:r>
              <a:rPr kumimoji="1" lang="en-US" altLang="ko-KR"/>
              <a:t>) </a:t>
            </a:r>
            <a:r>
              <a:rPr kumimoji="1" lang="ko-KR" altLang="en-US"/>
              <a:t>기반의 </a:t>
            </a:r>
            <a:r>
              <a:rPr kumimoji="1" lang="en-US" altLang="ko-KR"/>
              <a:t>Default Metric Pattern</a:t>
            </a:r>
            <a:r>
              <a:rPr kumimoji="1" lang="ko-KR" altLang="en-US"/>
              <a:t>과 사용자 추가 </a:t>
            </a:r>
            <a:r>
              <a:rPr kumimoji="1" lang="en-US" altLang="ko-KR"/>
              <a:t>Metric</a:t>
            </a:r>
            <a:r>
              <a:rPr kumimoji="1" lang="ko-KR" altLang="en-US"/>
              <a:t>을 주입하여 확장하는 </a:t>
            </a:r>
            <a:r>
              <a:rPr kumimoji="1" lang="en-US" altLang="ko-KR"/>
              <a:t>Custom Metric Pattern</a:t>
            </a:r>
            <a:r>
              <a:rPr kumimoji="1" lang="ko-KR" altLang="en-US"/>
              <a:t>으로 구분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CB822C-01FA-4F44-9D63-A07C16BF35EC}"/>
              </a:ext>
            </a:extLst>
          </p:cNvPr>
          <p:cNvGraphicFramePr>
            <a:graphicFrameLocks noGrp="1"/>
          </p:cNvGraphicFramePr>
          <p:nvPr/>
        </p:nvGraphicFramePr>
        <p:xfrm>
          <a:off x="514307" y="2534595"/>
          <a:ext cx="8889269" cy="32165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5414">
                  <a:extLst>
                    <a:ext uri="{9D8B030D-6E8A-4147-A177-3AD203B41FA5}">
                      <a16:colId xmlns:a16="http://schemas.microsoft.com/office/drawing/2014/main" val="2254749000"/>
                    </a:ext>
                  </a:extLst>
                </a:gridCol>
                <a:gridCol w="2594217">
                  <a:extLst>
                    <a:ext uri="{9D8B030D-6E8A-4147-A177-3AD203B41FA5}">
                      <a16:colId xmlns:a16="http://schemas.microsoft.com/office/drawing/2014/main" val="2672531003"/>
                    </a:ext>
                  </a:extLst>
                </a:gridCol>
                <a:gridCol w="2609819">
                  <a:extLst>
                    <a:ext uri="{9D8B030D-6E8A-4147-A177-3AD203B41FA5}">
                      <a16:colId xmlns:a16="http://schemas.microsoft.com/office/drawing/2014/main" val="2842213654"/>
                    </a:ext>
                  </a:extLst>
                </a:gridCol>
                <a:gridCol w="2609819">
                  <a:extLst>
                    <a:ext uri="{9D8B030D-6E8A-4147-A177-3AD203B41FA5}">
                      <a16:colId xmlns:a16="http://schemas.microsoft.com/office/drawing/2014/main" val="3746458677"/>
                    </a:ext>
                  </a:extLst>
                </a:gridCol>
              </a:tblGrid>
              <a:tr h="3586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Default Metric Pattern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Custom Metric Pattern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Metric Exporter Pattern</a:t>
                      </a:r>
                      <a:r>
                        <a:rPr lang="ko-KR" altLang="en-US" sz="1400"/>
                        <a:t>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017885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전제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Prometheus Stack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Prometheus Stack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Prometheus Stack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2555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개발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개발 사항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Metric Registry</a:t>
                      </a:r>
                      <a:r>
                        <a:rPr lang="ko-KR" altLang="en-US" sz="1400"/>
                        <a:t>에 추가 사용자 </a:t>
                      </a:r>
                      <a:r>
                        <a:rPr lang="en-US" altLang="ko-KR" sz="1400"/>
                        <a:t>Metric</a:t>
                      </a:r>
                      <a:r>
                        <a:rPr lang="ko-KR" altLang="en-US" sz="1400"/>
                        <a:t> 정보를 추가하는 개발 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대상 서비스별 </a:t>
                      </a:r>
                      <a:r>
                        <a:rPr lang="en-US" altLang="ko-KR" sz="1400"/>
                        <a:t>Metric 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9839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Metric </a:t>
                      </a:r>
                      <a:r>
                        <a:rPr lang="ko-KR" altLang="en-US" sz="1400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JVM Heap, Gabage Collection, Buffers </a:t>
                      </a:r>
                      <a:r>
                        <a:rPr lang="ko-KR" altLang="en-US" sz="1400"/>
                        <a:t>등 </a:t>
                      </a:r>
                      <a:r>
                        <a:rPr lang="en-US" altLang="ko-KR" sz="1400"/>
                        <a:t>JVM </a:t>
                      </a:r>
                      <a:r>
                        <a:rPr lang="ko-KR" altLang="en-US" sz="1400"/>
                        <a:t>관련한 </a:t>
                      </a:r>
                      <a:r>
                        <a:rPr lang="en-US" altLang="ko-KR" sz="1400"/>
                        <a:t>Metric </a:t>
                      </a:r>
                      <a:r>
                        <a:rPr lang="ko-KR" altLang="en-US" sz="1400"/>
                        <a:t>정보 제공</a:t>
                      </a:r>
                      <a:r>
                        <a:rPr lang="en-US" altLang="ko-KR" sz="1400"/>
                        <a:t> 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기본 제공 </a:t>
                      </a:r>
                      <a:r>
                        <a:rPr lang="en-US" altLang="ko-KR" sz="1400"/>
                        <a:t>Metric + </a:t>
                      </a:r>
                      <a:r>
                        <a:rPr lang="ko-KR" altLang="en-US" sz="1400"/>
                        <a:t>사용자 </a:t>
                      </a:r>
                      <a:r>
                        <a:rPr lang="en-US" altLang="ko-KR" sz="1400"/>
                        <a:t>Metric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/>
                        <a:t>사용자 </a:t>
                      </a:r>
                      <a:r>
                        <a:rPr lang="en-US" altLang="ko-KR" sz="1400"/>
                        <a:t>Metric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36735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모니터링</a:t>
                      </a:r>
                      <a:r>
                        <a:rPr lang="en-US" altLang="ko-KR" sz="1400"/>
                        <a:t> Dashboard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ZCP Public </a:t>
                      </a:r>
                      <a:r>
                        <a:rPr lang="ko-KR" altLang="en-US" sz="1400"/>
                        <a:t>에 기본 </a:t>
                      </a:r>
                      <a:r>
                        <a:rPr lang="en-US" altLang="ko-KR" sz="1400"/>
                        <a:t>Spring Boot Dashboard </a:t>
                      </a:r>
                      <a:r>
                        <a:rPr lang="ko-KR" altLang="en-US" sz="1400"/>
                        <a:t>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Metric</a:t>
                      </a:r>
                      <a:r>
                        <a:rPr lang="ko-KR" altLang="en-US" sz="1400"/>
                        <a:t>에 따른 별도 개발 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Metric</a:t>
                      </a:r>
                      <a:r>
                        <a:rPr lang="ko-KR" altLang="en-US" sz="1400"/>
                        <a:t>에 따른 별도 개발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4817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지원 언어</a:t>
                      </a:r>
                      <a:r>
                        <a:rPr lang="en-US" altLang="ko-KR" sz="1400"/>
                        <a:t>/FW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Spring, Spring Boot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Spring, Spring Boot</a:t>
                      </a:r>
                      <a:endParaRPr lang="ko-KR" altLang="en-US" sz="1400"/>
                    </a:p>
                    <a:p>
                      <a:pPr algn="l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HTTP</a:t>
                      </a:r>
                      <a:r>
                        <a:rPr lang="ko-KR" altLang="en-US" sz="1400"/>
                        <a:t>프로토콜로 구성 가능한 언어 등 제약 사항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766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2F5540-CE08-A042-AFC2-C8811E15534D}"/>
              </a:ext>
            </a:extLst>
          </p:cNvPr>
          <p:cNvSpPr txBox="1"/>
          <p:nvPr/>
        </p:nvSpPr>
        <p:spPr>
          <a:xfrm>
            <a:off x="5817096" y="6022785"/>
            <a:ext cx="400586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/>
              <a:t>*</a:t>
            </a:r>
            <a:r>
              <a:rPr kumimoji="1" lang="en-US" altLang="ko-KR" sz="1200"/>
              <a:t> Metric exporter Pattern</a:t>
            </a:r>
            <a:r>
              <a:rPr kumimoji="1" lang="ko-KR" altLang="en-US" sz="1200"/>
              <a:t>은 본 과정에서는 제외함 </a:t>
            </a:r>
          </a:p>
        </p:txBody>
      </p:sp>
    </p:spTree>
    <p:extLst>
      <p:ext uri="{BB962C8B-B14F-4D97-AF65-F5344CB8AC3E}">
        <p14:creationId xmlns:p14="http://schemas.microsoft.com/office/powerpoint/2010/main" val="1272527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Metric Pattern</a:t>
            </a:r>
            <a:r>
              <a:rPr lang="ko-KR" altLang="en-US" dirty="0"/>
              <a:t> 형상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Metric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8272C-C78A-4447-8B13-F7014086A653}"/>
              </a:ext>
            </a:extLst>
          </p:cNvPr>
          <p:cNvSpPr txBox="1"/>
          <p:nvPr/>
        </p:nvSpPr>
        <p:spPr>
          <a:xfrm>
            <a:off x="510588" y="1484784"/>
            <a:ext cx="88929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Metric Pattern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Microservice</a:t>
            </a:r>
            <a:r>
              <a:rPr kumimoji="1" lang="ko-KR" altLang="en-US" dirty="0"/>
              <a:t>의 상태 및 다양한 </a:t>
            </a:r>
            <a:r>
              <a:rPr kumimoji="1" lang="en-US" altLang="ko-KR" dirty="0"/>
              <a:t>Metric</a:t>
            </a:r>
            <a:r>
              <a:rPr kumimoji="1" lang="ko-KR" altLang="en-US" dirty="0"/>
              <a:t> 정보를 활용하여 </a:t>
            </a:r>
            <a:r>
              <a:rPr kumimoji="1" lang="en-US" altLang="ko-KR" dirty="0"/>
              <a:t>Monitoring, AutoScaling</a:t>
            </a:r>
            <a:r>
              <a:rPr kumimoji="1" lang="ko-KR" altLang="en-US" dirty="0"/>
              <a:t> 등에 활용 가능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D8CF99-D353-DD4A-A447-DDE26E0B6720}"/>
              </a:ext>
            </a:extLst>
          </p:cNvPr>
          <p:cNvSpPr/>
          <p:nvPr/>
        </p:nvSpPr>
        <p:spPr>
          <a:xfrm>
            <a:off x="920552" y="2821342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4C07239D-07B8-3149-B66A-D821E108C9BE}"/>
              </a:ext>
            </a:extLst>
          </p:cNvPr>
          <p:cNvSpPr/>
          <p:nvPr/>
        </p:nvSpPr>
        <p:spPr>
          <a:xfrm>
            <a:off x="3854878" y="2857346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17C20EF-AE1F-F446-84DB-410FB04572B9}"/>
              </a:ext>
            </a:extLst>
          </p:cNvPr>
          <p:cNvSpPr/>
          <p:nvPr/>
        </p:nvSpPr>
        <p:spPr>
          <a:xfrm>
            <a:off x="6485848" y="2896197"/>
            <a:ext cx="1548172" cy="10024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D3B832F-5105-BD4D-9024-02629806E55F}"/>
              </a:ext>
            </a:extLst>
          </p:cNvPr>
          <p:cNvSpPr/>
          <p:nvPr/>
        </p:nvSpPr>
        <p:spPr>
          <a:xfrm>
            <a:off x="6511943" y="4601363"/>
            <a:ext cx="1548172" cy="10024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376CE-ADF2-6948-BF99-368548BAA58F}"/>
              </a:ext>
            </a:extLst>
          </p:cNvPr>
          <p:cNvSpPr txBox="1"/>
          <p:nvPr/>
        </p:nvSpPr>
        <p:spPr>
          <a:xfrm>
            <a:off x="1018420" y="2549569"/>
            <a:ext cx="1270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Microservice</a:t>
            </a:r>
            <a:endParaRPr kumimoji="1" lang="ko-KR" altLang="en-US" sz="1400" b="1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8D465C4-435C-B646-93A9-0956ADAD4AE1}"/>
              </a:ext>
            </a:extLst>
          </p:cNvPr>
          <p:cNvSpPr/>
          <p:nvPr/>
        </p:nvSpPr>
        <p:spPr>
          <a:xfrm>
            <a:off x="1626657" y="3607735"/>
            <a:ext cx="892565" cy="3297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/metrics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D88C-FD19-F449-B195-0A3AC92F9845}"/>
              </a:ext>
            </a:extLst>
          </p:cNvPr>
          <p:cNvSpPr txBox="1"/>
          <p:nvPr/>
        </p:nvSpPr>
        <p:spPr>
          <a:xfrm>
            <a:off x="3757855" y="2539484"/>
            <a:ext cx="1209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Prometheus</a:t>
            </a:r>
            <a:endParaRPr kumimoji="1"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07BB7-1AE8-C14C-911E-922DBBF2499C}"/>
              </a:ext>
            </a:extLst>
          </p:cNvPr>
          <p:cNvSpPr txBox="1"/>
          <p:nvPr/>
        </p:nvSpPr>
        <p:spPr>
          <a:xfrm>
            <a:off x="6515484" y="251356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시각화 모니터링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C9FDC0-42FC-6148-8A3B-B2BBA2FD6E08}"/>
              </a:ext>
            </a:extLst>
          </p:cNvPr>
          <p:cNvSpPr txBox="1"/>
          <p:nvPr/>
        </p:nvSpPr>
        <p:spPr>
          <a:xfrm>
            <a:off x="6413033" y="429358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임계치에 대한 알림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3D73CE-843B-6145-B319-F6DCD15F1115}"/>
              </a:ext>
            </a:extLst>
          </p:cNvPr>
          <p:cNvCxnSpPr>
            <a:cxnSpLocks/>
            <a:stCxn id="12" idx="2"/>
            <a:endCxn id="16" idx="3"/>
          </p:cNvCxnSpPr>
          <p:nvPr/>
        </p:nvCxnSpPr>
        <p:spPr>
          <a:xfrm flipH="1">
            <a:off x="2519222" y="3397406"/>
            <a:ext cx="1335656" cy="37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A7D668-A17B-9D4B-BB8B-47BE34D79CC2}"/>
              </a:ext>
            </a:extLst>
          </p:cNvPr>
          <p:cNvSpPr txBox="1"/>
          <p:nvPr/>
        </p:nvSpPr>
        <p:spPr>
          <a:xfrm>
            <a:off x="2829500" y="33075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수집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AD968F-9291-C74C-8165-00093B5593B5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>
            <a:off x="4862990" y="3397406"/>
            <a:ext cx="1622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038480B-F932-2346-9C5E-60F1216B61B8}"/>
              </a:ext>
            </a:extLst>
          </p:cNvPr>
          <p:cNvCxnSpPr>
            <a:cxnSpLocks/>
            <a:stCxn id="12" idx="4"/>
            <a:endCxn id="14" idx="1"/>
          </p:cNvCxnSpPr>
          <p:nvPr/>
        </p:nvCxnSpPr>
        <p:spPr>
          <a:xfrm>
            <a:off x="4862990" y="3397406"/>
            <a:ext cx="1648953" cy="170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7DE3E2-3E1D-5544-AF8C-5E125675A5B0}"/>
              </a:ext>
            </a:extLst>
          </p:cNvPr>
          <p:cNvSpPr txBox="1"/>
          <p:nvPr/>
        </p:nvSpPr>
        <p:spPr>
          <a:xfrm>
            <a:off x="5395925" y="3099730"/>
            <a:ext cx="74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PromQL</a:t>
            </a:r>
            <a:endParaRPr kumimoji="1"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D04CBF-2411-874B-9BE1-FF133C340B8B}"/>
              </a:ext>
            </a:extLst>
          </p:cNvPr>
          <p:cNvSpPr txBox="1"/>
          <p:nvPr/>
        </p:nvSpPr>
        <p:spPr>
          <a:xfrm>
            <a:off x="5407149" y="4249989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Alerting</a:t>
            </a:r>
            <a:endParaRPr kumimoji="1" lang="ko-KR" altLang="en-US" sz="12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5AC2A34-3700-704A-8656-9DBF3AE727F0}"/>
              </a:ext>
            </a:extLst>
          </p:cNvPr>
          <p:cNvSpPr/>
          <p:nvPr/>
        </p:nvSpPr>
        <p:spPr>
          <a:xfrm>
            <a:off x="827145" y="2616696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1</a:t>
            </a:r>
            <a:endParaRPr kumimoji="1" lang="ko-KR" altLang="en-US" sz="12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EE010CC-1E33-544C-A983-2EB00B6C1CB3}"/>
              </a:ext>
            </a:extLst>
          </p:cNvPr>
          <p:cNvSpPr/>
          <p:nvPr/>
        </p:nvSpPr>
        <p:spPr>
          <a:xfrm>
            <a:off x="3572987" y="261423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7E0B696-D659-114C-AECF-7107DE9D4582}"/>
              </a:ext>
            </a:extLst>
          </p:cNvPr>
          <p:cNvSpPr/>
          <p:nvPr/>
        </p:nvSpPr>
        <p:spPr>
          <a:xfrm>
            <a:off x="6304633" y="2568478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A2E8C3A-9179-A74D-B26F-DBACED1E1B4C}"/>
              </a:ext>
            </a:extLst>
          </p:cNvPr>
          <p:cNvSpPr/>
          <p:nvPr/>
        </p:nvSpPr>
        <p:spPr>
          <a:xfrm>
            <a:off x="6245375" y="435227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4</a:t>
            </a:r>
            <a:endParaRPr kumimoji="1" lang="ko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4B71B5-06DE-7349-B402-7D0CDCEEE0FC}"/>
              </a:ext>
            </a:extLst>
          </p:cNvPr>
          <p:cNvSpPr txBox="1"/>
          <p:nvPr/>
        </p:nvSpPr>
        <p:spPr>
          <a:xfrm>
            <a:off x="535846" y="4878885"/>
            <a:ext cx="5173239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1) Microservice</a:t>
            </a:r>
            <a:r>
              <a:rPr kumimoji="1" lang="ko-KR" altLang="en-US" sz="1200" dirty="0"/>
              <a:t>의 </a:t>
            </a:r>
            <a:r>
              <a:rPr kumimoji="1" lang="en-US" altLang="ko-KR" sz="1200" dirty="0"/>
              <a:t>Metric</a:t>
            </a:r>
            <a:r>
              <a:rPr kumimoji="1" lang="ko-KR" altLang="en-US" sz="1200" dirty="0"/>
              <a:t>을 </a:t>
            </a:r>
            <a:r>
              <a:rPr kumimoji="1" lang="en-US" altLang="ko-KR" sz="1200" dirty="0"/>
              <a:t>Micrometer </a:t>
            </a:r>
            <a:r>
              <a:rPr kumimoji="1" lang="ko-KR" altLang="en-US" sz="1200" dirty="0"/>
              <a:t>기반으로 </a:t>
            </a:r>
            <a:r>
              <a:rPr kumimoji="1" lang="en-US" altLang="ko-KR" sz="1200" dirty="0"/>
              <a:t>URI </a:t>
            </a:r>
            <a:r>
              <a:rPr kumimoji="1" lang="ko-KR" altLang="en-US" sz="1200" dirty="0"/>
              <a:t>노출</a:t>
            </a:r>
            <a:r>
              <a:rPr kumimoji="1" lang="en-US" altLang="ko-KR" sz="1200" dirty="0"/>
              <a:t> (no agent)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2) </a:t>
            </a:r>
            <a:r>
              <a:rPr kumimoji="1" lang="ko-KR" altLang="en-US" sz="1200" dirty="0"/>
              <a:t>플랫폼 </a:t>
            </a:r>
            <a:r>
              <a:rPr kumimoji="1" lang="en-US" altLang="ko-KR" sz="1200" dirty="0"/>
              <a:t>Monitoring System</a:t>
            </a:r>
            <a:r>
              <a:rPr kumimoji="1" lang="ko-KR" altLang="en-US" sz="1200" dirty="0"/>
              <a:t>에서 주기적으로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수집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3) Monitoring</a:t>
            </a:r>
            <a:r>
              <a:rPr kumimoji="1" lang="ko-KR" altLang="en-US" sz="1200" dirty="0"/>
              <a:t>도구에 수집된 </a:t>
            </a:r>
            <a:r>
              <a:rPr kumimoji="1" lang="ko-KR" altLang="en-US" sz="1200" dirty="0" err="1"/>
              <a:t>시계열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정보로 모니터링 시각화 제공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4) Alert Rule </a:t>
            </a:r>
            <a:r>
              <a:rPr kumimoji="1" lang="ko-KR" altLang="en-US" sz="1200" dirty="0"/>
              <a:t>설정으로 특정 </a:t>
            </a:r>
            <a:r>
              <a:rPr kumimoji="1" lang="ko-KR" altLang="en-US" sz="1200" dirty="0" err="1"/>
              <a:t>임계값에</a:t>
            </a:r>
            <a:r>
              <a:rPr kumimoji="1" lang="ko-KR" altLang="en-US" sz="1200" dirty="0"/>
              <a:t> 대한 알림 구성 및 수신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90366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로그를 생성한다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Log, Metric Pattern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 level</a:t>
            </a:r>
            <a:r>
              <a:rPr lang="ko-KR" altLang="en-US" dirty="0"/>
              <a:t>에 맞추어 로그를 생성한다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DE780-B04F-764B-AE96-56443BF78B58}"/>
              </a:ext>
            </a:extLst>
          </p:cNvPr>
          <p:cNvSpPr txBox="1"/>
          <p:nvPr/>
        </p:nvSpPr>
        <p:spPr>
          <a:xfrm>
            <a:off x="470231" y="2132856"/>
            <a:ext cx="90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awesome-</a:t>
            </a:r>
            <a:r>
              <a:rPr lang="en-US" dirty="0" err="1"/>
              <a:t>bff</a:t>
            </a:r>
            <a:r>
              <a:rPr lang="en-US" dirty="0"/>
              <a:t>-service/</a:t>
            </a:r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java.com.skcc.home.controller</a:t>
            </a:r>
            <a:r>
              <a:rPr lang="en-US" dirty="0"/>
              <a:t>/</a:t>
            </a:r>
            <a:r>
              <a:rPr lang="en-US" dirty="0" err="1"/>
              <a:t>HomeController.java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B4EA4-4FFB-A84F-8602-E6E22880A334}"/>
              </a:ext>
            </a:extLst>
          </p:cNvPr>
          <p:cNvSpPr/>
          <p:nvPr/>
        </p:nvSpPr>
        <p:spPr>
          <a:xfrm>
            <a:off x="820316" y="2786765"/>
            <a:ext cx="8093124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@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Controller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HomeController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static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final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Logger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1B6C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log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LoggerFactory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getLogger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HomeController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private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final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MeterRegistry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1B6C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meterRegistry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097C5-20A9-F84F-BBEC-E6803D408FAF}"/>
              </a:ext>
            </a:extLst>
          </p:cNvPr>
          <p:cNvSpPr/>
          <p:nvPr/>
        </p:nvSpPr>
        <p:spPr>
          <a:xfrm>
            <a:off x="816484" y="4010288"/>
            <a:ext cx="8096956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@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GetMapping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"/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shoping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-cart"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shopingCart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WebSession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session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Model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model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...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List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&gt; 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cartList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= 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circuitBreakerFactory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create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cartService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run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cartService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getCartsByAccountIdSupplier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accountId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), </a:t>
            </a: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throwable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-&gt;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1200" dirty="0" err="1">
                <a:solidFill>
                  <a:srgbClr val="51B6C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log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error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CartService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is Unavailable"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    </a:t>
            </a:r>
            <a:r>
              <a:rPr lang="en-US" sz="1200" dirty="0">
                <a:solidFill>
                  <a:srgbClr val="C586C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586C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new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ArrayList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Cart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&gt;();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});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...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0593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메트릭을</a:t>
            </a:r>
            <a:r>
              <a:rPr lang="ko-KR" altLang="en-US" dirty="0"/>
              <a:t> 생성한다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Log, Metric Pattern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애플리케이션 운영에 있어서 필요한 지표를 정의하고 노출한다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DE780-B04F-764B-AE96-56443BF78B58}"/>
              </a:ext>
            </a:extLst>
          </p:cNvPr>
          <p:cNvSpPr txBox="1"/>
          <p:nvPr/>
        </p:nvSpPr>
        <p:spPr>
          <a:xfrm>
            <a:off x="470231" y="1880828"/>
            <a:ext cx="903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awesome-</a:t>
            </a:r>
            <a:r>
              <a:rPr lang="en-US" dirty="0" err="1"/>
              <a:t>bff</a:t>
            </a:r>
            <a:r>
              <a:rPr lang="en-US" dirty="0"/>
              <a:t>-service/</a:t>
            </a:r>
            <a:r>
              <a:rPr lang="en-US" dirty="0" err="1"/>
              <a:t>src</a:t>
            </a:r>
            <a:r>
              <a:rPr lang="en-US" dirty="0"/>
              <a:t>/main/</a:t>
            </a:r>
            <a:r>
              <a:rPr lang="en-US" dirty="0" err="1"/>
              <a:t>java.com.skcc.home.controller</a:t>
            </a:r>
            <a:r>
              <a:rPr lang="en-US" dirty="0"/>
              <a:t>/</a:t>
            </a:r>
            <a:r>
              <a:rPr lang="en-US" dirty="0" err="1"/>
              <a:t>HomeController.java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23BF1D-BC60-C648-969C-76E53CE7393B}"/>
              </a:ext>
            </a:extLst>
          </p:cNvPr>
          <p:cNvSpPr/>
          <p:nvPr/>
        </p:nvSpPr>
        <p:spPr>
          <a:xfrm>
            <a:off x="485895" y="2400516"/>
            <a:ext cx="8093124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@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GetMapping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({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"/"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"/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index"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"main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})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rgbClr val="569CD6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index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WebSession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session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Model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model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ko-KR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...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6A9955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// Sample Metric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 err="1">
                <a:solidFill>
                  <a:srgbClr val="4EC9B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Counter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builder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custom_call_main_page_total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tags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"username"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9CDCFE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session</a:t>
            </a:r>
            <a:r>
              <a:rPr lang="en-US" sz="1200" dirty="0" err="1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getAttribute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"username"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))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.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description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"Total access user"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register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51B6C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meterRegistry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).</a:t>
            </a:r>
            <a:r>
              <a:rPr lang="en-US" sz="1200" dirty="0">
                <a:solidFill>
                  <a:srgbClr val="DCDCAA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increment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rgbClr val="C586C0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"index"</a:t>
            </a: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D4D4D4"/>
                </a:solidFill>
                <a:latin typeface=" Source Code Pro" panose="020B0509030403020204" pitchFamily="49" charset="0"/>
                <a:ea typeface="Times New Roman" panose="02020603050405020304" pitchFamily="18" charset="0"/>
              </a:rPr>
              <a:t>    }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ECB25-692D-0148-B998-D467E094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28" y="3973018"/>
            <a:ext cx="7632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93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MSA </a:t>
            </a:r>
            <a:r>
              <a:rPr lang="ko-KR" altLang="en-US" dirty="0"/>
              <a:t>환경에서 여러 서비스의 프로세스를 분석 및 모니터링 할 수 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 Pattern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247650" y="203013"/>
            <a:ext cx="5461434" cy="284407"/>
          </a:xfrm>
        </p:spPr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2177" y="6676245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0CB31-0C33-134B-A7EE-8C92A636581E}"/>
              </a:ext>
            </a:extLst>
          </p:cNvPr>
          <p:cNvSpPr txBox="1"/>
          <p:nvPr/>
        </p:nvSpPr>
        <p:spPr>
          <a:xfrm>
            <a:off x="379952" y="1461554"/>
            <a:ext cx="92175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분산된 마이크로서비스간의 호출 관계를 추적할 수 있어 서비스 호출시에 문제가 되는 부분을 확인 하고 개선</a:t>
            </a:r>
            <a:r>
              <a:rPr lang="en-US" altLang="ko-KR" dirty="0"/>
              <a:t> </a:t>
            </a:r>
            <a:r>
              <a:rPr lang="ko-KR" altLang="en-US" dirty="0"/>
              <a:t>및 모니터링할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400" dirty="0"/>
              <a:t>Trace : Client</a:t>
            </a:r>
            <a:r>
              <a:rPr lang="ko-KR" altLang="en-US" sz="1400" dirty="0"/>
              <a:t>에서 서버로 요청한 하나의 호출을 관리</a:t>
            </a:r>
            <a:endParaRPr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400" dirty="0"/>
              <a:t>Span : </a:t>
            </a:r>
            <a:r>
              <a:rPr lang="ko-KR" altLang="en-US" sz="1400" dirty="0"/>
              <a:t>서비스 컴포넌트 간의 호출을 관리</a:t>
            </a:r>
            <a:endParaRPr lang="en-US" altLang="ko-KR" sz="14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59137D-2796-A74A-9F1E-A5F3CD7C0223}"/>
              </a:ext>
            </a:extLst>
          </p:cNvPr>
          <p:cNvGrpSpPr/>
          <p:nvPr/>
        </p:nvGrpSpPr>
        <p:grpSpPr>
          <a:xfrm>
            <a:off x="1279267" y="2829772"/>
            <a:ext cx="6526020" cy="1642169"/>
            <a:chOff x="1136576" y="2769126"/>
            <a:chExt cx="6526020" cy="1642169"/>
          </a:xfrm>
        </p:grpSpPr>
        <p:sp>
          <p:nvSpPr>
            <p:cNvPr id="17" name="Cube 25">
              <a:extLst>
                <a:ext uri="{FF2B5EF4-FFF2-40B4-BE49-F238E27FC236}">
                  <a16:creationId xmlns:a16="http://schemas.microsoft.com/office/drawing/2014/main" id="{6FD31175-3393-3D42-AD24-7D806AEEAAC6}"/>
                </a:ext>
              </a:extLst>
            </p:cNvPr>
            <p:cNvSpPr/>
            <p:nvPr/>
          </p:nvSpPr>
          <p:spPr>
            <a:xfrm>
              <a:off x="1136576" y="3528227"/>
              <a:ext cx="1665480" cy="380005"/>
            </a:xfrm>
            <a:prstGeom prst="cub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Service 1</a:t>
              </a:r>
            </a:p>
          </p:txBody>
        </p:sp>
        <p:sp>
          <p:nvSpPr>
            <p:cNvPr id="18" name="Cube 25">
              <a:extLst>
                <a:ext uri="{FF2B5EF4-FFF2-40B4-BE49-F238E27FC236}">
                  <a16:creationId xmlns:a16="http://schemas.microsoft.com/office/drawing/2014/main" id="{6F98031A-1D3E-A04C-B0FD-8CE4F96B36FD}"/>
                </a:ext>
              </a:extLst>
            </p:cNvPr>
            <p:cNvSpPr/>
            <p:nvPr/>
          </p:nvSpPr>
          <p:spPr>
            <a:xfrm>
              <a:off x="3584848" y="3125045"/>
              <a:ext cx="1665480" cy="1186371"/>
            </a:xfrm>
            <a:prstGeom prst="cub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Service 2</a:t>
              </a:r>
            </a:p>
          </p:txBody>
        </p:sp>
        <p:sp>
          <p:nvSpPr>
            <p:cNvPr id="19" name="Cube 25">
              <a:extLst>
                <a:ext uri="{FF2B5EF4-FFF2-40B4-BE49-F238E27FC236}">
                  <a16:creationId xmlns:a16="http://schemas.microsoft.com/office/drawing/2014/main" id="{9248BED7-48BF-2C43-8A93-8412F0033555}"/>
                </a:ext>
              </a:extLst>
            </p:cNvPr>
            <p:cNvSpPr/>
            <p:nvPr/>
          </p:nvSpPr>
          <p:spPr>
            <a:xfrm>
              <a:off x="5997116" y="2989053"/>
              <a:ext cx="1665480" cy="380005"/>
            </a:xfrm>
            <a:prstGeom prst="cub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Service 3</a:t>
              </a:r>
            </a:p>
          </p:txBody>
        </p:sp>
        <p:sp>
          <p:nvSpPr>
            <p:cNvPr id="20" name="Cube 25">
              <a:extLst>
                <a:ext uri="{FF2B5EF4-FFF2-40B4-BE49-F238E27FC236}">
                  <a16:creationId xmlns:a16="http://schemas.microsoft.com/office/drawing/2014/main" id="{ACB7336C-5FA8-4C49-80BB-49BCC8034623}"/>
                </a:ext>
              </a:extLst>
            </p:cNvPr>
            <p:cNvSpPr/>
            <p:nvPr/>
          </p:nvSpPr>
          <p:spPr>
            <a:xfrm>
              <a:off x="5997116" y="3788129"/>
              <a:ext cx="1665480" cy="380005"/>
            </a:xfrm>
            <a:prstGeom prst="cub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Service 4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3437797-E05D-E546-93E7-09892857FD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772" y="3528227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A3A7B1E-0ED1-1B42-A650-F5DD6C72E99C}"/>
                </a:ext>
              </a:extLst>
            </p:cNvPr>
            <p:cNvCxnSpPr>
              <a:cxnSpLocks/>
            </p:cNvCxnSpPr>
            <p:nvPr/>
          </p:nvCxnSpPr>
          <p:spPr>
            <a:xfrm>
              <a:off x="5345840" y="3257035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FC51E0E-CC57-9846-BE30-C498CA1781CF}"/>
                </a:ext>
              </a:extLst>
            </p:cNvPr>
            <p:cNvSpPr/>
            <p:nvPr/>
          </p:nvSpPr>
          <p:spPr>
            <a:xfrm>
              <a:off x="2538516" y="3184631"/>
              <a:ext cx="1046332" cy="29400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Trace id = 1</a:t>
              </a:r>
            </a:p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Span id = A</a:t>
              </a:r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7F15BE4A-29D4-A942-A577-3863468A954E}"/>
                </a:ext>
              </a:extLst>
            </p:cNvPr>
            <p:cNvSpPr/>
            <p:nvPr/>
          </p:nvSpPr>
          <p:spPr>
            <a:xfrm>
              <a:off x="5085832" y="2769126"/>
              <a:ext cx="1046332" cy="29400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Trace id = 1</a:t>
              </a:r>
            </a:p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Span id = B</a:t>
              </a:r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F72B9BAA-D4AE-B64C-AAE6-EE7D272BB899}"/>
                </a:ext>
              </a:extLst>
            </p:cNvPr>
            <p:cNvSpPr/>
            <p:nvPr/>
          </p:nvSpPr>
          <p:spPr>
            <a:xfrm>
              <a:off x="5156978" y="4117294"/>
              <a:ext cx="1046332" cy="29400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Trace id = 1</a:t>
              </a:r>
            </a:p>
            <a:p>
              <a:pPr algn="ctr"/>
              <a:r>
                <a:rPr kumimoji="1" lang="en-US" altLang="ko-KR" sz="1000">
                  <a:solidFill>
                    <a:schemeClr val="tx1"/>
                  </a:solidFill>
                </a:rPr>
                <a:t>Span id = C</a:t>
              </a:r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707725E-9350-904C-9911-60E6E7ABD96A}"/>
                </a:ext>
              </a:extLst>
            </p:cNvPr>
            <p:cNvCxnSpPr>
              <a:cxnSpLocks/>
            </p:cNvCxnSpPr>
            <p:nvPr/>
          </p:nvCxnSpPr>
          <p:spPr>
            <a:xfrm>
              <a:off x="5345840" y="3908232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571C567-5DB3-FD44-A1C4-6A981A382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7568" y="3788129"/>
              <a:ext cx="5792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40247BB-D5F1-F048-96F4-840E4AB63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5044" y="3382595"/>
              <a:ext cx="5792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89FC819-4678-574A-9D17-F8D21113E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0389" y="4049123"/>
              <a:ext cx="5792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CF4062-8E40-E74F-B83B-EB2140DAD5B8}"/>
              </a:ext>
            </a:extLst>
          </p:cNvPr>
          <p:cNvGrpSpPr/>
          <p:nvPr/>
        </p:nvGrpSpPr>
        <p:grpSpPr>
          <a:xfrm>
            <a:off x="1523063" y="4902943"/>
            <a:ext cx="6049939" cy="1584988"/>
            <a:chOff x="1523063" y="4902943"/>
            <a:chExt cx="6049939" cy="15849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885936-ABAA-1F48-9204-AC2B6C87197E}"/>
                </a:ext>
              </a:extLst>
            </p:cNvPr>
            <p:cNvSpPr txBox="1"/>
            <p:nvPr/>
          </p:nvSpPr>
          <p:spPr>
            <a:xfrm>
              <a:off x="1523063" y="5380992"/>
              <a:ext cx="1462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/>
                <a:t>Trace id =1</a:t>
              </a:r>
              <a:endParaRPr kumimoji="1" lang="ko-KR" altLang="en-US"/>
            </a:p>
          </p:txBody>
        </p:sp>
        <p:sp>
          <p:nvSpPr>
            <p:cNvPr id="38" name="왼쪽 대괄호[L] 37">
              <a:extLst>
                <a:ext uri="{FF2B5EF4-FFF2-40B4-BE49-F238E27FC236}">
                  <a16:creationId xmlns:a16="http://schemas.microsoft.com/office/drawing/2014/main" id="{4D60AA94-AF94-F74A-A2B7-C8113DB595EA}"/>
                </a:ext>
              </a:extLst>
            </p:cNvPr>
            <p:cNvSpPr/>
            <p:nvPr/>
          </p:nvSpPr>
          <p:spPr>
            <a:xfrm>
              <a:off x="2926482" y="4902943"/>
              <a:ext cx="288032" cy="1432073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0E74D7B-60B3-094B-BE31-D37D62DED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534" y="6335016"/>
              <a:ext cx="3096344" cy="8947"/>
            </a:xfrm>
            <a:prstGeom prst="straightConnector1">
              <a:avLst/>
            </a:prstGeom>
            <a:ln w="44450" cmpd="sng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A46EB-665C-9D47-BE96-AB81F3CD3804}"/>
                </a:ext>
              </a:extLst>
            </p:cNvPr>
            <p:cNvSpPr txBox="1"/>
            <p:nvPr/>
          </p:nvSpPr>
          <p:spPr>
            <a:xfrm>
              <a:off x="6492882" y="6118599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/>
                <a:t>time</a:t>
              </a:r>
              <a:endParaRPr kumimoji="1"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ADEEDE-51C9-ED4F-99F9-AE781E95E958}"/>
                </a:ext>
              </a:extLst>
            </p:cNvPr>
            <p:cNvSpPr/>
            <p:nvPr/>
          </p:nvSpPr>
          <p:spPr>
            <a:xfrm>
              <a:off x="3394535" y="4902943"/>
              <a:ext cx="2880320" cy="2876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Span id = A</a:t>
              </a:r>
              <a:endParaRPr kumimoji="1"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52B747C-0005-6047-A1B8-EBB0480798B0}"/>
                </a:ext>
              </a:extLst>
            </p:cNvPr>
            <p:cNvSpPr/>
            <p:nvPr/>
          </p:nvSpPr>
          <p:spPr>
            <a:xfrm>
              <a:off x="3657615" y="5277567"/>
              <a:ext cx="1724678" cy="2876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Span id = B</a:t>
              </a:r>
              <a:endParaRPr kumimoji="1"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2ED2340-E102-B044-91E8-306D014D29CD}"/>
                </a:ext>
              </a:extLst>
            </p:cNvPr>
            <p:cNvSpPr/>
            <p:nvPr/>
          </p:nvSpPr>
          <p:spPr>
            <a:xfrm>
              <a:off x="3753618" y="5714505"/>
              <a:ext cx="2413224" cy="2876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Span id = C</a:t>
              </a:r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631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Tracing Pattern</a:t>
            </a:r>
            <a:r>
              <a:rPr lang="ko-KR" altLang="en-US" dirty="0"/>
              <a:t> 형상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 Pattern</a:t>
            </a:r>
            <a:r>
              <a:rPr lang="ko-KR" altLang="en-US" dirty="0"/>
              <a:t> 동작구조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8272C-C78A-4447-8B13-F7014086A653}"/>
              </a:ext>
            </a:extLst>
          </p:cNvPr>
          <p:cNvSpPr txBox="1"/>
          <p:nvPr/>
        </p:nvSpPr>
        <p:spPr>
          <a:xfrm>
            <a:off x="510588" y="1484784"/>
            <a:ext cx="889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Tracing Pattern</a:t>
            </a:r>
            <a:r>
              <a:rPr kumimoji="1" lang="ko-KR" altLang="en-US" dirty="0"/>
              <a:t>은 각 </a:t>
            </a:r>
            <a:r>
              <a:rPr kumimoji="1" lang="en-US" altLang="ko-KR" dirty="0"/>
              <a:t>Microservice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sleuth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instrumentation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trace </a:t>
            </a:r>
            <a:r>
              <a:rPr kumimoji="1" lang="ko-KR" altLang="en-US" dirty="0"/>
              <a:t>및</a:t>
            </a:r>
            <a:r>
              <a:rPr kumimoji="1" lang="en-US" altLang="ko-KR" dirty="0"/>
              <a:t> span </a:t>
            </a:r>
            <a:r>
              <a:rPr kumimoji="1" lang="ko-KR" altLang="en-US" dirty="0"/>
              <a:t> 정보를 로그에 포함 시켜 </a:t>
            </a:r>
            <a:r>
              <a:rPr kumimoji="1" lang="en-US" altLang="ko-KR" dirty="0"/>
              <a:t>logging system</a:t>
            </a:r>
            <a:r>
              <a:rPr kumimoji="1" lang="ko-KR" altLang="en-US" dirty="0"/>
              <a:t>에서 확인할 수 있도록 구성하는 패턴이다 </a:t>
            </a:r>
            <a:endParaRPr kumimoji="1"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A8326D-40A7-564B-A22A-D580D65B3F07}"/>
              </a:ext>
            </a:extLst>
          </p:cNvPr>
          <p:cNvSpPr/>
          <p:nvPr/>
        </p:nvSpPr>
        <p:spPr>
          <a:xfrm>
            <a:off x="6855138" y="2780928"/>
            <a:ext cx="2598362" cy="2520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B51F72-0A5A-2B44-BB02-10040DD91EA1}"/>
              </a:ext>
            </a:extLst>
          </p:cNvPr>
          <p:cNvSpPr/>
          <p:nvPr/>
        </p:nvSpPr>
        <p:spPr>
          <a:xfrm>
            <a:off x="6855137" y="2341075"/>
            <a:ext cx="2598362" cy="4351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F3FE7D-4416-4E45-95D5-E46200A506C6}"/>
              </a:ext>
            </a:extLst>
          </p:cNvPr>
          <p:cNvSpPr/>
          <p:nvPr/>
        </p:nvSpPr>
        <p:spPr>
          <a:xfrm>
            <a:off x="3404828" y="2780928"/>
            <a:ext cx="3125401" cy="2520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46D580-A97B-6741-850C-F98F42D28FFB}"/>
              </a:ext>
            </a:extLst>
          </p:cNvPr>
          <p:cNvSpPr/>
          <p:nvPr/>
        </p:nvSpPr>
        <p:spPr>
          <a:xfrm>
            <a:off x="394247" y="2347340"/>
            <a:ext cx="2470520" cy="4351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124BDF-C6E2-4E4F-BCBA-E75DD6B20A4D}"/>
              </a:ext>
            </a:extLst>
          </p:cNvPr>
          <p:cNvSpPr/>
          <p:nvPr/>
        </p:nvSpPr>
        <p:spPr>
          <a:xfrm>
            <a:off x="394247" y="2780928"/>
            <a:ext cx="2470520" cy="2520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8556F8-EFCE-0942-81D6-3328FE046CD7}"/>
              </a:ext>
            </a:extLst>
          </p:cNvPr>
          <p:cNvSpPr/>
          <p:nvPr/>
        </p:nvSpPr>
        <p:spPr>
          <a:xfrm>
            <a:off x="416483" y="2792826"/>
            <a:ext cx="865373" cy="77183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6F81DAC-567F-FB49-A6F9-FA0D025A3A60}"/>
              </a:ext>
            </a:extLst>
          </p:cNvPr>
          <p:cNvSpPr/>
          <p:nvPr/>
        </p:nvSpPr>
        <p:spPr>
          <a:xfrm>
            <a:off x="7514837" y="4527004"/>
            <a:ext cx="1722637" cy="609811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 조회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시각화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CABE3C2-3366-3E4E-8E58-3608FC5A7FD7}"/>
              </a:ext>
            </a:extLst>
          </p:cNvPr>
          <p:cNvCxnSpPr>
            <a:cxnSpLocks/>
            <a:stCxn id="47" idx="3"/>
            <a:endCxn id="53" idx="1"/>
          </p:cNvCxnSpPr>
          <p:nvPr/>
        </p:nvCxnSpPr>
        <p:spPr>
          <a:xfrm flipV="1">
            <a:off x="2746317" y="3985426"/>
            <a:ext cx="980377" cy="96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1315012-6D5B-1545-BFC1-EA398CF38E1B}"/>
              </a:ext>
            </a:extLst>
          </p:cNvPr>
          <p:cNvSpPr txBox="1"/>
          <p:nvPr/>
        </p:nvSpPr>
        <p:spPr>
          <a:xfrm>
            <a:off x="465529" y="2888940"/>
            <a:ext cx="779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Micro</a:t>
            </a:r>
          </a:p>
          <a:p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DA8FCE-9ED8-1F4F-B850-DBC82CE98B2D}"/>
              </a:ext>
            </a:extLst>
          </p:cNvPr>
          <p:cNvSpPr txBox="1"/>
          <p:nvPr/>
        </p:nvSpPr>
        <p:spPr>
          <a:xfrm>
            <a:off x="7888702" y="4221088"/>
            <a:ext cx="76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Kibana</a:t>
            </a:r>
            <a:endParaRPr kumimoji="1" lang="ko-KR" altLang="en-US" sz="1400" b="1" dirty="0"/>
          </a:p>
        </p:txBody>
      </p:sp>
      <p:sp>
        <p:nvSpPr>
          <p:cNvPr id="46" name="원통[C] 45">
            <a:extLst>
              <a:ext uri="{FF2B5EF4-FFF2-40B4-BE49-F238E27FC236}">
                <a16:creationId xmlns:a16="http://schemas.microsoft.com/office/drawing/2014/main" id="{DC0ECDA7-889D-F841-8528-6B935B89FF0D}"/>
              </a:ext>
            </a:extLst>
          </p:cNvPr>
          <p:cNvSpPr/>
          <p:nvPr/>
        </p:nvSpPr>
        <p:spPr>
          <a:xfrm>
            <a:off x="5208164" y="3592610"/>
            <a:ext cx="1083751" cy="728282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 보관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674B3BD6-D4D0-A948-BC91-36A5F4F51D9B}"/>
              </a:ext>
            </a:extLst>
          </p:cNvPr>
          <p:cNvSpPr/>
          <p:nvPr/>
        </p:nvSpPr>
        <p:spPr>
          <a:xfrm>
            <a:off x="956555" y="4719153"/>
            <a:ext cx="1789762" cy="469362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 수집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D40323-93FE-3E44-B598-F987CC268BC9}"/>
              </a:ext>
            </a:extLst>
          </p:cNvPr>
          <p:cNvSpPr txBox="1"/>
          <p:nvPr/>
        </p:nvSpPr>
        <p:spPr>
          <a:xfrm>
            <a:off x="492868" y="2408700"/>
            <a:ext cx="2335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sleuth </a:t>
            </a:r>
            <a:r>
              <a:rPr kumimoji="1" lang="ko-KR" altLang="en-US" sz="1400" b="1" dirty="0"/>
              <a:t>적용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및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로그 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4ABEF0-5BFC-1344-946E-48F8BD548DFD}"/>
              </a:ext>
            </a:extLst>
          </p:cNvPr>
          <p:cNvSpPr txBox="1"/>
          <p:nvPr/>
        </p:nvSpPr>
        <p:spPr>
          <a:xfrm>
            <a:off x="1407519" y="4473116"/>
            <a:ext cx="1010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Fluent-bit</a:t>
            </a:r>
            <a:endParaRPr kumimoji="1"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28CE9D-7977-054C-8DCC-C56288515D48}"/>
              </a:ext>
            </a:extLst>
          </p:cNvPr>
          <p:cNvSpPr/>
          <p:nvPr/>
        </p:nvSpPr>
        <p:spPr>
          <a:xfrm>
            <a:off x="3404827" y="2341075"/>
            <a:ext cx="3125401" cy="4351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70E966-9B38-504D-BA70-9ABD0E96D569}"/>
              </a:ext>
            </a:extLst>
          </p:cNvPr>
          <p:cNvSpPr txBox="1"/>
          <p:nvPr/>
        </p:nvSpPr>
        <p:spPr>
          <a:xfrm>
            <a:off x="4146716" y="2392257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로그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통합 </a:t>
            </a:r>
            <a:r>
              <a:rPr kumimoji="1" lang="en-US" altLang="ko-KR" sz="1400" b="1" dirty="0"/>
              <a:t>&amp;</a:t>
            </a:r>
            <a:r>
              <a:rPr kumimoji="1" lang="ko-KR" altLang="en-US" sz="1400" b="1" dirty="0"/>
              <a:t> 보관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919EA-E5AD-B243-A0C5-94CD81053A02}"/>
              </a:ext>
            </a:extLst>
          </p:cNvPr>
          <p:cNvSpPr txBox="1"/>
          <p:nvPr/>
        </p:nvSpPr>
        <p:spPr>
          <a:xfrm>
            <a:off x="5097494" y="3320988"/>
            <a:ext cx="126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Elasticsearch</a:t>
            </a:r>
            <a:endParaRPr kumimoji="1" lang="ko-KR" altLang="en-US" sz="1400" b="1" dirty="0"/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22CCD89-883B-2947-A1A6-E94B6D4DD885}"/>
              </a:ext>
            </a:extLst>
          </p:cNvPr>
          <p:cNvSpPr/>
          <p:nvPr/>
        </p:nvSpPr>
        <p:spPr>
          <a:xfrm>
            <a:off x="3726694" y="3637583"/>
            <a:ext cx="1133257" cy="69568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 통합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7DF1E1-48E4-F641-87BA-5279F7BFF249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4651416" y="3956751"/>
            <a:ext cx="556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645841A-1547-8844-B03A-77F6E939F377}"/>
              </a:ext>
            </a:extLst>
          </p:cNvPr>
          <p:cNvSpPr txBox="1"/>
          <p:nvPr/>
        </p:nvSpPr>
        <p:spPr>
          <a:xfrm>
            <a:off x="7650895" y="239225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로그 조회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1CB26BA-0C3C-E444-8A14-FE7FB1B4FABD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6291915" y="3956751"/>
            <a:ext cx="1222926" cy="91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원통[C] 56">
            <a:extLst>
              <a:ext uri="{FF2B5EF4-FFF2-40B4-BE49-F238E27FC236}">
                <a16:creationId xmlns:a16="http://schemas.microsoft.com/office/drawing/2014/main" id="{F96A8A46-2053-A046-902A-CFD4A3EED2CB}"/>
              </a:ext>
            </a:extLst>
          </p:cNvPr>
          <p:cNvSpPr/>
          <p:nvPr/>
        </p:nvSpPr>
        <p:spPr>
          <a:xfrm>
            <a:off x="486531" y="3930747"/>
            <a:ext cx="2259786" cy="392506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container Log Path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DA34E6-E8F4-4E44-9EE9-F66275678BA7}"/>
              </a:ext>
            </a:extLst>
          </p:cNvPr>
          <p:cNvCxnSpPr>
            <a:cxnSpLocks/>
          </p:cNvCxnSpPr>
          <p:nvPr/>
        </p:nvCxnSpPr>
        <p:spPr>
          <a:xfrm flipV="1">
            <a:off x="1245069" y="4323253"/>
            <a:ext cx="0" cy="39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71282B8-6CFA-0746-A6A0-A88BDB0A290E}"/>
              </a:ext>
            </a:extLst>
          </p:cNvPr>
          <p:cNvCxnSpPr>
            <a:cxnSpLocks/>
          </p:cNvCxnSpPr>
          <p:nvPr/>
        </p:nvCxnSpPr>
        <p:spPr>
          <a:xfrm>
            <a:off x="1892660" y="3564659"/>
            <a:ext cx="0" cy="36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AD6D354-ACCA-1649-AAA0-79442CF74F7D}"/>
              </a:ext>
            </a:extLst>
          </p:cNvPr>
          <p:cNvSpPr txBox="1"/>
          <p:nvPr/>
        </p:nvSpPr>
        <p:spPr>
          <a:xfrm>
            <a:off x="3868365" y="3392996"/>
            <a:ext cx="826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Fluentd</a:t>
            </a:r>
            <a:endParaRPr kumimoji="1" lang="ko-KR" altLang="en-US" sz="1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E4818B-D3C8-C047-B63E-F7FA41CC6B8B}"/>
              </a:ext>
            </a:extLst>
          </p:cNvPr>
          <p:cNvSpPr txBox="1"/>
          <p:nvPr/>
        </p:nvSpPr>
        <p:spPr>
          <a:xfrm>
            <a:off x="383502" y="5369755"/>
            <a:ext cx="9083523" cy="10156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kumimoji="1" lang="en-US" altLang="ko-KR" sz="1200" dirty="0" err="1"/>
              <a:t>Springboot</a:t>
            </a:r>
            <a:r>
              <a:rPr kumimoji="1" lang="en-US" altLang="ko-KR" sz="1200" dirty="0"/>
              <a:t> application</a:t>
            </a:r>
            <a:r>
              <a:rPr kumimoji="1" lang="ko-KR" altLang="en-US" sz="1200" dirty="0"/>
              <a:t>에서 </a:t>
            </a:r>
            <a:r>
              <a:rPr kumimoji="1" lang="ko-KR" altLang="en-US" sz="1200" dirty="0" err="1"/>
              <a:t>트렌젝션을</a:t>
            </a:r>
            <a:r>
              <a:rPr kumimoji="1" lang="ko-KR" altLang="en-US" sz="1200" dirty="0"/>
              <a:t> 추적을 위해 </a:t>
            </a:r>
            <a:r>
              <a:rPr kumimoji="1" lang="en-US" altLang="ko-KR" sz="1200" dirty="0"/>
              <a:t>Sleuth client/instrumentation library</a:t>
            </a:r>
            <a:r>
              <a:rPr kumimoji="1" lang="ko-KR" altLang="en-US" sz="1200" dirty="0"/>
              <a:t> 적용 및 로그 패턴 변경</a:t>
            </a:r>
            <a:endParaRPr kumimoji="1" lang="en-US" altLang="ko-KR" sz="1200" dirty="0"/>
          </a:p>
          <a:p>
            <a:pPr marL="228600" indent="-228600">
              <a:buAutoNum type="arabicParenR"/>
            </a:pPr>
            <a:endParaRPr kumimoji="1" lang="en-US" altLang="ko-KR" sz="1200" dirty="0"/>
          </a:p>
          <a:p>
            <a:pPr marL="228600" indent="-228600">
              <a:buAutoNum type="arabicParenR"/>
            </a:pPr>
            <a:r>
              <a:rPr kumimoji="1" lang="ko-KR" altLang="en-US" sz="1200" dirty="0"/>
              <a:t>수집된 </a:t>
            </a:r>
            <a:r>
              <a:rPr kumimoji="1" lang="ko-KR" altLang="en-US" sz="1200" dirty="0" err="1"/>
              <a:t>로그을</a:t>
            </a:r>
            <a:r>
              <a:rPr kumimoji="1" lang="ko-KR" altLang="en-US" sz="1200" dirty="0"/>
              <a:t> 통합 </a:t>
            </a:r>
            <a:r>
              <a:rPr kumimoji="1" lang="en-US" altLang="ko-KR" sz="1200" dirty="0"/>
              <a:t>&amp; </a:t>
            </a:r>
            <a:r>
              <a:rPr kumimoji="1" lang="ko-KR" altLang="en-US" sz="1200" dirty="0"/>
              <a:t>변환하여 보관 기간과 </a:t>
            </a:r>
            <a:r>
              <a:rPr kumimoji="1" lang="en-US" altLang="ko-KR" sz="1200" dirty="0"/>
              <a:t>Namespace</a:t>
            </a:r>
            <a:r>
              <a:rPr kumimoji="1" lang="ko-KR" altLang="en-US" sz="1200" dirty="0"/>
              <a:t>별 </a:t>
            </a:r>
            <a:r>
              <a:rPr kumimoji="1" lang="en-US" altLang="ko-KR" sz="1200" dirty="0"/>
              <a:t>Index </a:t>
            </a:r>
            <a:r>
              <a:rPr kumimoji="1" lang="ko-KR" altLang="en-US" sz="1200" dirty="0"/>
              <a:t>분리 구성</a:t>
            </a:r>
            <a:endParaRPr kumimoji="1" lang="en-US" altLang="ko-KR" sz="1200" dirty="0"/>
          </a:p>
          <a:p>
            <a:pPr marL="228600" indent="-228600">
              <a:buAutoNum type="arabicParenR"/>
            </a:pPr>
            <a:endParaRPr kumimoji="1" lang="en-US" altLang="ko-KR" sz="1200" dirty="0"/>
          </a:p>
          <a:p>
            <a:pPr marL="228600" indent="-228600">
              <a:buAutoNum type="arabicParenR"/>
            </a:pPr>
            <a:r>
              <a:rPr kumimoji="1" lang="ko-KR" altLang="en-US" sz="1200" dirty="0"/>
              <a:t>최종 사용자 로그로 </a:t>
            </a:r>
            <a:r>
              <a:rPr kumimoji="1" lang="en-US" altLang="ko-KR" sz="1200" dirty="0"/>
              <a:t>Kubernetes </a:t>
            </a:r>
            <a:r>
              <a:rPr kumimoji="1" lang="ko-KR" altLang="en-US" sz="1200" dirty="0"/>
              <a:t>요소</a:t>
            </a:r>
            <a:r>
              <a:rPr kumimoji="1" lang="en-US" altLang="ko-KR" sz="1200" dirty="0"/>
              <a:t>(Namespace, pod, annotation, label </a:t>
            </a:r>
            <a:r>
              <a:rPr kumimoji="1" lang="ko-KR" altLang="en-US" sz="1200" dirty="0"/>
              <a:t>등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로 검색 제공</a:t>
            </a:r>
            <a:endParaRPr kumimoji="1" lang="en-US" altLang="ko-KR" sz="12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FEA03A9-7FDB-864F-B13A-82F4872EE1E9}"/>
              </a:ext>
            </a:extLst>
          </p:cNvPr>
          <p:cNvSpPr/>
          <p:nvPr/>
        </p:nvSpPr>
        <p:spPr>
          <a:xfrm>
            <a:off x="285846" y="2272705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0D4AF23-03CF-FB43-91A3-848CCF455E1C}"/>
              </a:ext>
            </a:extLst>
          </p:cNvPr>
          <p:cNvSpPr/>
          <p:nvPr/>
        </p:nvSpPr>
        <p:spPr>
          <a:xfrm>
            <a:off x="3297111" y="2252192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50E3737-5ED7-004D-ABEC-8DB7F8DEEED6}"/>
              </a:ext>
            </a:extLst>
          </p:cNvPr>
          <p:cNvSpPr/>
          <p:nvPr/>
        </p:nvSpPr>
        <p:spPr>
          <a:xfrm>
            <a:off x="6746736" y="225219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  <p:sp>
        <p:nvSpPr>
          <p:cNvPr id="37" name="직사각형 5">
            <a:extLst>
              <a:ext uri="{FF2B5EF4-FFF2-40B4-BE49-F238E27FC236}">
                <a16:creationId xmlns:a16="http://schemas.microsoft.com/office/drawing/2014/main" id="{F35A5ECA-0E96-6148-9C2B-CD7AC26D3CF4}"/>
              </a:ext>
            </a:extLst>
          </p:cNvPr>
          <p:cNvSpPr/>
          <p:nvPr/>
        </p:nvSpPr>
        <p:spPr>
          <a:xfrm>
            <a:off x="1132250" y="3098868"/>
            <a:ext cx="1561520" cy="5656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</a:rPr>
              <a:t>Slueth</a:t>
            </a:r>
            <a:r>
              <a:rPr kumimoji="1" lang="en-US" altLang="ko-KR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kumimoji="1" lang="en-US" altLang="ko-KR" sz="1000" dirty="0">
                <a:solidFill>
                  <a:schemeClr val="tx1"/>
                </a:solidFill>
              </a:rPr>
              <a:t>(</a:t>
            </a:r>
            <a:r>
              <a:rPr kumimoji="1" lang="ko-KR" altLang="en-US" sz="1000" dirty="0">
                <a:solidFill>
                  <a:schemeClr val="tx1"/>
                </a:solidFill>
              </a:rPr>
              <a:t>분산 </a:t>
            </a:r>
            <a:r>
              <a:rPr kumimoji="1" lang="en-US" altLang="ko-KR" sz="1000" dirty="0">
                <a:solidFill>
                  <a:schemeClr val="tx1"/>
                </a:solidFill>
              </a:rPr>
              <a:t>tracing</a:t>
            </a:r>
            <a:r>
              <a:rPr kumimoji="1" lang="ko-KR" altLang="en-US" sz="1000" dirty="0">
                <a:solidFill>
                  <a:schemeClr val="tx1"/>
                </a:solidFill>
              </a:rPr>
              <a:t>을 위한</a:t>
            </a:r>
            <a:r>
              <a:rPr kumimoji="1" lang="en-US" altLang="ko-KR" sz="1000" dirty="0">
                <a:solidFill>
                  <a:schemeClr val="tx1"/>
                </a:solidFill>
              </a:rPr>
              <a:t> </a:t>
            </a:r>
            <a:r>
              <a:rPr kumimoji="1" lang="ko-KR" altLang="en-US" sz="1000" dirty="0">
                <a:solidFill>
                  <a:schemeClr val="tx1"/>
                </a:solidFill>
              </a:rPr>
              <a:t>서비스 </a:t>
            </a:r>
            <a:r>
              <a:rPr kumimoji="1" lang="en-US" altLang="ko-KR" sz="1000" dirty="0">
                <a:solidFill>
                  <a:schemeClr val="tx1"/>
                </a:solidFill>
              </a:rPr>
              <a:t>instrumentation)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2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27">
            <a:extLst>
              <a:ext uri="{FF2B5EF4-FFF2-40B4-BE49-F238E27FC236}">
                <a16:creationId xmlns:a16="http://schemas.microsoft.com/office/drawing/2014/main" id="{99E1D61E-CDB9-F949-9968-C7C547B091B3}"/>
              </a:ext>
            </a:extLst>
          </p:cNvPr>
          <p:cNvSpPr/>
          <p:nvPr/>
        </p:nvSpPr>
        <p:spPr>
          <a:xfrm>
            <a:off x="5457056" y="2600908"/>
            <a:ext cx="3996444" cy="25202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모서리가 둥근 직사각형 46">
            <a:extLst>
              <a:ext uri="{FF2B5EF4-FFF2-40B4-BE49-F238E27FC236}">
                <a16:creationId xmlns:a16="http://schemas.microsoft.com/office/drawing/2014/main" id="{9B34A8DF-C5EB-DE41-80CB-C8D782A27F02}"/>
              </a:ext>
            </a:extLst>
          </p:cNvPr>
          <p:cNvSpPr/>
          <p:nvPr/>
        </p:nvSpPr>
        <p:spPr>
          <a:xfrm>
            <a:off x="1388604" y="3032956"/>
            <a:ext cx="1789762" cy="159795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6">
            <a:extLst>
              <a:ext uri="{FF2B5EF4-FFF2-40B4-BE49-F238E27FC236}">
                <a16:creationId xmlns:a16="http://schemas.microsoft.com/office/drawing/2014/main" id="{76819B62-4325-EB48-B90A-9F792828BCEF}"/>
              </a:ext>
            </a:extLst>
          </p:cNvPr>
          <p:cNvSpPr/>
          <p:nvPr/>
        </p:nvSpPr>
        <p:spPr>
          <a:xfrm>
            <a:off x="1280592" y="2924944"/>
            <a:ext cx="1789762" cy="159795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err="1"/>
              <a:t>Zipkin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kumimoji="1" lang="ko-KR" altLang="en-US" dirty="0"/>
              <a:t>분산 로그 추적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Zipkin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7943A-1937-E848-96B7-69E666A4A255}"/>
              </a:ext>
            </a:extLst>
          </p:cNvPr>
          <p:cNvSpPr txBox="1"/>
          <p:nvPr/>
        </p:nvSpPr>
        <p:spPr>
          <a:xfrm>
            <a:off x="394246" y="1448780"/>
            <a:ext cx="889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분산된 환경에서 </a:t>
            </a:r>
            <a:r>
              <a:rPr lang="ko-KR" altLang="en-US" dirty="0" err="1"/>
              <a:t>여러개의</a:t>
            </a:r>
            <a:r>
              <a:rPr lang="ko-KR" altLang="en-US" dirty="0"/>
              <a:t> 서비스를 걸쳐서 이루어 지는 </a:t>
            </a:r>
            <a:r>
              <a:rPr lang="ko-KR" altLang="en-US" dirty="0" err="1"/>
              <a:t>트렌젝션을</a:t>
            </a:r>
            <a:r>
              <a:rPr lang="ko-KR" altLang="en-US" dirty="0"/>
              <a:t> 추적하여 어디서 오류</a:t>
            </a:r>
            <a:r>
              <a:rPr lang="en-US" altLang="ko-KR" dirty="0"/>
              <a:t>,</a:t>
            </a:r>
            <a:r>
              <a:rPr lang="ko-KR" altLang="en-US" dirty="0"/>
              <a:t> 지연 등 발생하는지 확인하여 모니터링할 수 있는 도구이다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sp>
        <p:nvSpPr>
          <p:cNvPr id="15" name="타원 32">
            <a:extLst>
              <a:ext uri="{FF2B5EF4-FFF2-40B4-BE49-F238E27FC236}">
                <a16:creationId xmlns:a16="http://schemas.microsoft.com/office/drawing/2014/main" id="{4C74EB5C-21A6-9145-8546-8DDA755E4657}"/>
              </a:ext>
            </a:extLst>
          </p:cNvPr>
          <p:cNvSpPr/>
          <p:nvPr/>
        </p:nvSpPr>
        <p:spPr>
          <a:xfrm>
            <a:off x="664702" y="2221374"/>
            <a:ext cx="865373" cy="77183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모서리가 둥근 직사각형 35">
            <a:extLst>
              <a:ext uri="{FF2B5EF4-FFF2-40B4-BE49-F238E27FC236}">
                <a16:creationId xmlns:a16="http://schemas.microsoft.com/office/drawing/2014/main" id="{02A7D7DA-8B95-F04C-9FC0-879CE1E238E6}"/>
              </a:ext>
            </a:extLst>
          </p:cNvPr>
          <p:cNvSpPr/>
          <p:nvPr/>
        </p:nvSpPr>
        <p:spPr>
          <a:xfrm>
            <a:off x="7591730" y="2788420"/>
            <a:ext cx="1465727" cy="424558"/>
          </a:xfrm>
          <a:prstGeom prst="roundRect">
            <a:avLst>
              <a:gd name="adj" fmla="val 1040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UI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42">
            <a:extLst>
              <a:ext uri="{FF2B5EF4-FFF2-40B4-BE49-F238E27FC236}">
                <a16:creationId xmlns:a16="http://schemas.microsoft.com/office/drawing/2014/main" id="{1DCEDF20-24A1-4F41-9246-24242495B3C4}"/>
              </a:ext>
            </a:extLst>
          </p:cNvPr>
          <p:cNvCxnSpPr>
            <a:cxnSpLocks/>
          </p:cNvCxnSpPr>
          <p:nvPr/>
        </p:nvCxnSpPr>
        <p:spPr>
          <a:xfrm flipV="1">
            <a:off x="3332820" y="3537012"/>
            <a:ext cx="2264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D67370-FAE8-6F44-825B-E9B4202BF70D}"/>
              </a:ext>
            </a:extLst>
          </p:cNvPr>
          <p:cNvSpPr txBox="1"/>
          <p:nvPr/>
        </p:nvSpPr>
        <p:spPr>
          <a:xfrm>
            <a:off x="735927" y="2312876"/>
            <a:ext cx="79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Micro</a:t>
            </a:r>
          </a:p>
          <a:p>
            <a:r>
              <a:rPr kumimoji="1" lang="en-US" altLang="ko-KR" sz="1400" b="1" dirty="0"/>
              <a:t>Service</a:t>
            </a:r>
            <a:endParaRPr kumimoji="1" lang="ko-KR" altLang="en-US" sz="1400" b="1" dirty="0"/>
          </a:p>
        </p:txBody>
      </p:sp>
      <p:sp>
        <p:nvSpPr>
          <p:cNvPr id="21" name="모서리가 둥근 직사각형 46">
            <a:extLst>
              <a:ext uri="{FF2B5EF4-FFF2-40B4-BE49-F238E27FC236}">
                <a16:creationId xmlns:a16="http://schemas.microsoft.com/office/drawing/2014/main" id="{2A0ADF04-B41F-9F4B-B1FE-41300F30ECBD}"/>
              </a:ext>
            </a:extLst>
          </p:cNvPr>
          <p:cNvSpPr/>
          <p:nvPr/>
        </p:nvSpPr>
        <p:spPr>
          <a:xfrm>
            <a:off x="1168078" y="2785540"/>
            <a:ext cx="1789762" cy="159795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D79BBC-D8F6-3043-ABFA-3AD82B9073C2}"/>
              </a:ext>
            </a:extLst>
          </p:cNvPr>
          <p:cNvSpPr txBox="1"/>
          <p:nvPr/>
        </p:nvSpPr>
        <p:spPr>
          <a:xfrm>
            <a:off x="5457056" y="2202250"/>
            <a:ext cx="13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/>
              <a:t>Zipkin</a:t>
            </a:r>
            <a:r>
              <a:rPr kumimoji="1" lang="en-US" altLang="ko-KR" sz="1400" b="1" dirty="0"/>
              <a:t> Server</a:t>
            </a:r>
            <a:endParaRPr kumimoji="1" lang="ko-KR" altLang="en-US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F34921-630B-8B4D-9B04-12F55767035C}"/>
              </a:ext>
            </a:extLst>
          </p:cNvPr>
          <p:cNvSpPr txBox="1"/>
          <p:nvPr/>
        </p:nvSpPr>
        <p:spPr>
          <a:xfrm>
            <a:off x="383502" y="5176353"/>
            <a:ext cx="9083523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kumimoji="1" lang="en-US" altLang="ko-KR" sz="1200" dirty="0"/>
              <a:t>Sleuth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tracing </a:t>
            </a:r>
            <a:r>
              <a:rPr kumimoji="1" lang="ko-KR" altLang="en-US" sz="1200" dirty="0"/>
              <a:t>라이브러리를 사용하여 </a:t>
            </a:r>
            <a:r>
              <a:rPr kumimoji="1" lang="en-US" altLang="ko-KR" sz="1200" dirty="0" err="1"/>
              <a:t>Springboot</a:t>
            </a:r>
            <a:r>
              <a:rPr kumimoji="1" lang="en-US" altLang="ko-KR" sz="1200" dirty="0"/>
              <a:t> application</a:t>
            </a:r>
            <a:r>
              <a:rPr kumimoji="1" lang="ko-KR" altLang="en-US" sz="1200" dirty="0"/>
              <a:t>에서 </a:t>
            </a:r>
            <a:r>
              <a:rPr kumimoji="1" lang="en-US" altLang="ko-KR" sz="1200" dirty="0" err="1"/>
              <a:t>traceId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spanId</a:t>
            </a:r>
            <a:r>
              <a:rPr kumimoji="1" lang="en-US" altLang="ko-KR" sz="1200" dirty="0"/>
              <a:t>, timestamp </a:t>
            </a:r>
            <a:r>
              <a:rPr kumimoji="1" lang="ko-KR" altLang="en-US" sz="1200" dirty="0"/>
              <a:t>등 정보를 수침 및 추적함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시스템</a:t>
            </a:r>
            <a:r>
              <a:rPr kumimoji="1" lang="en-US" altLang="ko-KR" sz="1200" dirty="0"/>
              <a:t> overloading</a:t>
            </a:r>
            <a:r>
              <a:rPr kumimoji="1" lang="ko-KR" altLang="en-US" sz="1200" dirty="0"/>
              <a:t>을 방지하지 위해 모든 요청을 </a:t>
            </a:r>
            <a:r>
              <a:rPr kumimoji="1" lang="en-US" altLang="ko-KR" sz="1200" dirty="0"/>
              <a:t>tracing </a:t>
            </a:r>
            <a:r>
              <a:rPr kumimoji="1" lang="ko-KR" altLang="en-US" sz="1200" dirty="0"/>
              <a:t>하지 않고 일부만 </a:t>
            </a:r>
            <a:r>
              <a:rPr kumimoji="1" lang="en-US" altLang="ko-KR" sz="1200" dirty="0"/>
              <a:t>tracing </a:t>
            </a:r>
            <a:r>
              <a:rPr kumimoji="1" lang="ko-KR" altLang="en-US" sz="1200" dirty="0"/>
              <a:t>하도록 </a:t>
            </a:r>
            <a:r>
              <a:rPr kumimoji="1" lang="en-US" altLang="ko-KR" sz="1200" dirty="0"/>
              <a:t>sampler </a:t>
            </a:r>
            <a:r>
              <a:rPr kumimoji="1" lang="ko-KR" altLang="en-US" sz="1200" dirty="0"/>
              <a:t>설정도 가능</a:t>
            </a:r>
            <a:endParaRPr kumimoji="1" lang="en-US" altLang="ko-KR" sz="1200" dirty="0"/>
          </a:p>
          <a:p>
            <a:pPr marL="228600" indent="-228600">
              <a:buFontTx/>
              <a:buAutoNum type="arabicParenR"/>
            </a:pPr>
            <a:endParaRPr kumimoji="1" lang="en-US" altLang="ko-KR" sz="1200" dirty="0"/>
          </a:p>
          <a:p>
            <a:pPr marL="228600" indent="-228600">
              <a:buFontTx/>
              <a:buAutoNum type="arabicParenR"/>
            </a:pPr>
            <a:r>
              <a:rPr kumimoji="1" lang="en-US" altLang="ko-KR" sz="1200" dirty="0" err="1"/>
              <a:t>Zipkin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추적할 수 있는 분산 </a:t>
            </a:r>
            <a:r>
              <a:rPr kumimoji="1" lang="ko-KR" altLang="en-US" sz="1200" dirty="0" err="1"/>
              <a:t>트렌젝션은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HTTP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기본으로 지원하고</a:t>
            </a:r>
            <a:r>
              <a:rPr kumimoji="1" lang="en-US" altLang="ko-KR" sz="1200" dirty="0"/>
              <a:t>, tracing </a:t>
            </a:r>
            <a:r>
              <a:rPr kumimoji="1" lang="ko-KR" altLang="en-US" sz="1200" dirty="0"/>
              <a:t>정보를 </a:t>
            </a:r>
            <a:r>
              <a:rPr kumimoji="1" lang="en-US" altLang="ko-KR" sz="1200" dirty="0"/>
              <a:t>queuing </a:t>
            </a:r>
            <a:r>
              <a:rPr kumimoji="1" lang="ko-KR" altLang="en-US" sz="1200" dirty="0"/>
              <a:t>하기 위해 </a:t>
            </a:r>
            <a:r>
              <a:rPr kumimoji="1" lang="en-US" altLang="ko-KR" sz="1200" dirty="0" err="1"/>
              <a:t>kafka</a:t>
            </a:r>
            <a:r>
              <a:rPr kumimoji="1" lang="ko-KR" altLang="en-US" sz="1200" dirty="0"/>
              <a:t>도 사용 가능</a:t>
            </a:r>
            <a:endParaRPr kumimoji="1" lang="en-US" altLang="ko-KR" sz="1200" dirty="0"/>
          </a:p>
          <a:p>
            <a:pPr marL="228600" indent="-228600">
              <a:buAutoNum type="arabicParenR"/>
            </a:pPr>
            <a:endParaRPr kumimoji="1" lang="en-US" altLang="ko-KR" sz="1200" dirty="0"/>
          </a:p>
          <a:p>
            <a:pPr marL="228600" indent="-228600">
              <a:buFontTx/>
              <a:buAutoNum type="arabicParenR"/>
            </a:pPr>
            <a:r>
              <a:rPr kumimoji="1" lang="ko-KR" altLang="en-US" sz="1200" dirty="0"/>
              <a:t>수집된 </a:t>
            </a:r>
            <a:r>
              <a:rPr kumimoji="1" lang="en-US" altLang="ko-KR" sz="1200" dirty="0"/>
              <a:t>tracing </a:t>
            </a:r>
            <a:r>
              <a:rPr kumimoji="1" lang="ko-KR" altLang="en-US" sz="1200" dirty="0"/>
              <a:t>정보는 </a:t>
            </a:r>
            <a:r>
              <a:rPr kumimoji="1" lang="en-US" altLang="ko-KR" sz="1200" dirty="0" err="1"/>
              <a:t>zipkin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서버의 </a:t>
            </a:r>
            <a:r>
              <a:rPr kumimoji="1" lang="en-US" altLang="ko-KR" sz="1200" dirty="0"/>
              <a:t>collector </a:t>
            </a:r>
            <a:r>
              <a:rPr kumimoji="1" lang="ko-KR" altLang="en-US" sz="1200" dirty="0"/>
              <a:t>모듈로 전송되어 </a:t>
            </a:r>
            <a:r>
              <a:rPr kumimoji="1" lang="en-US" altLang="ko-KR" sz="1200" dirty="0"/>
              <a:t>storage (Elasticsearch)</a:t>
            </a:r>
            <a:r>
              <a:rPr kumimoji="1" lang="ko-KR" altLang="en-US" sz="1200" dirty="0"/>
              <a:t>에 저장된다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32" name="모서리가 둥근 직사각형 35">
            <a:extLst>
              <a:ext uri="{FF2B5EF4-FFF2-40B4-BE49-F238E27FC236}">
                <a16:creationId xmlns:a16="http://schemas.microsoft.com/office/drawing/2014/main" id="{DC6A79BE-EFCD-FC4C-A43C-8CC945F6EC93}"/>
              </a:ext>
            </a:extLst>
          </p:cNvPr>
          <p:cNvSpPr/>
          <p:nvPr/>
        </p:nvSpPr>
        <p:spPr>
          <a:xfrm>
            <a:off x="5635601" y="3176972"/>
            <a:ext cx="1369627" cy="689895"/>
          </a:xfrm>
          <a:prstGeom prst="roundRect">
            <a:avLst>
              <a:gd name="adj" fmla="val 1040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collector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5">
            <a:extLst>
              <a:ext uri="{FF2B5EF4-FFF2-40B4-BE49-F238E27FC236}">
                <a16:creationId xmlns:a16="http://schemas.microsoft.com/office/drawing/2014/main" id="{1C3B05B0-FF34-D448-96BA-E40FD0DB2979}"/>
              </a:ext>
            </a:extLst>
          </p:cNvPr>
          <p:cNvSpPr/>
          <p:nvPr/>
        </p:nvSpPr>
        <p:spPr>
          <a:xfrm>
            <a:off x="6609184" y="4328457"/>
            <a:ext cx="1722637" cy="706836"/>
          </a:xfrm>
          <a:prstGeom prst="roundRect">
            <a:avLst>
              <a:gd name="adj" fmla="val 1040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Elasticsearch</a:t>
            </a:r>
          </a:p>
        </p:txBody>
      </p:sp>
      <p:sp>
        <p:nvSpPr>
          <p:cNvPr id="39" name="모서리가 둥근 직사각형 35">
            <a:extLst>
              <a:ext uri="{FF2B5EF4-FFF2-40B4-BE49-F238E27FC236}">
                <a16:creationId xmlns:a16="http://schemas.microsoft.com/office/drawing/2014/main" id="{02DC73B6-76A3-504F-B780-AD48DB7D4DFB}"/>
              </a:ext>
            </a:extLst>
          </p:cNvPr>
          <p:cNvSpPr/>
          <p:nvPr/>
        </p:nvSpPr>
        <p:spPr>
          <a:xfrm>
            <a:off x="7602168" y="3456949"/>
            <a:ext cx="1437582" cy="424558"/>
          </a:xfrm>
          <a:prstGeom prst="roundRect">
            <a:avLst>
              <a:gd name="adj" fmla="val 10406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API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55">
            <a:extLst>
              <a:ext uri="{FF2B5EF4-FFF2-40B4-BE49-F238E27FC236}">
                <a16:creationId xmlns:a16="http://schemas.microsoft.com/office/drawing/2014/main" id="{0B49ED1B-54E6-364E-B802-196D10BE9A0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6320415" y="3866867"/>
            <a:ext cx="1150088" cy="461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55">
            <a:extLst>
              <a:ext uri="{FF2B5EF4-FFF2-40B4-BE49-F238E27FC236}">
                <a16:creationId xmlns:a16="http://schemas.microsoft.com/office/drawing/2014/main" id="{A63C796F-49E9-8446-B3F2-2D483F85FB0B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flipV="1">
            <a:off x="7470503" y="3881507"/>
            <a:ext cx="850456" cy="446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55">
            <a:extLst>
              <a:ext uri="{FF2B5EF4-FFF2-40B4-BE49-F238E27FC236}">
                <a16:creationId xmlns:a16="http://schemas.microsoft.com/office/drawing/2014/main" id="{689CD898-A973-2C44-9F04-532492231E75}"/>
              </a:ext>
            </a:extLst>
          </p:cNvPr>
          <p:cNvCxnSpPr>
            <a:cxnSpLocks/>
            <a:stCxn id="39" idx="0"/>
            <a:endCxn id="16" idx="2"/>
          </p:cNvCxnSpPr>
          <p:nvPr/>
        </p:nvCxnSpPr>
        <p:spPr>
          <a:xfrm flipV="1">
            <a:off x="8320959" y="3212978"/>
            <a:ext cx="3635" cy="24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987861-72D2-0246-98F8-41EC5A13A3C1}"/>
              </a:ext>
            </a:extLst>
          </p:cNvPr>
          <p:cNvCxnSpPr>
            <a:stCxn id="21" idx="1"/>
            <a:endCxn id="21" idx="3"/>
          </p:cNvCxnSpPr>
          <p:nvPr/>
        </p:nvCxnSpPr>
        <p:spPr>
          <a:xfrm>
            <a:off x="1168078" y="3584518"/>
            <a:ext cx="17897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47A42B6-D226-8E4F-9436-EE9779F92295}"/>
              </a:ext>
            </a:extLst>
          </p:cNvPr>
          <p:cNvSpPr txBox="1"/>
          <p:nvPr/>
        </p:nvSpPr>
        <p:spPr>
          <a:xfrm>
            <a:off x="1485643" y="2945055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Client </a:t>
            </a:r>
          </a:p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springboot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167C7B-37CC-FC4E-AEBE-0752D10F3767}"/>
              </a:ext>
            </a:extLst>
          </p:cNvPr>
          <p:cNvSpPr txBox="1"/>
          <p:nvPr/>
        </p:nvSpPr>
        <p:spPr>
          <a:xfrm>
            <a:off x="1448050" y="3753983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Sleuth client</a:t>
            </a:r>
          </a:p>
          <a:p>
            <a:pPr algn="ctr"/>
            <a:r>
              <a:rPr kumimoji="1" lang="en-US" altLang="ko-KR" sz="1400" dirty="0"/>
              <a:t>library</a:t>
            </a:r>
            <a:endParaRPr kumimoji="1"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5D01DA-5FC1-514A-82E6-00B3835373AE}"/>
              </a:ext>
            </a:extLst>
          </p:cNvPr>
          <p:cNvSpPr txBox="1"/>
          <p:nvPr/>
        </p:nvSpPr>
        <p:spPr>
          <a:xfrm>
            <a:off x="3287515" y="3104964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Transport: http, </a:t>
            </a:r>
            <a:r>
              <a:rPr kumimoji="1" lang="en-US" altLang="ko-KR" sz="1400" dirty="0" err="1"/>
              <a:t>kafka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79149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Tracing </a:t>
            </a:r>
            <a:r>
              <a:rPr lang="ko-KR" altLang="en-US" dirty="0"/>
              <a:t>구성을 위한 의존성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 Pattern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Tracing</a:t>
            </a:r>
            <a:r>
              <a:rPr lang="ko-KR" altLang="en-US" dirty="0"/>
              <a:t> 수집을 위한</a:t>
            </a:r>
            <a:r>
              <a:rPr lang="en-US" altLang="ko-KR" dirty="0"/>
              <a:t> </a:t>
            </a:r>
            <a:r>
              <a:rPr lang="ko-KR" altLang="en-US" dirty="0"/>
              <a:t>의존성 설정 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D3BE0B-0816-704B-B87D-6D3FB041C8FE}"/>
              </a:ext>
            </a:extLst>
          </p:cNvPr>
          <p:cNvSpPr/>
          <p:nvPr/>
        </p:nvSpPr>
        <p:spPr>
          <a:xfrm>
            <a:off x="452500" y="1977833"/>
            <a:ext cx="5508612" cy="42291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dependencies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groupId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org.springframework.cloud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groupId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artifactId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spring-cloud-starter-zipkin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artifactId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version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2.2.3.RELEASE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version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dependencies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dependencyManagement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dependencies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en-US" altLang="ko-KR" sz="1200" kern="0">
              <a:solidFill>
                <a:srgbClr val="D4D4D4"/>
              </a:solidFill>
              <a:latin typeface="Consolas" panose="020B0609020204030204" pitchFamily="49" charset="0"/>
              <a:ea typeface="굴림" panose="020B0600000101010101" pitchFamily="34" charset="-127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groupId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org.springframework.cloud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groupId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artifactId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spring-cloud-sleuth-dependencies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artifactId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version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${sleuth.version}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version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type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pom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type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</a:t>
            </a: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scope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import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scope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dependencies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&lt;/</a:t>
            </a:r>
            <a:r>
              <a:rPr lang="en-US" altLang="ko-KR" sz="1200" kern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dependencyManagement</a:t>
            </a:r>
            <a:r>
              <a:rPr lang="en-US" altLang="ko-KR" sz="1200" kern="0">
                <a:solidFill>
                  <a:srgbClr val="80808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&gt;</a:t>
            </a:r>
            <a:endParaRPr lang="ko-KR" altLang="ko-KR" sz="1200" kern="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AC8B3B46-81CC-8147-95EE-0CDF96EEE815}"/>
              </a:ext>
            </a:extLst>
          </p:cNvPr>
          <p:cNvSpPr/>
          <p:nvPr/>
        </p:nvSpPr>
        <p:spPr>
          <a:xfrm>
            <a:off x="6141132" y="2152967"/>
            <a:ext cx="144016" cy="118813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10A2B713-DA5A-5D46-AE72-4AFFF638D2CF}"/>
              </a:ext>
            </a:extLst>
          </p:cNvPr>
          <p:cNvSpPr/>
          <p:nvPr/>
        </p:nvSpPr>
        <p:spPr>
          <a:xfrm>
            <a:off x="6141132" y="3591306"/>
            <a:ext cx="144016" cy="232196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7EDA9-8198-044E-B065-2586E554F694}"/>
              </a:ext>
            </a:extLst>
          </p:cNvPr>
          <p:cNvSpPr txBox="1"/>
          <p:nvPr/>
        </p:nvSpPr>
        <p:spPr>
          <a:xfrm>
            <a:off x="6465168" y="2433661"/>
            <a:ext cx="27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Tracing </a:t>
            </a:r>
            <a:r>
              <a:rPr kumimoji="1" lang="ko-KR" altLang="en-US"/>
              <a:t>정보를 전달하기 위한 의존성 설정</a:t>
            </a:r>
            <a:r>
              <a:rPr kumimoji="1" lang="en-US" altLang="ko-KR"/>
              <a:t>(zipkin)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F9A17-A136-2A47-9806-75CC461E4D98}"/>
              </a:ext>
            </a:extLst>
          </p:cNvPr>
          <p:cNvSpPr txBox="1"/>
          <p:nvPr/>
        </p:nvSpPr>
        <p:spPr>
          <a:xfrm>
            <a:off x="6543197" y="4329100"/>
            <a:ext cx="270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Tracing </a:t>
            </a:r>
            <a:r>
              <a:rPr kumimoji="1" lang="ko-KR" altLang="en-US"/>
              <a:t>정보를 적용하기 위한 설정</a:t>
            </a:r>
            <a:r>
              <a:rPr kumimoji="1" lang="en-US" altLang="ko-KR"/>
              <a:t>(sleuth </a:t>
            </a:r>
            <a:r>
              <a:rPr kumimoji="1" lang="ko-KR" altLang="en-US"/>
              <a:t>의존관계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556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 txBox="1">
            <a:spLocks/>
          </p:cNvSpPr>
          <p:nvPr/>
        </p:nvSpPr>
        <p:spPr>
          <a:xfrm>
            <a:off x="-1" y="444382"/>
            <a:ext cx="9697454" cy="720000"/>
          </a:xfrm>
          <a:prstGeom prst="rect">
            <a:avLst/>
          </a:prstGeom>
          <a:solidFill>
            <a:sysClr val="windowText" lastClr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85725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MSA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패턴 실습을 위한 </a:t>
            </a:r>
            <a:r>
              <a:rPr lang="en-US" altLang="ko-KR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Framework </a:t>
            </a:r>
            <a:r>
              <a:rPr lang="ko-KR" altLang="en-US" dirty="0">
                <a:solidFill>
                  <a:sysClr val="window" lastClr="FFFFFF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구조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7" name="텍스트 개체 틀 4">
            <a:extLst>
              <a:ext uri="{FF2B5EF4-FFF2-40B4-BE49-F238E27FC236}">
                <a16:creationId xmlns:a16="http://schemas.microsoft.com/office/drawing/2014/main" id="{AF1C4407-1AE8-8D4B-ADC6-D51A0D54E482}"/>
              </a:ext>
            </a:extLst>
          </p:cNvPr>
          <p:cNvSpPr txBox="1">
            <a:spLocks/>
          </p:cNvSpPr>
          <p:nvPr/>
        </p:nvSpPr>
        <p:spPr>
          <a:xfrm>
            <a:off x="11049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00. MSA </a:t>
            </a:r>
            <a:r>
              <a:rPr lang="ko-KR" altLang="en-US" dirty="0">
                <a:solidFill>
                  <a:sysClr val="windowText" lastClr="000000"/>
                </a:solidFill>
              </a:rPr>
              <a:t>패턴을 위한 프레임워크 구조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55941-0911-BA4C-908A-F6E7447C559A}"/>
              </a:ext>
            </a:extLst>
          </p:cNvPr>
          <p:cNvSpPr txBox="1"/>
          <p:nvPr/>
        </p:nvSpPr>
        <p:spPr>
          <a:xfrm>
            <a:off x="446580" y="1183032"/>
            <a:ext cx="91454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공통 오버레이에서 마이크로서비스 패턴과 </a:t>
            </a:r>
            <a:r>
              <a:rPr kumimoji="1" lang="ko-KR" altLang="en-US" b="1" dirty="0" err="1"/>
              <a:t>공통패치를</a:t>
            </a:r>
            <a:r>
              <a:rPr kumimoji="1" lang="ko-KR" altLang="en-US" b="1" dirty="0"/>
              <a:t> 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1769C-EE26-8F44-ADF6-09ECAAA5F1EC}"/>
              </a:ext>
            </a:extLst>
          </p:cNvPr>
          <p:cNvSpPr txBox="1"/>
          <p:nvPr/>
        </p:nvSpPr>
        <p:spPr>
          <a:xfrm>
            <a:off x="444945" y="1844824"/>
            <a:ext cx="8889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마이크로서비스 오버레이에서는 마이크로서비스에 특화된 공통오버레이를 명시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TA</a:t>
            </a:r>
            <a:r>
              <a:rPr lang="ko-KR" altLang="en-US" sz="1400" dirty="0"/>
              <a:t>의 결정사항은 공통 오버레이에만 작성되므로 개발자 영역과 역할 분리가 가능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마이크로서비스 마다 요구되는 패턴 선정이 상이할 수 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마이크로서비스별로 다른 공통오버레이를 가져야 함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공통 오버레이라기 보단 </a:t>
            </a:r>
            <a:r>
              <a:rPr lang="en-US" altLang="ko-KR" sz="1400" dirty="0"/>
              <a:t>TA</a:t>
            </a:r>
            <a:r>
              <a:rPr lang="ko-KR" altLang="en-US" sz="1400" dirty="0"/>
              <a:t> 오버레이 성격이 되며</a:t>
            </a:r>
            <a:r>
              <a:rPr lang="en-US" altLang="ko-KR" sz="1400" dirty="0"/>
              <a:t>,</a:t>
            </a:r>
            <a:r>
              <a:rPr lang="ko-KR" altLang="en-US" sz="1400" dirty="0"/>
              <a:t> 마이크로서비스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만큼 </a:t>
            </a:r>
            <a:r>
              <a:rPr lang="ko-KR" altLang="en-US" sz="1400" dirty="0" err="1"/>
              <a:t>여러벌이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구성되어버림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이전 구조와 마찬가지로 공통 패치 및 마이크로서비스 패턴 패치를 공통 오버레이 외부 폴더에 두기 위해서는 </a:t>
            </a:r>
            <a:r>
              <a:rPr lang="en-US" altLang="ko-KR" sz="1400" dirty="0" err="1"/>
              <a:t>kustomize</a:t>
            </a:r>
            <a:r>
              <a:rPr lang="en-US" altLang="ko-KR" sz="1400" dirty="0"/>
              <a:t> cli </a:t>
            </a:r>
            <a:r>
              <a:rPr lang="ko-KR" altLang="en-US" sz="1400" dirty="0"/>
              <a:t>최신 버전이 필요</a:t>
            </a:r>
            <a:endParaRPr lang="en-KR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362B51-603A-3249-AEEB-71ABD2442D49}"/>
              </a:ext>
            </a:extLst>
          </p:cNvPr>
          <p:cNvSpPr/>
          <p:nvPr/>
        </p:nvSpPr>
        <p:spPr>
          <a:xfrm>
            <a:off x="1322944" y="3969914"/>
            <a:ext cx="936104" cy="141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</a:t>
            </a:r>
            <a:endParaRPr lang="en-K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94474-98DB-ED44-8673-8245945EE7F9}"/>
              </a:ext>
            </a:extLst>
          </p:cNvPr>
          <p:cNvSpPr/>
          <p:nvPr/>
        </p:nvSpPr>
        <p:spPr>
          <a:xfrm>
            <a:off x="2907120" y="3969914"/>
            <a:ext cx="2196244" cy="364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overlay</a:t>
            </a:r>
            <a:endParaRPr lang="en-K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8F990F-545B-984A-8078-4CF661B39FCB}"/>
              </a:ext>
            </a:extLst>
          </p:cNvPr>
          <p:cNvSpPr/>
          <p:nvPr/>
        </p:nvSpPr>
        <p:spPr>
          <a:xfrm>
            <a:off x="2907120" y="4700361"/>
            <a:ext cx="2196244" cy="30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common patch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8DE35F-00DB-DD4E-AAB0-7A81A2D3F821}"/>
              </a:ext>
            </a:extLst>
          </p:cNvPr>
          <p:cNvSpPr/>
          <p:nvPr/>
        </p:nvSpPr>
        <p:spPr>
          <a:xfrm>
            <a:off x="2907120" y="5074627"/>
            <a:ext cx="2196244" cy="310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/>
              <a:t>microservice pattern patch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BA3F9-63F5-FB48-BACA-F6C7E53FEE74}"/>
              </a:ext>
            </a:extLst>
          </p:cNvPr>
          <p:cNvSpPr/>
          <p:nvPr/>
        </p:nvSpPr>
        <p:spPr>
          <a:xfrm>
            <a:off x="5673080" y="3964739"/>
            <a:ext cx="26848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1 overlay</a:t>
            </a:r>
            <a:endParaRPr lang="en-K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95DAE9-67AF-D94C-945A-738A2D6DD659}"/>
              </a:ext>
            </a:extLst>
          </p:cNvPr>
          <p:cNvSpPr/>
          <p:nvPr/>
        </p:nvSpPr>
        <p:spPr>
          <a:xfrm>
            <a:off x="5673080" y="4437112"/>
            <a:ext cx="26848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2 overlay</a:t>
            </a:r>
            <a:endParaRPr lang="en-K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61EB46-671A-D54B-B10F-B202B543C6BA}"/>
              </a:ext>
            </a:extLst>
          </p:cNvPr>
          <p:cNvSpPr/>
          <p:nvPr/>
        </p:nvSpPr>
        <p:spPr>
          <a:xfrm>
            <a:off x="5673080" y="4932533"/>
            <a:ext cx="26848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n overlay</a:t>
            </a:r>
            <a:endParaRPr lang="en-KR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833DF27-7E0C-CB42-A18E-91B048177CFE}"/>
              </a:ext>
            </a:extLst>
          </p:cNvPr>
          <p:cNvSpPr/>
          <p:nvPr/>
        </p:nvSpPr>
        <p:spPr>
          <a:xfrm>
            <a:off x="2488907" y="4097570"/>
            <a:ext cx="288032" cy="12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E19FB09-AAF3-E545-8666-754D7D26476A}"/>
              </a:ext>
            </a:extLst>
          </p:cNvPr>
          <p:cNvSpPr/>
          <p:nvPr/>
        </p:nvSpPr>
        <p:spPr>
          <a:xfrm>
            <a:off x="5244206" y="4100858"/>
            <a:ext cx="288032" cy="12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31A66994-D692-B146-8C50-CBA377884BC6}"/>
              </a:ext>
            </a:extLst>
          </p:cNvPr>
          <p:cNvSpPr/>
          <p:nvPr/>
        </p:nvSpPr>
        <p:spPr>
          <a:xfrm>
            <a:off x="3822048" y="4466742"/>
            <a:ext cx="183194" cy="1550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C1AFD9-A25A-8E40-A6A5-CA05684BCFEC}"/>
              </a:ext>
            </a:extLst>
          </p:cNvPr>
          <p:cNvCxnSpPr/>
          <p:nvPr/>
        </p:nvCxnSpPr>
        <p:spPr>
          <a:xfrm>
            <a:off x="5441587" y="5517232"/>
            <a:ext cx="0" cy="7920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58AD8A-B608-EF44-8FA5-1CE5FE65FB0D}"/>
              </a:ext>
            </a:extLst>
          </p:cNvPr>
          <p:cNvCxnSpPr/>
          <p:nvPr/>
        </p:nvCxnSpPr>
        <p:spPr>
          <a:xfrm>
            <a:off x="1180872" y="5517232"/>
            <a:ext cx="0" cy="7920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4C80B5-0E1A-E047-A747-6385B346516F}"/>
              </a:ext>
            </a:extLst>
          </p:cNvPr>
          <p:cNvCxnSpPr/>
          <p:nvPr/>
        </p:nvCxnSpPr>
        <p:spPr>
          <a:xfrm>
            <a:off x="8768447" y="5517232"/>
            <a:ext cx="0" cy="7920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1B074A-9A45-DE4A-96B7-3D72AC3CDF30}"/>
              </a:ext>
            </a:extLst>
          </p:cNvPr>
          <p:cNvCxnSpPr/>
          <p:nvPr/>
        </p:nvCxnSpPr>
        <p:spPr>
          <a:xfrm>
            <a:off x="1301127" y="6165304"/>
            <a:ext cx="400399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01BC7A-C68E-3947-8296-D2C4A8268C9A}"/>
              </a:ext>
            </a:extLst>
          </p:cNvPr>
          <p:cNvCxnSpPr>
            <a:cxnSpLocks/>
          </p:cNvCxnSpPr>
          <p:nvPr/>
        </p:nvCxnSpPr>
        <p:spPr>
          <a:xfrm>
            <a:off x="5541880" y="6165304"/>
            <a:ext cx="308854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F552DAA-7C8B-5140-8EA1-A951764D6123}"/>
              </a:ext>
            </a:extLst>
          </p:cNvPr>
          <p:cNvSpPr txBox="1"/>
          <p:nvPr/>
        </p:nvSpPr>
        <p:spPr>
          <a:xfrm>
            <a:off x="2268690" y="5661248"/>
            <a:ext cx="194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TA/AA </a:t>
            </a:r>
            <a:r>
              <a:rPr lang="ko-KR" altLang="en-US" dirty="0"/>
              <a:t>영역</a:t>
            </a:r>
            <a:endParaRPr lang="en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2681C7-D7C2-994A-B559-3B931C3CAA9F}"/>
              </a:ext>
            </a:extLst>
          </p:cNvPr>
          <p:cNvSpPr txBox="1"/>
          <p:nvPr/>
        </p:nvSpPr>
        <p:spPr>
          <a:xfrm>
            <a:off x="5716466" y="5661248"/>
            <a:ext cx="264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개발자</a:t>
            </a:r>
            <a:r>
              <a:rPr lang="en-KR" dirty="0"/>
              <a:t> </a:t>
            </a:r>
            <a:r>
              <a:rPr lang="ko-KR" altLang="en-US" dirty="0"/>
              <a:t>영역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28854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Tracing</a:t>
            </a:r>
            <a:r>
              <a:rPr lang="ko-KR" altLang="en-US" dirty="0"/>
              <a:t>의 </a:t>
            </a:r>
            <a:r>
              <a:rPr lang="en-US" altLang="ko-KR" dirty="0"/>
              <a:t>Application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Tracing Pattern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분산 </a:t>
            </a:r>
            <a:r>
              <a:rPr lang="en-US" altLang="ko-KR" dirty="0"/>
              <a:t>Tracing</a:t>
            </a:r>
            <a:r>
              <a:rPr lang="ko-KR" altLang="en-US" dirty="0"/>
              <a:t>을 위한 </a:t>
            </a:r>
            <a:r>
              <a:rPr lang="en-US" altLang="ko-KR" dirty="0"/>
              <a:t>Application </a:t>
            </a:r>
            <a:r>
              <a:rPr lang="ko-KR" altLang="en-US" dirty="0"/>
              <a:t>설정 정보를 구성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86FA8D-4879-0045-9574-3C1EE7E8A377}"/>
              </a:ext>
            </a:extLst>
          </p:cNvPr>
          <p:cNvSpPr/>
          <p:nvPr/>
        </p:nvSpPr>
        <p:spPr>
          <a:xfrm>
            <a:off x="644759" y="2123951"/>
            <a:ext cx="4953000" cy="26199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spring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sleuth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traceId128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true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sampler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probability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altLang="ko-KR" sz="1400" kern="0" dirty="0">
                <a:solidFill>
                  <a:srgbClr val="B5CEA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1.0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zipkin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baseUrl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altLang="ko-KR" sz="1400" kern="0" dirty="0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http://zipkin.zipkin:9411</a:t>
            </a:r>
          </a:p>
          <a:p>
            <a:pPr latinLnBrk="0">
              <a:lnSpc>
                <a:spcPts val="1800"/>
              </a:lnSpc>
            </a:pP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logging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pattern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0">
              <a:lnSpc>
                <a:spcPts val="1800"/>
              </a:lnSpc>
            </a:pP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569CD6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level</a:t>
            </a:r>
            <a:r>
              <a:rPr lang="en-US" altLang="ko-KR" sz="1400" kern="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altLang="ko-KR" sz="1400" kern="0" dirty="0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"%X{</a:t>
            </a:r>
            <a:r>
              <a:rPr lang="en-US" altLang="ko-KR" sz="1400" kern="0" dirty="0" err="1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traceId</a:t>
            </a:r>
            <a:r>
              <a:rPr lang="en-US" altLang="ko-KR" sz="1400" kern="0" dirty="0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} %X{</a:t>
            </a:r>
            <a:r>
              <a:rPr lang="en-US" altLang="ko-KR" sz="1400" kern="0" dirty="0" err="1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spanId</a:t>
            </a:r>
            <a:r>
              <a:rPr lang="en-US" altLang="ko-KR" sz="1400" kern="0" dirty="0">
                <a:solidFill>
                  <a:srgbClr val="CE9178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} %5p"</a:t>
            </a:r>
            <a:endParaRPr lang="ko-KR" altLang="ko-KR" sz="1400" kern="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AD36D8AE-D0A5-AA48-A60F-0FFF6361C1D4}"/>
              </a:ext>
            </a:extLst>
          </p:cNvPr>
          <p:cNvSpPr/>
          <p:nvPr/>
        </p:nvSpPr>
        <p:spPr>
          <a:xfrm>
            <a:off x="5794101" y="2195959"/>
            <a:ext cx="139740" cy="14768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대괄호[R] 16">
            <a:extLst>
              <a:ext uri="{FF2B5EF4-FFF2-40B4-BE49-F238E27FC236}">
                <a16:creationId xmlns:a16="http://schemas.microsoft.com/office/drawing/2014/main" id="{BFDCE591-777B-BA47-8E32-ED6A2D7606E7}"/>
              </a:ext>
            </a:extLst>
          </p:cNvPr>
          <p:cNvSpPr/>
          <p:nvPr/>
        </p:nvSpPr>
        <p:spPr>
          <a:xfrm>
            <a:off x="5794101" y="4032503"/>
            <a:ext cx="135465" cy="7230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7A0220-43B8-D447-BB13-55E47E195F5F}"/>
              </a:ext>
            </a:extLst>
          </p:cNvPr>
          <p:cNvSpPr txBox="1"/>
          <p:nvPr/>
        </p:nvSpPr>
        <p:spPr>
          <a:xfrm>
            <a:off x="5972008" y="2294337"/>
            <a:ext cx="3521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/>
              <a:t>Sleuth</a:t>
            </a:r>
            <a:r>
              <a:rPr kumimoji="1" lang="ko-KR" altLang="en-US" sz="1200"/>
              <a:t>와 </a:t>
            </a:r>
            <a:r>
              <a:rPr kumimoji="1" lang="en-US" altLang="ko-KR" sz="1200"/>
              <a:t>zipkin</a:t>
            </a:r>
            <a:r>
              <a:rPr kumimoji="1" lang="ko-KR" altLang="en-US" sz="1200"/>
              <a:t>에 대한 설정 구성</a:t>
            </a:r>
            <a:endParaRPr kumimoji="1" lang="en-US" altLang="ko-KR" sz="120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Probability : trace</a:t>
            </a:r>
            <a:r>
              <a:rPr kumimoji="1" lang="ko-KR" altLang="en-US" sz="1200"/>
              <a:t>된 정보를 전송하는 비율</a:t>
            </a:r>
            <a:r>
              <a:rPr kumimoji="1" lang="en-US" altLang="ko-KR" sz="1200"/>
              <a:t>(0~1)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Zipkin : </a:t>
            </a:r>
            <a:r>
              <a:rPr kumimoji="1" lang="ko-KR" altLang="en-US" sz="1200"/>
              <a:t>플랫폼에 구성된 </a:t>
            </a:r>
            <a:r>
              <a:rPr kumimoji="1" lang="en-US" altLang="ko-KR" sz="1200"/>
              <a:t>zipkin </a:t>
            </a:r>
            <a:r>
              <a:rPr kumimoji="1" lang="ko-KR" altLang="en-US" sz="1200"/>
              <a:t>대상 서버 정보</a:t>
            </a:r>
            <a:r>
              <a:rPr kumimoji="1" lang="en-US" altLang="ko-KR" sz="1200"/>
              <a:t>(</a:t>
            </a:r>
            <a:r>
              <a:rPr kumimoji="1" lang="ko-KR" altLang="en-US" sz="1200"/>
              <a:t>별도 구성 필요 없음</a:t>
            </a:r>
            <a:r>
              <a:rPr kumimoji="1" lang="en-US" altLang="ko-KR" sz="1200"/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200"/>
              <a:t>traceId128 : traceid</a:t>
            </a:r>
            <a:r>
              <a:rPr kumimoji="1" lang="ko-KR" altLang="en-US" sz="1200"/>
              <a:t>을 </a:t>
            </a:r>
            <a:r>
              <a:rPr kumimoji="1" lang="en-US" altLang="ko-KR" sz="1200"/>
              <a:t>128-bit</a:t>
            </a:r>
            <a:r>
              <a:rPr kumimoji="1" lang="ko-KR" altLang="en-US" sz="1200"/>
              <a:t>로 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34F7D-B0FF-6341-8E98-8294BC3BFFD6}"/>
              </a:ext>
            </a:extLst>
          </p:cNvPr>
          <p:cNvSpPr txBox="1"/>
          <p:nvPr/>
        </p:nvSpPr>
        <p:spPr>
          <a:xfrm>
            <a:off x="5972008" y="3978514"/>
            <a:ext cx="352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표준 출력</a:t>
            </a:r>
            <a:r>
              <a:rPr kumimoji="1" lang="en-US" altLang="ko-KR" sz="1200"/>
              <a:t>/</a:t>
            </a:r>
            <a:r>
              <a:rPr kumimoji="1" lang="ko-KR" altLang="en-US" sz="1200"/>
              <a:t>에러로 출력할 로그의 패턴 유형에 </a:t>
            </a:r>
            <a:r>
              <a:rPr kumimoji="1" lang="en-US" altLang="ko-KR" sz="1200"/>
              <a:t>traceId, spanId </a:t>
            </a:r>
            <a:r>
              <a:rPr kumimoji="1" lang="ko-KR" altLang="en-US" sz="1200"/>
              <a:t>정보를 적용</a:t>
            </a:r>
            <a:endParaRPr kumimoji="1" lang="en-US" altLang="ko-KR" sz="120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/>
              <a:t>Logging.pattern.level</a:t>
            </a:r>
            <a:r>
              <a:rPr kumimoji="1" lang="ko-KR" altLang="en-US" sz="1200"/>
              <a:t> </a:t>
            </a:r>
            <a:r>
              <a:rPr kumimoji="1" lang="en-US" altLang="ko-KR" sz="1200"/>
              <a:t>: </a:t>
            </a:r>
            <a:r>
              <a:rPr kumimoji="1" lang="ko-KR" altLang="en-US" sz="1200"/>
              <a:t>기본 설정값인 </a:t>
            </a:r>
            <a:r>
              <a:rPr kumimoji="1" lang="en-US" altLang="ko-KR" sz="1200"/>
              <a:t>%5p</a:t>
            </a:r>
            <a:r>
              <a:rPr kumimoji="1" lang="ko-KR" altLang="en-US" sz="1200"/>
              <a:t>에 </a:t>
            </a:r>
            <a:r>
              <a:rPr kumimoji="1" lang="en-US" altLang="ko-KR" sz="1200"/>
              <a:t>traceId, spanId </a:t>
            </a:r>
            <a:r>
              <a:rPr kumimoji="1" lang="ko-KR" altLang="en-US" sz="1200"/>
              <a:t>키워드을 추가</a:t>
            </a:r>
            <a:r>
              <a:rPr kumimoji="1" lang="en-US" altLang="ko-KR" sz="1200"/>
              <a:t>.</a:t>
            </a:r>
            <a:endParaRPr kumimoji="1" lang="ko-KR" altLang="en-US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7640FE-ECF0-3243-9A5B-E8B82EA36909}"/>
              </a:ext>
            </a:extLst>
          </p:cNvPr>
          <p:cNvSpPr/>
          <p:nvPr/>
        </p:nvSpPr>
        <p:spPr>
          <a:xfrm>
            <a:off x="744614" y="5367406"/>
            <a:ext cx="8424936" cy="64633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5ef469c33e26ee923d27bbfa9091c9a2</a:t>
            </a:r>
            <a:r>
              <a:rPr lang="en-US" altLang="ko-KR" sz="12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200" b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e267fa9b54019769</a:t>
            </a:r>
            <a:r>
              <a:rPr lang="ko-KR" altLang="en-US" sz="1200">
                <a:latin typeface="Consolas" panose="020B0609020204030204" pitchFamily="49" charset="0"/>
                <a:cs typeface="Consolas" panose="020B0609020204030204" pitchFamily="49" charset="0"/>
              </a:rPr>
              <a:t>  INFO 1 --- [or-http-epoll-1] .s.RestTemplateHeaderModifierInterceptor : rt/txid: 20200625090923-fe342416-49c5-4d91-97b1-842d5ecc652e (http://account-app-v0-dev:8080/v1/accounts)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A62C9CA-7C3E-5A42-8830-CCDEF9BCDB98}"/>
              </a:ext>
            </a:extLst>
          </p:cNvPr>
          <p:cNvCxnSpPr/>
          <p:nvPr/>
        </p:nvCxnSpPr>
        <p:spPr>
          <a:xfrm flipH="1">
            <a:off x="2432720" y="4743899"/>
            <a:ext cx="545648" cy="62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A8CF51C-98D2-E540-AA3F-D8EF40A19058}"/>
              </a:ext>
            </a:extLst>
          </p:cNvPr>
          <p:cNvCxnSpPr/>
          <p:nvPr/>
        </p:nvCxnSpPr>
        <p:spPr>
          <a:xfrm>
            <a:off x="4196916" y="4755523"/>
            <a:ext cx="108012" cy="61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9634185-B1D6-1A4C-9936-DA5BB3E10732}"/>
              </a:ext>
            </a:extLst>
          </p:cNvPr>
          <p:cNvCxnSpPr/>
          <p:nvPr/>
        </p:nvCxnSpPr>
        <p:spPr>
          <a:xfrm>
            <a:off x="4988734" y="4743899"/>
            <a:ext cx="873099" cy="62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1F8848-4924-294C-AACB-D535AE90E415}"/>
              </a:ext>
            </a:extLst>
          </p:cNvPr>
          <p:cNvSpPr txBox="1"/>
          <p:nvPr/>
        </p:nvSpPr>
        <p:spPr>
          <a:xfrm>
            <a:off x="2106248" y="4926460"/>
            <a:ext cx="824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/>
              <a:t>{traceId}</a:t>
            </a:r>
            <a:endParaRPr kumimoji="1" lang="ko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26882B-618D-894E-A7AD-E4DC703DA5BF}"/>
              </a:ext>
            </a:extLst>
          </p:cNvPr>
          <p:cNvSpPr txBox="1"/>
          <p:nvPr/>
        </p:nvSpPr>
        <p:spPr>
          <a:xfrm>
            <a:off x="3881126" y="4917152"/>
            <a:ext cx="824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/>
              <a:t>{spanId}</a:t>
            </a:r>
            <a:endParaRPr kumimoji="1"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CDC45-9A9C-B349-9B5B-894C89714E53}"/>
              </a:ext>
            </a:extLst>
          </p:cNvPr>
          <p:cNvSpPr txBox="1"/>
          <p:nvPr/>
        </p:nvSpPr>
        <p:spPr>
          <a:xfrm>
            <a:off x="5219058" y="4910668"/>
            <a:ext cx="185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/>
              <a:t>{%5p}</a:t>
            </a:r>
            <a:endParaRPr kumimoji="1"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1B459-0145-0749-9B83-F24B316CB2F5}"/>
              </a:ext>
            </a:extLst>
          </p:cNvPr>
          <p:cNvSpPr txBox="1"/>
          <p:nvPr/>
        </p:nvSpPr>
        <p:spPr>
          <a:xfrm>
            <a:off x="1892660" y="1808820"/>
            <a:ext cx="533591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overlay/common/v1/dev/shared/application-</a:t>
            </a:r>
            <a:r>
              <a:rPr lang="en-US" sz="1600" dirty="0" err="1"/>
              <a:t>dev.yaml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6110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마이크로서비스가 보다 탄력적으로 요청 및 리소스 사용 현황에 따라 자동 확장이 가능하도록 하는 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Autoscaler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34B062-AA62-954F-AB76-21C5C6EF84E5}"/>
              </a:ext>
            </a:extLst>
          </p:cNvPr>
          <p:cNvSpPr txBox="1"/>
          <p:nvPr/>
        </p:nvSpPr>
        <p:spPr>
          <a:xfrm>
            <a:off x="488504" y="1376772"/>
            <a:ext cx="889298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/>
              <a:t>갑작스러운 </a:t>
            </a:r>
            <a:r>
              <a:rPr kumimoji="1" lang="en-US" altLang="ko-KR" sz="1600" b="1" dirty="0"/>
              <a:t>Traffic</a:t>
            </a:r>
            <a:r>
              <a:rPr kumimoji="1" lang="ko-KR" altLang="en-US" sz="1600" b="1" dirty="0"/>
              <a:t> 부하가 커지거나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서비스의 사용량이 줄어듬이 지속되는 경우 등 서비스는 탄력적으로 확장</a:t>
            </a:r>
            <a:r>
              <a:rPr kumimoji="1" lang="en-US" altLang="ko-KR" sz="1600" b="1" dirty="0"/>
              <a:t>/</a:t>
            </a:r>
            <a:r>
              <a:rPr kumimoji="1" lang="ko-KR" altLang="en-US" sz="1600" b="1" dirty="0"/>
              <a:t>축소될 필요가 있다</a:t>
            </a:r>
            <a:r>
              <a:rPr kumimoji="1" lang="en-US" altLang="ko-KR" sz="1600" b="1" dirty="0"/>
              <a:t>.</a:t>
            </a:r>
            <a:endParaRPr kumimoji="1" lang="ko-KR" altLang="en-US" sz="1600" b="1" dirty="0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B62F8C6A-8887-FE49-845C-27D8E69401CC}"/>
              </a:ext>
            </a:extLst>
          </p:cNvPr>
          <p:cNvSpPr/>
          <p:nvPr/>
        </p:nvSpPr>
        <p:spPr>
          <a:xfrm>
            <a:off x="920552" y="3212976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7078B68-D6EB-9343-8333-42489AF97F31}"/>
              </a:ext>
            </a:extLst>
          </p:cNvPr>
          <p:cNvSpPr/>
          <p:nvPr/>
        </p:nvSpPr>
        <p:spPr>
          <a:xfrm>
            <a:off x="1072952" y="3365376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2E9360B9-B581-0748-AF1E-860D9F12E242}"/>
              </a:ext>
            </a:extLst>
          </p:cNvPr>
          <p:cNvSpPr/>
          <p:nvPr/>
        </p:nvSpPr>
        <p:spPr>
          <a:xfrm>
            <a:off x="1225352" y="3517776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BEF3F4-4D91-D647-83B6-792BB73E19BB}"/>
              </a:ext>
            </a:extLst>
          </p:cNvPr>
          <p:cNvGrpSpPr/>
          <p:nvPr/>
        </p:nvGrpSpPr>
        <p:grpSpPr>
          <a:xfrm>
            <a:off x="3476836" y="3212976"/>
            <a:ext cx="997077" cy="648072"/>
            <a:chOff x="2324708" y="2312876"/>
            <a:chExt cx="997077" cy="648072"/>
          </a:xfrm>
        </p:grpSpPr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08A5B3A1-F8C6-E342-BF7D-FEC337B056C6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8A5E81-F5F9-724E-83E5-15C1ED152C8E}"/>
                </a:ext>
              </a:extLst>
            </p:cNvPr>
            <p:cNvSpPr txBox="1"/>
            <p:nvPr/>
          </p:nvSpPr>
          <p:spPr>
            <a:xfrm>
              <a:off x="2510157" y="2384884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1D7E2D8-FD8D-F04E-B142-0A1FCCF8ED2A}"/>
              </a:ext>
            </a:extLst>
          </p:cNvPr>
          <p:cNvCxnSpPr>
            <a:cxnSpLocks/>
          </p:cNvCxnSpPr>
          <p:nvPr/>
        </p:nvCxnSpPr>
        <p:spPr>
          <a:xfrm>
            <a:off x="2108684" y="3675511"/>
            <a:ext cx="127895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29EDA62-DD0E-3A40-8DCC-56DA0825FD8C}"/>
              </a:ext>
            </a:extLst>
          </p:cNvPr>
          <p:cNvSpPr txBox="1"/>
          <p:nvPr/>
        </p:nvSpPr>
        <p:spPr>
          <a:xfrm>
            <a:off x="2000464" y="3316158"/>
            <a:ext cx="158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요청의 점진적 증가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033264-64AE-5446-9A25-C24B4B4FC544}"/>
              </a:ext>
            </a:extLst>
          </p:cNvPr>
          <p:cNvGrpSpPr/>
          <p:nvPr/>
        </p:nvGrpSpPr>
        <p:grpSpPr>
          <a:xfrm>
            <a:off x="3460833" y="4804597"/>
            <a:ext cx="997077" cy="648072"/>
            <a:chOff x="2324708" y="2312876"/>
            <a:chExt cx="997077" cy="648072"/>
          </a:xfrm>
        </p:grpSpPr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D7CC904B-DF55-2F4F-A6EB-842738B742DD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shade val="95000"/>
                  <a:satMod val="10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004E877-ED9E-C549-971F-E254EC33CF70}"/>
                </a:ext>
              </a:extLst>
            </p:cNvPr>
            <p:cNvSpPr txBox="1"/>
            <p:nvPr/>
          </p:nvSpPr>
          <p:spPr>
            <a:xfrm>
              <a:off x="2490156" y="2413443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A310DD-D72C-9F44-95B9-2D356588833A}"/>
              </a:ext>
            </a:extLst>
          </p:cNvPr>
          <p:cNvGrpSpPr/>
          <p:nvPr/>
        </p:nvGrpSpPr>
        <p:grpSpPr>
          <a:xfrm>
            <a:off x="3444832" y="5582192"/>
            <a:ext cx="997077" cy="648072"/>
            <a:chOff x="2324708" y="2312876"/>
            <a:chExt cx="997077" cy="648072"/>
          </a:xfrm>
        </p:grpSpPr>
        <p:sp>
          <p:nvSpPr>
            <p:cNvPr id="91" name="모서리가 둥근 직사각형 90">
              <a:extLst>
                <a:ext uri="{FF2B5EF4-FFF2-40B4-BE49-F238E27FC236}">
                  <a16:creationId xmlns:a16="http://schemas.microsoft.com/office/drawing/2014/main" id="{BBA906F3-3516-1E4B-91C5-9A72FB1DAD27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shade val="95000"/>
                  <a:satMod val="10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198C6A-1EB0-2A46-A97D-DBAC25C10A30}"/>
                </a:ext>
              </a:extLst>
            </p:cNvPr>
            <p:cNvSpPr txBox="1"/>
            <p:nvPr/>
          </p:nvSpPr>
          <p:spPr>
            <a:xfrm>
              <a:off x="2506157" y="2434323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8CF2A8E-BBA7-EE45-80A0-E464B50691B5}"/>
              </a:ext>
            </a:extLst>
          </p:cNvPr>
          <p:cNvGrpSpPr/>
          <p:nvPr/>
        </p:nvGrpSpPr>
        <p:grpSpPr>
          <a:xfrm>
            <a:off x="3460835" y="4008787"/>
            <a:ext cx="997077" cy="648072"/>
            <a:chOff x="2324708" y="2312876"/>
            <a:chExt cx="997077" cy="648072"/>
          </a:xfrm>
        </p:grpSpPr>
        <p:sp>
          <p:nvSpPr>
            <p:cNvPr id="95" name="모서리가 둥근 직사각형 94">
              <a:extLst>
                <a:ext uri="{FF2B5EF4-FFF2-40B4-BE49-F238E27FC236}">
                  <a16:creationId xmlns:a16="http://schemas.microsoft.com/office/drawing/2014/main" id="{10B45514-7EAC-E948-94FE-D97E6E48DFA5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EC4B2D7-8ACB-2145-8D5A-EB20EF034816}"/>
                </a:ext>
              </a:extLst>
            </p:cNvPr>
            <p:cNvSpPr txBox="1"/>
            <p:nvPr/>
          </p:nvSpPr>
          <p:spPr>
            <a:xfrm>
              <a:off x="2490154" y="2417165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4A4ACE5-EA8A-0446-86FE-855A44DAC5C6}"/>
              </a:ext>
            </a:extLst>
          </p:cNvPr>
          <p:cNvCxnSpPr>
            <a:cxnSpLocks/>
          </p:cNvCxnSpPr>
          <p:nvPr/>
        </p:nvCxnSpPr>
        <p:spPr>
          <a:xfrm>
            <a:off x="2108684" y="3861048"/>
            <a:ext cx="1278958" cy="4480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B93B1D8-CAC0-8042-89A3-5A3E09A13A6C}"/>
              </a:ext>
            </a:extLst>
          </p:cNvPr>
          <p:cNvCxnSpPr>
            <a:cxnSpLocks/>
          </p:cNvCxnSpPr>
          <p:nvPr/>
        </p:nvCxnSpPr>
        <p:spPr>
          <a:xfrm>
            <a:off x="1748644" y="4141127"/>
            <a:ext cx="1638998" cy="997298"/>
          </a:xfrm>
          <a:prstGeom prst="straightConnector1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916F55-1E13-1643-B108-17F52A83AB16}"/>
              </a:ext>
            </a:extLst>
          </p:cNvPr>
          <p:cNvCxnSpPr>
            <a:cxnSpLocks/>
          </p:cNvCxnSpPr>
          <p:nvPr/>
        </p:nvCxnSpPr>
        <p:spPr>
          <a:xfrm>
            <a:off x="1748644" y="4151408"/>
            <a:ext cx="1638998" cy="1754819"/>
          </a:xfrm>
          <a:prstGeom prst="straightConnector1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D22A11A-FE28-3C44-A384-96798878B1CF}"/>
              </a:ext>
            </a:extLst>
          </p:cNvPr>
          <p:cNvSpPr txBox="1"/>
          <p:nvPr/>
        </p:nvSpPr>
        <p:spPr>
          <a:xfrm>
            <a:off x="974774" y="4903129"/>
            <a:ext cx="158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기준 범위를 초과한 경우</a:t>
            </a:r>
            <a:r>
              <a:rPr kumimoji="1" lang="en-US" altLang="ko-KR" sz="1200"/>
              <a:t>, </a:t>
            </a:r>
            <a:r>
              <a:rPr kumimoji="1" lang="ko-KR" altLang="en-US" sz="1200"/>
              <a:t>자동 확장 하도록 서비스 복제본을 늘려준다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3F052A-D491-4942-9719-DAFB9502CB8E}"/>
              </a:ext>
            </a:extLst>
          </p:cNvPr>
          <p:cNvSpPr txBox="1"/>
          <p:nvPr/>
        </p:nvSpPr>
        <p:spPr>
          <a:xfrm>
            <a:off x="1613280" y="2412207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/>
              <a:t>자동 확장</a:t>
            </a:r>
            <a:endParaRPr lang="en-US" sz="1600" b="1" dirty="0"/>
          </a:p>
        </p:txBody>
      </p: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AC6094C4-F152-E944-8CE4-5B821F802249}"/>
              </a:ext>
            </a:extLst>
          </p:cNvPr>
          <p:cNvCxnSpPr>
            <a:cxnSpLocks/>
          </p:cNvCxnSpPr>
          <p:nvPr/>
        </p:nvCxnSpPr>
        <p:spPr>
          <a:xfrm>
            <a:off x="4934998" y="1916832"/>
            <a:ext cx="0" cy="43563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87D95B7-03F1-DB41-903D-D61E30BF58E8}"/>
              </a:ext>
            </a:extLst>
          </p:cNvPr>
          <p:cNvSpPr txBox="1"/>
          <p:nvPr/>
        </p:nvSpPr>
        <p:spPr>
          <a:xfrm>
            <a:off x="6357156" y="2412207"/>
            <a:ext cx="2016224" cy="395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/>
              <a:t>자동 축소</a:t>
            </a:r>
            <a:endParaRPr lang="en-US" sz="1600" b="1" dirty="0"/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40192ABA-56D0-0F42-8719-339BFA5D3079}"/>
              </a:ext>
            </a:extLst>
          </p:cNvPr>
          <p:cNvSpPr/>
          <p:nvPr/>
        </p:nvSpPr>
        <p:spPr>
          <a:xfrm>
            <a:off x="5451255" y="3220965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DDC49A31-3194-4B48-9B56-119D40F51008}"/>
              </a:ext>
            </a:extLst>
          </p:cNvPr>
          <p:cNvSpPr/>
          <p:nvPr/>
        </p:nvSpPr>
        <p:spPr>
          <a:xfrm>
            <a:off x="5603655" y="3373365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5CBBD761-132A-9146-952E-2483658F8CB1}"/>
              </a:ext>
            </a:extLst>
          </p:cNvPr>
          <p:cNvSpPr/>
          <p:nvPr/>
        </p:nvSpPr>
        <p:spPr>
          <a:xfrm>
            <a:off x="5756055" y="3525765"/>
            <a:ext cx="828092" cy="5205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>
                <a:solidFill>
                  <a:schemeClr val="tx1"/>
                </a:solidFill>
              </a:rPr>
              <a:t>Client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567471D-DDCF-9740-B5DC-8ED615BB9ED8}"/>
              </a:ext>
            </a:extLst>
          </p:cNvPr>
          <p:cNvGrpSpPr/>
          <p:nvPr/>
        </p:nvGrpSpPr>
        <p:grpSpPr>
          <a:xfrm>
            <a:off x="8007539" y="3220965"/>
            <a:ext cx="997077" cy="648072"/>
            <a:chOff x="2324708" y="2312876"/>
            <a:chExt cx="997077" cy="648072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FC4163A9-E6ED-9748-A923-5E5C7B9A5738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426BC50-22C3-374E-8D00-797527D3F664}"/>
                </a:ext>
              </a:extLst>
            </p:cNvPr>
            <p:cNvSpPr txBox="1"/>
            <p:nvPr/>
          </p:nvSpPr>
          <p:spPr>
            <a:xfrm>
              <a:off x="2479954" y="2412899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49E182CE-06B9-074B-96F0-55B1F60F2209}"/>
              </a:ext>
            </a:extLst>
          </p:cNvPr>
          <p:cNvCxnSpPr>
            <a:cxnSpLocks/>
          </p:cNvCxnSpPr>
          <p:nvPr/>
        </p:nvCxnSpPr>
        <p:spPr>
          <a:xfrm>
            <a:off x="6639387" y="3683500"/>
            <a:ext cx="127895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5F6EB7A-DC05-0C4A-A300-3C89705BD30D}"/>
              </a:ext>
            </a:extLst>
          </p:cNvPr>
          <p:cNvSpPr txBox="1"/>
          <p:nvPr/>
        </p:nvSpPr>
        <p:spPr>
          <a:xfrm>
            <a:off x="6531167" y="3324147"/>
            <a:ext cx="158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요청의 점진적 증가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C51CB94-A88E-3643-921A-990FE7809EC0}"/>
              </a:ext>
            </a:extLst>
          </p:cNvPr>
          <p:cNvGrpSpPr/>
          <p:nvPr/>
        </p:nvGrpSpPr>
        <p:grpSpPr>
          <a:xfrm>
            <a:off x="7991536" y="4812586"/>
            <a:ext cx="997077" cy="648072"/>
            <a:chOff x="2324708" y="2312876"/>
            <a:chExt cx="997077" cy="648072"/>
          </a:xfrm>
        </p:grpSpPr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A5E3DA4C-6057-1F44-8D88-03F68D653859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1">
                  <a:shade val="95000"/>
                  <a:satMod val="10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DA30B7D-B412-CE46-8154-AFEF3E366B02}"/>
                </a:ext>
              </a:extLst>
            </p:cNvPr>
            <p:cNvSpPr txBox="1"/>
            <p:nvPr/>
          </p:nvSpPr>
          <p:spPr>
            <a:xfrm>
              <a:off x="2495957" y="2405454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6720B37-EA34-BE41-A942-23A902E53455}"/>
              </a:ext>
            </a:extLst>
          </p:cNvPr>
          <p:cNvGrpSpPr/>
          <p:nvPr/>
        </p:nvGrpSpPr>
        <p:grpSpPr>
          <a:xfrm>
            <a:off x="7975535" y="5590181"/>
            <a:ext cx="997077" cy="648072"/>
            <a:chOff x="2324708" y="2312876"/>
            <a:chExt cx="997077" cy="648072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AD542E30-C9BA-B141-8168-5CEA92BF14AE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1">
                  <a:shade val="95000"/>
                  <a:satMod val="10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DCBA0EA-1F3F-654A-90E3-CD50A7EBB376}"/>
                </a:ext>
              </a:extLst>
            </p:cNvPr>
            <p:cNvSpPr txBox="1"/>
            <p:nvPr/>
          </p:nvSpPr>
          <p:spPr>
            <a:xfrm>
              <a:off x="2511958" y="2426334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584EC1F-78F5-794A-8D31-7C6D50B50279}"/>
              </a:ext>
            </a:extLst>
          </p:cNvPr>
          <p:cNvGrpSpPr/>
          <p:nvPr/>
        </p:nvGrpSpPr>
        <p:grpSpPr>
          <a:xfrm>
            <a:off x="7991538" y="4016776"/>
            <a:ext cx="997077" cy="648072"/>
            <a:chOff x="2324708" y="2312876"/>
            <a:chExt cx="997077" cy="648072"/>
          </a:xfrm>
        </p:grpSpPr>
        <p:sp>
          <p:nvSpPr>
            <p:cNvPr id="127" name="모서리가 둥근 직사각형 126">
              <a:extLst>
                <a:ext uri="{FF2B5EF4-FFF2-40B4-BE49-F238E27FC236}">
                  <a16:creationId xmlns:a16="http://schemas.microsoft.com/office/drawing/2014/main" id="{958B8AC4-742B-684F-BCCD-107C1B5914B0}"/>
                </a:ext>
              </a:extLst>
            </p:cNvPr>
            <p:cNvSpPr/>
            <p:nvPr/>
          </p:nvSpPr>
          <p:spPr>
            <a:xfrm>
              <a:off x="2324708" y="2312876"/>
              <a:ext cx="997077" cy="6480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F71A05A-FF6A-DC48-A98E-FB9ECC1FD504}"/>
                </a:ext>
              </a:extLst>
            </p:cNvPr>
            <p:cNvSpPr txBox="1"/>
            <p:nvPr/>
          </p:nvSpPr>
          <p:spPr>
            <a:xfrm>
              <a:off x="2495955" y="2409176"/>
              <a:ext cx="678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Micro</a:t>
              </a:r>
            </a:p>
            <a:p>
              <a:r>
                <a:rPr kumimoji="1" lang="en-US" altLang="ko-KR" sz="1200" dirty="0"/>
                <a:t>Service</a:t>
              </a:r>
              <a:endParaRPr kumimoji="1" lang="ko-KR" altLang="en-US" sz="1200" dirty="0"/>
            </a:p>
          </p:txBody>
        </p:sp>
      </p:grp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044E62C-F9EF-F14A-8944-A183F1010DA9}"/>
              </a:ext>
            </a:extLst>
          </p:cNvPr>
          <p:cNvCxnSpPr>
            <a:cxnSpLocks/>
          </p:cNvCxnSpPr>
          <p:nvPr/>
        </p:nvCxnSpPr>
        <p:spPr>
          <a:xfrm>
            <a:off x="6639387" y="3869037"/>
            <a:ext cx="1278958" cy="4480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4A8EBC2-760B-9D4E-9891-66AAC088F022}"/>
              </a:ext>
            </a:extLst>
          </p:cNvPr>
          <p:cNvSpPr txBox="1"/>
          <p:nvPr/>
        </p:nvSpPr>
        <p:spPr>
          <a:xfrm>
            <a:off x="5440366" y="4793470"/>
            <a:ext cx="212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/>
              <a:t>일정 기간 동안 초과한 부하가 정상 수치로 줄어든 경우</a:t>
            </a:r>
            <a:r>
              <a:rPr kumimoji="1" lang="en-US" altLang="ko-KR" sz="1200"/>
              <a:t>, </a:t>
            </a:r>
            <a:r>
              <a:rPr kumimoji="1" lang="ko-KR" altLang="en-US" sz="1200"/>
              <a:t>최근 생성된 서비스 부터 점진적으로 줄인다</a:t>
            </a:r>
            <a:r>
              <a:rPr kumimoji="1" lang="en-US" altLang="ko-KR" sz="1200"/>
              <a:t>.</a:t>
            </a:r>
            <a:endParaRPr kumimoji="1" lang="ko-KR" altLang="en-US" sz="12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A048BD4-B1D2-764E-852E-8202737F36CC}"/>
              </a:ext>
            </a:extLst>
          </p:cNvPr>
          <p:cNvSpPr txBox="1"/>
          <p:nvPr/>
        </p:nvSpPr>
        <p:spPr>
          <a:xfrm>
            <a:off x="3951151" y="5290492"/>
            <a:ext cx="770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Creating</a:t>
            </a:r>
            <a:endParaRPr kumimoji="1" lang="ko-KR" altLang="en-US" sz="120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E45B8D3-A23E-9E44-8D22-2CEA9DD2FCFB}"/>
              </a:ext>
            </a:extLst>
          </p:cNvPr>
          <p:cNvSpPr txBox="1"/>
          <p:nvPr/>
        </p:nvSpPr>
        <p:spPr>
          <a:xfrm>
            <a:off x="3947155" y="6080609"/>
            <a:ext cx="770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Creating</a:t>
            </a:r>
            <a:endParaRPr kumimoji="1" lang="ko-KR" altLang="en-US" sz="12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F19290D-2050-AE4C-9857-D5B950340736}"/>
              </a:ext>
            </a:extLst>
          </p:cNvPr>
          <p:cNvSpPr txBox="1"/>
          <p:nvPr/>
        </p:nvSpPr>
        <p:spPr>
          <a:xfrm>
            <a:off x="8505692" y="5290491"/>
            <a:ext cx="100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Terminating</a:t>
            </a:r>
            <a:endParaRPr kumimoji="1" lang="ko-KR" altLang="en-US" sz="12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9E9B5B-13F4-F049-B494-08D366E7F6FB}"/>
              </a:ext>
            </a:extLst>
          </p:cNvPr>
          <p:cNvSpPr txBox="1"/>
          <p:nvPr/>
        </p:nvSpPr>
        <p:spPr>
          <a:xfrm>
            <a:off x="8505692" y="6086122"/>
            <a:ext cx="100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Terminating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014704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Autoscaler Pattern </a:t>
            </a:r>
            <a:r>
              <a:rPr lang="ko-KR" altLang="en-US" dirty="0"/>
              <a:t>유형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Autoscaler</a:t>
            </a:r>
            <a:r>
              <a:rPr lang="en-US" altLang="ko-KR" dirty="0"/>
              <a:t>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CB822C-01FA-4F44-9D63-A07C16BF35EC}"/>
              </a:ext>
            </a:extLst>
          </p:cNvPr>
          <p:cNvGraphicFramePr>
            <a:graphicFrameLocks noGrp="1"/>
          </p:cNvGraphicFramePr>
          <p:nvPr/>
        </p:nvGraphicFramePr>
        <p:xfrm>
          <a:off x="514307" y="2824575"/>
          <a:ext cx="8889269" cy="2531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5414">
                  <a:extLst>
                    <a:ext uri="{9D8B030D-6E8A-4147-A177-3AD203B41FA5}">
                      <a16:colId xmlns:a16="http://schemas.microsoft.com/office/drawing/2014/main" val="2254749000"/>
                    </a:ext>
                  </a:extLst>
                </a:gridCol>
                <a:gridCol w="2594217">
                  <a:extLst>
                    <a:ext uri="{9D8B030D-6E8A-4147-A177-3AD203B41FA5}">
                      <a16:colId xmlns:a16="http://schemas.microsoft.com/office/drawing/2014/main" val="2672531003"/>
                    </a:ext>
                  </a:extLst>
                </a:gridCol>
                <a:gridCol w="2609819">
                  <a:extLst>
                    <a:ext uri="{9D8B030D-6E8A-4147-A177-3AD203B41FA5}">
                      <a16:colId xmlns:a16="http://schemas.microsoft.com/office/drawing/2014/main" val="2842213654"/>
                    </a:ext>
                  </a:extLst>
                </a:gridCol>
                <a:gridCol w="2609819">
                  <a:extLst>
                    <a:ext uri="{9D8B030D-6E8A-4147-A177-3AD203B41FA5}">
                      <a16:colId xmlns:a16="http://schemas.microsoft.com/office/drawing/2014/main" val="3746458677"/>
                    </a:ext>
                  </a:extLst>
                </a:gridCol>
              </a:tblGrid>
              <a:tr h="3586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Default Metric Autoscaler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Custom Metric Autoscaler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External Metric Autoscaler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017885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기본 </a:t>
                      </a:r>
                      <a:r>
                        <a:rPr lang="en-US" altLang="ko-KR" sz="1200"/>
                        <a:t>CPU, Memory </a:t>
                      </a:r>
                      <a:r>
                        <a:rPr lang="ko-KR" altLang="en-US" sz="1200"/>
                        <a:t>사용량 기반의 </a:t>
                      </a:r>
                      <a:r>
                        <a:rPr lang="en-US" altLang="ko-KR" sz="1200"/>
                        <a:t>HPA*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K8S</a:t>
                      </a:r>
                      <a:r>
                        <a:rPr lang="ko-KR" altLang="en-US" sz="1200"/>
                        <a:t>의 </a:t>
                      </a:r>
                      <a:r>
                        <a:rPr lang="en-US" altLang="ko-KR" sz="1200"/>
                        <a:t>Namespace</a:t>
                      </a:r>
                      <a:r>
                        <a:rPr lang="ko-KR" altLang="en-US" sz="1200"/>
                        <a:t>로 분류 가능한 </a:t>
                      </a:r>
                      <a:r>
                        <a:rPr lang="en-US" altLang="ko-KR" sz="1200"/>
                        <a:t>Metric </a:t>
                      </a:r>
                      <a:r>
                        <a:rPr lang="ko-KR" altLang="en-US" sz="1200"/>
                        <a:t>기준의 </a:t>
                      </a:r>
                      <a:r>
                        <a:rPr lang="en-US" altLang="ko-KR" sz="1200"/>
                        <a:t>HPA*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Namespace</a:t>
                      </a:r>
                      <a:r>
                        <a:rPr lang="ko-KR" altLang="en-US" sz="1200"/>
                        <a:t>로 분류가 어려운 정보 기반의 </a:t>
                      </a:r>
                      <a:r>
                        <a:rPr lang="en-US" altLang="ko-KR" sz="1200"/>
                        <a:t>HPA*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0721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수집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CPU, Memory </a:t>
                      </a:r>
                      <a:r>
                        <a:rPr lang="ko-KR" altLang="en-US" sz="1200"/>
                        <a:t>등의 </a:t>
                      </a:r>
                      <a:r>
                        <a:rPr lang="en-US" altLang="ko-KR" sz="1200"/>
                        <a:t>Container </a:t>
                      </a:r>
                      <a:r>
                        <a:rPr lang="ko-KR" altLang="en-US" sz="1200"/>
                        <a:t>리소스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Default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Metric </a:t>
                      </a:r>
                      <a:r>
                        <a:rPr lang="ko-KR" altLang="en-US" sz="1200"/>
                        <a:t>외에 </a:t>
                      </a:r>
                      <a:r>
                        <a:rPr lang="en-US" altLang="ko-KR" sz="1200"/>
                        <a:t>Kubernetes </a:t>
                      </a:r>
                      <a:r>
                        <a:rPr lang="ko-KR" altLang="en-US" sz="1200"/>
                        <a:t>리소스 기준으로 수집 가능한 범위의 </a:t>
                      </a:r>
                      <a:r>
                        <a:rPr lang="en-US" altLang="ko-KR" sz="1200"/>
                        <a:t>Metric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Kubernetes </a:t>
                      </a:r>
                      <a:r>
                        <a:rPr lang="ko-KR" altLang="en-US" sz="1200"/>
                        <a:t>관리 범위 밖에서 수집되는 </a:t>
                      </a:r>
                      <a:r>
                        <a:rPr lang="en-US" altLang="ko-KR" sz="1200"/>
                        <a:t>Metric </a:t>
                      </a:r>
                      <a:r>
                        <a:rPr lang="ko-KR" altLang="en-US" sz="1200"/>
                        <a:t>정보 기준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2555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K8S API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Metrics.k8s.io/v1beta1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Custom/metrics.k8s.io/v1beta1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External/metrics.k8s.io/v1beta1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9839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API Service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Metrics server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Prometheus adapter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Prometheus adapter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30645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Metric Pattern</a:t>
                      </a:r>
                      <a:r>
                        <a:rPr lang="ko-KR" altLang="en-US" sz="1200"/>
                        <a:t> 수집</a:t>
                      </a:r>
                      <a:endParaRPr lang="en-US" alt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추가 설정으로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2367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2F5540-CE08-A042-AFC2-C8811E15534D}"/>
              </a:ext>
            </a:extLst>
          </p:cNvPr>
          <p:cNvSpPr txBox="1"/>
          <p:nvPr/>
        </p:nvSpPr>
        <p:spPr>
          <a:xfrm>
            <a:off x="5051589" y="5806907"/>
            <a:ext cx="450992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/>
              <a:t>*</a:t>
            </a:r>
            <a:r>
              <a:rPr kumimoji="1" lang="en-US" altLang="ko-KR" sz="1200"/>
              <a:t> HorizontalPodAutoscaler</a:t>
            </a:r>
            <a:r>
              <a:rPr kumimoji="1" lang="ko-KR" altLang="en-US" sz="1200"/>
              <a:t> 명세로 축약해서 </a:t>
            </a:r>
            <a:r>
              <a:rPr kumimoji="1" lang="en-US" altLang="ko-KR" sz="1200"/>
              <a:t>HPA</a:t>
            </a:r>
            <a:r>
              <a:rPr kumimoji="1" lang="ko-KR" altLang="en-US" sz="1200"/>
              <a:t>라고 함</a:t>
            </a:r>
            <a:endParaRPr kumimoji="1" lang="en-US" altLang="ko-KR" sz="1200"/>
          </a:p>
          <a:p>
            <a:pPr>
              <a:lnSpc>
                <a:spcPct val="150000"/>
              </a:lnSpc>
            </a:pPr>
            <a:r>
              <a:rPr kumimoji="1" lang="ko-KR" altLang="en-US" sz="1200"/>
              <a:t>* </a:t>
            </a:r>
            <a:r>
              <a:rPr kumimoji="1" lang="en-US" altLang="ko-KR" sz="1200"/>
              <a:t>External Metric Autoscaler</a:t>
            </a:r>
            <a:r>
              <a:rPr kumimoji="1" lang="ko-KR" altLang="en-US" sz="1200"/>
              <a:t>는 예제 설명에서 제외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0F7BB-BD64-444E-AC70-A5EE8D3EAE0E}"/>
              </a:ext>
            </a:extLst>
          </p:cNvPr>
          <p:cNvSpPr txBox="1"/>
          <p:nvPr/>
        </p:nvSpPr>
        <p:spPr>
          <a:xfrm>
            <a:off x="510588" y="1484784"/>
            <a:ext cx="8892988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Autoscaler</a:t>
            </a:r>
            <a:r>
              <a:rPr kumimoji="1" lang="en-US" altLang="ko-KR" sz="1600" dirty="0"/>
              <a:t> Pattern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Microservice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Kubernetes</a:t>
            </a:r>
            <a:r>
              <a:rPr kumimoji="1" lang="ko-KR" altLang="en-US" sz="1600" dirty="0"/>
              <a:t>에서 직접 수집된 </a:t>
            </a:r>
            <a:r>
              <a:rPr kumimoji="1" lang="en-US" altLang="ko-KR" sz="1600" dirty="0"/>
              <a:t>CPU, Memory</a:t>
            </a:r>
            <a:r>
              <a:rPr kumimoji="1" lang="ko-KR" altLang="en-US" sz="1600" dirty="0"/>
              <a:t> 등의 </a:t>
            </a:r>
            <a:r>
              <a:rPr kumimoji="1" lang="en-US" altLang="ko-KR" sz="1600" dirty="0"/>
              <a:t>Metric </a:t>
            </a:r>
            <a:r>
              <a:rPr kumimoji="1" lang="ko-KR" altLang="en-US" sz="1600" dirty="0"/>
              <a:t>정보와 </a:t>
            </a:r>
            <a:r>
              <a:rPr kumimoji="1" lang="en-US" altLang="ko-KR" sz="1600" dirty="0"/>
              <a:t>Metric Pattern</a:t>
            </a:r>
            <a:r>
              <a:rPr kumimoji="1" lang="ko-KR" altLang="en-US" sz="1600" dirty="0"/>
              <a:t>을 통해 수집된 </a:t>
            </a:r>
            <a:r>
              <a:rPr kumimoji="1" lang="en-US" altLang="ko-KR" sz="1600" dirty="0"/>
              <a:t>Metric </a:t>
            </a:r>
            <a:r>
              <a:rPr kumimoji="1" lang="ko-KR" altLang="en-US" sz="1600" dirty="0"/>
              <a:t>을 기반으로 </a:t>
            </a:r>
            <a:r>
              <a:rPr kumimoji="1" lang="en-US" altLang="ko-KR" sz="1600" dirty="0"/>
              <a:t>Pod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Autoscaling(HPA*)</a:t>
            </a:r>
            <a:r>
              <a:rPr kumimoji="1" lang="ko-KR" altLang="en-US" sz="1600" dirty="0"/>
              <a:t>하는 패턴</a:t>
            </a:r>
          </a:p>
        </p:txBody>
      </p:sp>
    </p:spTree>
    <p:extLst>
      <p:ext uri="{BB962C8B-B14F-4D97-AF65-F5344CB8AC3E}">
        <p14:creationId xmlns:p14="http://schemas.microsoft.com/office/powerpoint/2010/main" val="960026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Autoscaler Pattern</a:t>
            </a:r>
            <a:r>
              <a:rPr lang="ko-KR" altLang="en-US" dirty="0"/>
              <a:t> 형상</a:t>
            </a:r>
            <a:r>
              <a:rPr lang="en-US" altLang="ko-KR" dirty="0"/>
              <a:t> – Metric </a:t>
            </a:r>
            <a:r>
              <a:rPr lang="ko-KR" altLang="en-US" dirty="0"/>
              <a:t>수집과 </a:t>
            </a:r>
            <a:r>
              <a:rPr lang="en-US" altLang="ko-KR" dirty="0"/>
              <a:t>Pod Autoscaling </a:t>
            </a:r>
            <a:r>
              <a:rPr lang="ko-KR" altLang="en-US" dirty="0"/>
              <a:t>플로우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Autoscaler</a:t>
            </a:r>
            <a:r>
              <a:rPr lang="en-US" altLang="ko-KR" dirty="0"/>
              <a:t>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9307639-E9B7-1242-9270-FA0BC305C65C}"/>
              </a:ext>
            </a:extLst>
          </p:cNvPr>
          <p:cNvSpPr/>
          <p:nvPr/>
        </p:nvSpPr>
        <p:spPr>
          <a:xfrm>
            <a:off x="7057570" y="3563365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25D8A02-99E2-1D4C-A13D-396E5463BF55}"/>
              </a:ext>
            </a:extLst>
          </p:cNvPr>
          <p:cNvSpPr/>
          <p:nvPr/>
        </p:nvSpPr>
        <p:spPr>
          <a:xfrm>
            <a:off x="810819" y="2387484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607481-41E9-C846-A7FF-743AA9D61DC6}"/>
              </a:ext>
            </a:extLst>
          </p:cNvPr>
          <p:cNvSpPr txBox="1"/>
          <p:nvPr/>
        </p:nvSpPr>
        <p:spPr>
          <a:xfrm>
            <a:off x="872949" y="2091989"/>
            <a:ext cx="114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HPA </a:t>
            </a:r>
            <a:r>
              <a:rPr kumimoji="1" lang="ko-KR" altLang="en-US" sz="1400" b="1" dirty="0"/>
              <a:t>명세서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EC5F7D1-080E-EE45-8FFA-85B2E1E9620F}"/>
              </a:ext>
            </a:extLst>
          </p:cNvPr>
          <p:cNvSpPr/>
          <p:nvPr/>
        </p:nvSpPr>
        <p:spPr>
          <a:xfrm>
            <a:off x="3660938" y="2332654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4AFB21-DA04-1A41-9D7C-FD451591BFAC}"/>
              </a:ext>
            </a:extLst>
          </p:cNvPr>
          <p:cNvSpPr txBox="1"/>
          <p:nvPr/>
        </p:nvSpPr>
        <p:spPr>
          <a:xfrm>
            <a:off x="3765015" y="1992284"/>
            <a:ext cx="108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Autoscaler</a:t>
            </a:r>
            <a:endParaRPr kumimoji="1" lang="ko-KR" altLang="en-US" sz="14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E94C58D-DDF3-AD40-87A3-457C6A51094E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2084113" y="2908718"/>
            <a:ext cx="1576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75B5E3E-F5F2-F94A-86DB-45AAB0B95BAB}"/>
              </a:ext>
            </a:extLst>
          </p:cNvPr>
          <p:cNvSpPr txBox="1"/>
          <p:nvPr/>
        </p:nvSpPr>
        <p:spPr>
          <a:xfrm>
            <a:off x="2288788" y="2608253"/>
            <a:ext cx="122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HPA </a:t>
            </a:r>
            <a:r>
              <a:rPr kumimoji="1" lang="ko-KR" altLang="en-US" sz="1200" dirty="0"/>
              <a:t>명세 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7E322-8D41-B64C-81D7-1E075A5E769C}"/>
              </a:ext>
            </a:extLst>
          </p:cNvPr>
          <p:cNvSpPr txBox="1"/>
          <p:nvPr/>
        </p:nvSpPr>
        <p:spPr>
          <a:xfrm>
            <a:off x="577486" y="2621798"/>
            <a:ext cx="1711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b="1" dirty="0"/>
              <a:t>scaleTargetRef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b="1" dirty="0"/>
              <a:t>Metrics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b="1" dirty="0"/>
              <a:t>Replicas(min/max)</a:t>
            </a:r>
            <a:endParaRPr kumimoji="1" lang="ko-KR" altLang="en-US" sz="12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5E835C5-AEE1-1B46-9150-2C00184512E1}"/>
              </a:ext>
            </a:extLst>
          </p:cNvPr>
          <p:cNvSpPr/>
          <p:nvPr/>
        </p:nvSpPr>
        <p:spPr>
          <a:xfrm>
            <a:off x="6395315" y="1556936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0EBC930-5A14-AF40-8857-269D46DB0787}"/>
              </a:ext>
            </a:extLst>
          </p:cNvPr>
          <p:cNvSpPr/>
          <p:nvPr/>
        </p:nvSpPr>
        <p:spPr>
          <a:xfrm>
            <a:off x="6547715" y="1709336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C55ADB0-229A-1C42-9297-8251A997FB79}"/>
              </a:ext>
            </a:extLst>
          </p:cNvPr>
          <p:cNvSpPr/>
          <p:nvPr/>
        </p:nvSpPr>
        <p:spPr>
          <a:xfrm>
            <a:off x="6700115" y="1861736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0E59F2-0B7B-394E-8819-3DB85849B4BD}"/>
              </a:ext>
            </a:extLst>
          </p:cNvPr>
          <p:cNvSpPr txBox="1"/>
          <p:nvPr/>
        </p:nvSpPr>
        <p:spPr>
          <a:xfrm>
            <a:off x="6729541" y="1450181"/>
            <a:ext cx="79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Replica</a:t>
            </a:r>
            <a:endParaRPr kumimoji="1" lang="ko-KR" altLang="en-US" sz="1400" b="1" dirty="0"/>
          </a:p>
        </p:txBody>
      </p:sp>
      <p:sp>
        <p:nvSpPr>
          <p:cNvPr id="59" name="원통[C] 58">
            <a:extLst>
              <a:ext uri="{FF2B5EF4-FFF2-40B4-BE49-F238E27FC236}">
                <a16:creationId xmlns:a16="http://schemas.microsoft.com/office/drawing/2014/main" id="{114331E7-B0B4-FE45-B748-06AA7EE699B1}"/>
              </a:ext>
            </a:extLst>
          </p:cNvPr>
          <p:cNvSpPr/>
          <p:nvPr/>
        </p:nvSpPr>
        <p:spPr>
          <a:xfrm>
            <a:off x="6921268" y="4139619"/>
            <a:ext cx="1008112" cy="1080120"/>
          </a:xfrm>
          <a:prstGeom prst="can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2D73FE-45CC-1A49-BB7E-002BED813F04}"/>
              </a:ext>
            </a:extLst>
          </p:cNvPr>
          <p:cNvSpPr txBox="1"/>
          <p:nvPr/>
        </p:nvSpPr>
        <p:spPr>
          <a:xfrm>
            <a:off x="7274370" y="4797152"/>
            <a:ext cx="1718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Metric Repository</a:t>
            </a:r>
            <a:endParaRPr kumimoji="1" lang="ko-KR" altLang="en-US" sz="14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9C62E9-9050-8942-8B2F-E7E47C489893}"/>
              </a:ext>
            </a:extLst>
          </p:cNvPr>
          <p:cNvCxnSpPr>
            <a:cxnSpLocks/>
          </p:cNvCxnSpPr>
          <p:nvPr/>
        </p:nvCxnSpPr>
        <p:spPr>
          <a:xfrm flipV="1">
            <a:off x="7348187" y="3043833"/>
            <a:ext cx="0" cy="107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329B116-EE6B-F142-B0AC-77CB9921A080}"/>
              </a:ext>
            </a:extLst>
          </p:cNvPr>
          <p:cNvSpPr txBox="1"/>
          <p:nvPr/>
        </p:nvSpPr>
        <p:spPr>
          <a:xfrm>
            <a:off x="7334489" y="3522134"/>
            <a:ext cx="10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Metric</a:t>
            </a:r>
            <a:r>
              <a:rPr kumimoji="1" lang="ko-KR" altLang="en-US" sz="1200" dirty="0"/>
              <a:t> 수집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04116A-5236-B449-8817-A8C1013B0F3A}"/>
              </a:ext>
            </a:extLst>
          </p:cNvPr>
          <p:cNvSpPr txBox="1"/>
          <p:nvPr/>
        </p:nvSpPr>
        <p:spPr>
          <a:xfrm>
            <a:off x="7078425" y="2293482"/>
            <a:ext cx="512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Pod</a:t>
            </a:r>
            <a:endParaRPr kumimoji="1" lang="ko-KR" altLang="en-US" sz="1400" b="1" dirty="0"/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D20388F-2944-C34A-8858-0D3843049E7F}"/>
              </a:ext>
            </a:extLst>
          </p:cNvPr>
          <p:cNvSpPr/>
          <p:nvPr/>
        </p:nvSpPr>
        <p:spPr>
          <a:xfrm>
            <a:off x="7526625" y="2558215"/>
            <a:ext cx="805511" cy="34480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/metric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D95F4F9-A1E2-BD48-8B78-31C87564C297}"/>
              </a:ext>
            </a:extLst>
          </p:cNvPr>
          <p:cNvCxnSpPr>
            <a:cxnSpLocks/>
          </p:cNvCxnSpPr>
          <p:nvPr/>
        </p:nvCxnSpPr>
        <p:spPr>
          <a:xfrm flipV="1">
            <a:off x="4977737" y="2397693"/>
            <a:ext cx="1358451" cy="51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BD6442E-5991-384E-A243-42F6B47B1A1E}"/>
              </a:ext>
            </a:extLst>
          </p:cNvPr>
          <p:cNvSpPr txBox="1"/>
          <p:nvPr/>
        </p:nvSpPr>
        <p:spPr>
          <a:xfrm>
            <a:off x="4904581" y="3753969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HPA </a:t>
            </a:r>
            <a:r>
              <a:rPr kumimoji="1" lang="ko-KR" altLang="en-US" sz="1200" dirty="0"/>
              <a:t>대상 </a:t>
            </a:r>
            <a:r>
              <a:rPr kumimoji="1" lang="en-US" altLang="ko-KR" sz="1200" dirty="0"/>
              <a:t>Metric </a:t>
            </a:r>
            <a:r>
              <a:rPr kumimoji="1" lang="ko-KR" altLang="en-US" sz="1200" dirty="0"/>
              <a:t>조회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2FFF54-CE82-F64B-8382-7923128196B2}"/>
              </a:ext>
            </a:extLst>
          </p:cNvPr>
          <p:cNvCxnSpPr>
            <a:cxnSpLocks/>
          </p:cNvCxnSpPr>
          <p:nvPr/>
        </p:nvCxnSpPr>
        <p:spPr>
          <a:xfrm>
            <a:off x="4957082" y="3113637"/>
            <a:ext cx="1638956" cy="135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676A23D-7EFB-0C4C-973B-E00B3BA0BFC9}"/>
              </a:ext>
            </a:extLst>
          </p:cNvPr>
          <p:cNvSpPr txBox="1"/>
          <p:nvPr/>
        </p:nvSpPr>
        <p:spPr>
          <a:xfrm>
            <a:off x="5004548" y="2608253"/>
            <a:ext cx="1452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최적 </a:t>
            </a:r>
            <a:r>
              <a:rPr kumimoji="1" lang="en-US" altLang="ko-KR" sz="1200" dirty="0"/>
              <a:t>Pods</a:t>
            </a:r>
            <a:r>
              <a:rPr kumimoji="1" lang="ko-KR" altLang="en-US" sz="1200" dirty="0"/>
              <a:t> 수 설정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FDD55F3-9764-5E46-9599-DCDC83F644BF}"/>
              </a:ext>
            </a:extLst>
          </p:cNvPr>
          <p:cNvSpPr/>
          <p:nvPr/>
        </p:nvSpPr>
        <p:spPr>
          <a:xfrm>
            <a:off x="2136441" y="263567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2091F7B-04C8-8945-9F79-DCDCDCE513B8}"/>
              </a:ext>
            </a:extLst>
          </p:cNvPr>
          <p:cNvSpPr/>
          <p:nvPr/>
        </p:nvSpPr>
        <p:spPr>
          <a:xfrm>
            <a:off x="4705352" y="379557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3</a:t>
            </a:r>
            <a:endParaRPr kumimoji="1" lang="ko-KR" altLang="en-US" sz="120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5A29453-2ED4-7148-A42B-3531604F9972}"/>
              </a:ext>
            </a:extLst>
          </p:cNvPr>
          <p:cNvSpPr/>
          <p:nvPr/>
        </p:nvSpPr>
        <p:spPr>
          <a:xfrm>
            <a:off x="4805879" y="2651150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4</a:t>
            </a:r>
            <a:endParaRPr kumimoji="1" lang="ko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15807B-D605-4346-809D-4C4CC1EF7A9C}"/>
              </a:ext>
            </a:extLst>
          </p:cNvPr>
          <p:cNvSpPr txBox="1"/>
          <p:nvPr/>
        </p:nvSpPr>
        <p:spPr>
          <a:xfrm>
            <a:off x="535845" y="4878885"/>
            <a:ext cx="6193695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kumimoji="1" lang="en-US" altLang="ko-KR" sz="1200"/>
              <a:t>Pod</a:t>
            </a:r>
            <a:r>
              <a:rPr kumimoji="1" lang="ko-KR" altLang="en-US" sz="1200"/>
              <a:t>의 자원 정보 등의 </a:t>
            </a:r>
            <a:r>
              <a:rPr kumimoji="1" lang="en-US" altLang="ko-KR" sz="1200"/>
              <a:t>Metric</a:t>
            </a:r>
            <a:r>
              <a:rPr kumimoji="1" lang="ko-KR" altLang="en-US" sz="1200"/>
              <a:t>은 주기적으로 수집 저장</a:t>
            </a:r>
            <a:endParaRPr kumimoji="1" lang="en-US" altLang="ko-KR" sz="1200"/>
          </a:p>
          <a:p>
            <a:endParaRPr kumimoji="1" lang="en-US" altLang="ko-KR" sz="1200"/>
          </a:p>
          <a:p>
            <a:r>
              <a:rPr kumimoji="1" lang="en-US" altLang="ko-KR" sz="1200"/>
              <a:t>2)</a:t>
            </a:r>
            <a:r>
              <a:rPr kumimoji="1" lang="ko-KR" altLang="en-US" sz="1200"/>
              <a:t> </a:t>
            </a:r>
            <a:r>
              <a:rPr kumimoji="1" lang="en-US" altLang="ko-KR" sz="1200"/>
              <a:t>HPA</a:t>
            </a:r>
            <a:r>
              <a:rPr kumimoji="1" lang="ko-KR" altLang="en-US" sz="1200"/>
              <a:t>명세서에 대상 </a:t>
            </a:r>
            <a:r>
              <a:rPr kumimoji="1" lang="en-US" altLang="ko-KR" sz="1200"/>
              <a:t>Pod </a:t>
            </a:r>
            <a:r>
              <a:rPr kumimoji="1" lang="ko-KR" altLang="en-US" sz="1200"/>
              <a:t>정보</a:t>
            </a:r>
            <a:r>
              <a:rPr kumimoji="1" lang="en-US" altLang="ko-KR" sz="1200"/>
              <a:t>,</a:t>
            </a:r>
            <a:r>
              <a:rPr kumimoji="1" lang="ko-KR" altLang="en-US" sz="1200"/>
              <a:t> 기준 </a:t>
            </a:r>
            <a:r>
              <a:rPr kumimoji="1" lang="en-US" altLang="ko-KR" sz="1200"/>
              <a:t>Metrics</a:t>
            </a:r>
            <a:r>
              <a:rPr kumimoji="1" lang="ko-KR" altLang="en-US" sz="1200"/>
              <a:t> 정보</a:t>
            </a:r>
            <a:r>
              <a:rPr kumimoji="1" lang="en-US" altLang="ko-KR" sz="1200"/>
              <a:t>,</a:t>
            </a:r>
            <a:r>
              <a:rPr kumimoji="1" lang="ko-KR" altLang="en-US" sz="1200"/>
              <a:t> </a:t>
            </a:r>
            <a:r>
              <a:rPr kumimoji="1" lang="en-US" altLang="ko-KR" sz="1200"/>
              <a:t>Pods</a:t>
            </a:r>
            <a:r>
              <a:rPr kumimoji="1" lang="ko-KR" altLang="en-US" sz="1200"/>
              <a:t>수 범위</a:t>
            </a:r>
            <a:r>
              <a:rPr kumimoji="1" lang="en-US" altLang="ko-KR" sz="1200"/>
              <a:t>(replica)</a:t>
            </a:r>
            <a:r>
              <a:rPr kumimoji="1" lang="ko-KR" altLang="en-US" sz="1200"/>
              <a:t> 등록</a:t>
            </a:r>
            <a:endParaRPr kumimoji="1" lang="en-US" altLang="ko-KR" sz="1200"/>
          </a:p>
          <a:p>
            <a:endParaRPr kumimoji="1" lang="en-US" altLang="ko-KR" sz="1200"/>
          </a:p>
          <a:p>
            <a:r>
              <a:rPr kumimoji="1" lang="en-US" altLang="ko-KR" sz="1200"/>
              <a:t>3)</a:t>
            </a:r>
            <a:r>
              <a:rPr kumimoji="1" lang="ko-KR" altLang="en-US" sz="1200"/>
              <a:t> </a:t>
            </a:r>
            <a:r>
              <a:rPr kumimoji="1" lang="en-US" altLang="ko-KR" sz="1200"/>
              <a:t>Autoscaler</a:t>
            </a:r>
            <a:r>
              <a:rPr kumimoji="1" lang="ko-KR" altLang="en-US" sz="1200"/>
              <a:t>는 </a:t>
            </a:r>
            <a:r>
              <a:rPr kumimoji="1" lang="en-US" altLang="ko-KR" sz="1200"/>
              <a:t>HPA </a:t>
            </a:r>
            <a:r>
              <a:rPr kumimoji="1" lang="ko-KR" altLang="en-US" sz="1200"/>
              <a:t>명세 내역을 조회하여 대상 </a:t>
            </a:r>
            <a:r>
              <a:rPr kumimoji="1" lang="en-US" altLang="ko-KR" sz="1200"/>
              <a:t>Pod</a:t>
            </a:r>
            <a:r>
              <a:rPr kumimoji="1" lang="ko-KR" altLang="en-US" sz="1200"/>
              <a:t>의 </a:t>
            </a:r>
            <a:r>
              <a:rPr kumimoji="1" lang="en-US" altLang="ko-KR" sz="1200"/>
              <a:t>HPA </a:t>
            </a:r>
            <a:r>
              <a:rPr kumimoji="1" lang="ko-KR" altLang="en-US" sz="1200"/>
              <a:t>기준 </a:t>
            </a:r>
            <a:r>
              <a:rPr kumimoji="1" lang="en-US" altLang="ko-KR" sz="1200"/>
              <a:t>Metric </a:t>
            </a:r>
            <a:r>
              <a:rPr kumimoji="1" lang="ko-KR" altLang="en-US" sz="1200"/>
              <a:t>정보 수집</a:t>
            </a:r>
            <a:endParaRPr kumimoji="1" lang="en-US" altLang="ko-KR" sz="1200"/>
          </a:p>
          <a:p>
            <a:endParaRPr kumimoji="1" lang="en-US" altLang="ko-KR" sz="1200"/>
          </a:p>
          <a:p>
            <a:r>
              <a:rPr kumimoji="1" lang="en-US" altLang="ko-KR" sz="1200"/>
              <a:t>4)</a:t>
            </a:r>
            <a:r>
              <a:rPr kumimoji="1" lang="ko-KR" altLang="en-US" sz="1200"/>
              <a:t> </a:t>
            </a:r>
            <a:r>
              <a:rPr kumimoji="1" lang="en-US" altLang="ko-KR" sz="1200"/>
              <a:t>Autoscaler</a:t>
            </a:r>
            <a:r>
              <a:rPr kumimoji="1" lang="ko-KR" altLang="en-US" sz="1200"/>
              <a:t>는 </a:t>
            </a:r>
            <a:r>
              <a:rPr kumimoji="1" lang="en-US" altLang="ko-KR" sz="1200"/>
              <a:t>HPA</a:t>
            </a:r>
            <a:r>
              <a:rPr kumimoji="1" lang="ko-KR" altLang="en-US" sz="1200"/>
              <a:t> 명세에 정의된 내용과 수집된 </a:t>
            </a:r>
            <a:r>
              <a:rPr kumimoji="1" lang="en-US" altLang="ko-KR" sz="1200"/>
              <a:t>Metric</a:t>
            </a:r>
            <a:r>
              <a:rPr kumimoji="1" lang="ko-KR" altLang="en-US" sz="1200"/>
              <a:t>으로 최적의 </a:t>
            </a:r>
            <a:r>
              <a:rPr kumimoji="1" lang="en-US" altLang="ko-KR" sz="1200"/>
              <a:t>Pods</a:t>
            </a:r>
            <a:r>
              <a:rPr kumimoji="1" lang="ko-KR" altLang="en-US" sz="1200"/>
              <a:t>수 관리</a:t>
            </a:r>
            <a:endParaRPr kumimoji="1"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608336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Autoscaler Pattern</a:t>
            </a:r>
            <a:r>
              <a:rPr lang="ko-KR" altLang="en-US" dirty="0"/>
              <a:t> 형상</a:t>
            </a:r>
            <a:r>
              <a:rPr lang="en-US" altLang="ko-KR" dirty="0"/>
              <a:t> – HPA Metric </a:t>
            </a:r>
            <a:r>
              <a:rPr lang="ko-KR" altLang="en-US" dirty="0"/>
              <a:t>기반 정보 수집 플로우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Autoscaler</a:t>
            </a:r>
            <a:r>
              <a:rPr lang="en-US" altLang="ko-KR" dirty="0"/>
              <a:t> Pattern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59E9E-5F88-0644-A565-3E568908C3AB}"/>
              </a:ext>
            </a:extLst>
          </p:cNvPr>
          <p:cNvSpPr txBox="1"/>
          <p:nvPr/>
        </p:nvSpPr>
        <p:spPr>
          <a:xfrm>
            <a:off x="510588" y="1484784"/>
            <a:ext cx="8892988" cy="134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Autoscaler</a:t>
            </a:r>
            <a:r>
              <a:rPr lang="ko-KR" altLang="en-US" sz="1400" dirty="0"/>
              <a:t>는 등록된 </a:t>
            </a:r>
            <a:r>
              <a:rPr lang="en-US" altLang="ko-KR" sz="1400" dirty="0"/>
              <a:t>HPA</a:t>
            </a:r>
            <a:r>
              <a:rPr lang="ko-KR" altLang="en-US" sz="1400" dirty="0"/>
              <a:t>명세서를 확인하여 </a:t>
            </a:r>
            <a:r>
              <a:rPr lang="en-US" altLang="ko-KR" sz="1400" dirty="0"/>
              <a:t>Default, Custom, External </a:t>
            </a:r>
            <a:r>
              <a:rPr lang="ko-KR" altLang="en-US" sz="1400" dirty="0"/>
              <a:t>분류하고 해당 </a:t>
            </a:r>
            <a:r>
              <a:rPr lang="en-US" altLang="ko-KR" sz="1400" dirty="0"/>
              <a:t>API</a:t>
            </a:r>
            <a:r>
              <a:rPr lang="ko-KR" altLang="en-US" sz="1400" dirty="0"/>
              <a:t>에 맞는 정보를 주기적으로 요청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400"/>
              <a:t>HPA </a:t>
            </a:r>
            <a:r>
              <a:rPr kumimoji="1" lang="ko-KR" altLang="en-US" sz="1400"/>
              <a:t>명세에 정의된 </a:t>
            </a:r>
            <a:r>
              <a:rPr kumimoji="1" lang="en-US" altLang="ko-KR" sz="1400"/>
              <a:t>Metric </a:t>
            </a:r>
            <a:r>
              <a:rPr kumimoji="1" lang="ko-KR" altLang="en-US" sz="1400"/>
              <a:t>유형에 따라 </a:t>
            </a:r>
            <a:r>
              <a:rPr kumimoji="1" lang="en-US" altLang="ko-KR" sz="1400"/>
              <a:t>2,3</a:t>
            </a:r>
            <a:r>
              <a:rPr kumimoji="1" lang="ko-KR" altLang="en-US" sz="1400"/>
              <a:t>번 </a:t>
            </a:r>
            <a:r>
              <a:rPr kumimoji="1" lang="en-US" altLang="ko-KR" sz="1400"/>
              <a:t>API</a:t>
            </a:r>
            <a:r>
              <a:rPr kumimoji="1" lang="ko-KR" altLang="en-US" sz="1400"/>
              <a:t>는 자동으로 조회하여 정보를 수집</a:t>
            </a:r>
            <a:endParaRPr kumimoji="1" lang="en-US" altLang="ko-KR" sz="140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400"/>
              <a:t>Custom/external</a:t>
            </a:r>
            <a:r>
              <a:rPr kumimoji="1" lang="ko-KR" altLang="en-US" sz="1400"/>
              <a:t>은 동일한</a:t>
            </a:r>
            <a:r>
              <a:rPr kumimoji="1" lang="en-US" altLang="ko-KR" sz="1400"/>
              <a:t> </a:t>
            </a:r>
            <a:r>
              <a:rPr kumimoji="1" lang="ko-KR" altLang="en-US" sz="1400"/>
              <a:t>서비스</a:t>
            </a:r>
            <a:r>
              <a:rPr kumimoji="1" lang="en-US" altLang="ko-KR" sz="1400"/>
              <a:t>(Custom/External Metrics) </a:t>
            </a:r>
            <a:r>
              <a:rPr kumimoji="1" lang="ko-KR" altLang="en-US" sz="1400"/>
              <a:t>을 사용하여 수집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25B903E-9160-7E4B-A527-3112306B12F5}"/>
              </a:ext>
            </a:extLst>
          </p:cNvPr>
          <p:cNvSpPr/>
          <p:nvPr/>
        </p:nvSpPr>
        <p:spPr>
          <a:xfrm>
            <a:off x="655119" y="3501008"/>
            <a:ext cx="1296144" cy="11521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FA8A99-677A-FC4D-A17F-5FF6A1C82173}"/>
              </a:ext>
            </a:extLst>
          </p:cNvPr>
          <p:cNvCxnSpPr>
            <a:cxnSpLocks/>
            <a:stCxn id="43" idx="6"/>
            <a:endCxn id="48" idx="1"/>
          </p:cNvCxnSpPr>
          <p:nvPr/>
        </p:nvCxnSpPr>
        <p:spPr>
          <a:xfrm>
            <a:off x="1951263" y="4077072"/>
            <a:ext cx="1206504" cy="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BB4B834-4A3C-CD48-B2A9-D72C78A662F2}"/>
              </a:ext>
            </a:extLst>
          </p:cNvPr>
          <p:cNvSpPr txBox="1"/>
          <p:nvPr/>
        </p:nvSpPr>
        <p:spPr>
          <a:xfrm>
            <a:off x="708162" y="3167214"/>
            <a:ext cx="108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Autoscaler</a:t>
            </a:r>
            <a:endParaRPr kumimoji="1"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A24B4-B2C8-374D-97E2-F6CE08E83E72}"/>
              </a:ext>
            </a:extLst>
          </p:cNvPr>
          <p:cNvSpPr txBox="1"/>
          <p:nvPr/>
        </p:nvSpPr>
        <p:spPr>
          <a:xfrm>
            <a:off x="3247407" y="3177695"/>
            <a:ext cx="109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Metric API</a:t>
            </a:r>
            <a:endParaRPr kumimoji="1" lang="ko-KR" altLang="en-US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776C4F-2A5C-5544-ADA6-08C81860F37F}"/>
              </a:ext>
            </a:extLst>
          </p:cNvPr>
          <p:cNvSpPr txBox="1"/>
          <p:nvPr/>
        </p:nvSpPr>
        <p:spPr>
          <a:xfrm>
            <a:off x="7804865" y="317061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kubelet</a:t>
            </a:r>
            <a:endParaRPr kumimoji="1" lang="ko-KR" altLang="en-US" sz="1400" b="1" dirty="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7A7873-C453-4349-915D-D2FC958E5794}"/>
              </a:ext>
            </a:extLst>
          </p:cNvPr>
          <p:cNvSpPr/>
          <p:nvPr/>
        </p:nvSpPr>
        <p:spPr>
          <a:xfrm>
            <a:off x="3157767" y="3573526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A824DEEA-897C-AE46-A16C-5E50BC7C8A42}"/>
              </a:ext>
            </a:extLst>
          </p:cNvPr>
          <p:cNvSpPr/>
          <p:nvPr/>
        </p:nvSpPr>
        <p:spPr>
          <a:xfrm>
            <a:off x="5385048" y="3573526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9FB3A-F954-4C44-90E4-C3F53DD0171F}"/>
              </a:ext>
            </a:extLst>
          </p:cNvPr>
          <p:cNvSpPr/>
          <p:nvPr/>
        </p:nvSpPr>
        <p:spPr>
          <a:xfrm>
            <a:off x="7595579" y="3573526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8CE981-CFF1-4D45-ACBD-25D7DE9F7C4A}"/>
              </a:ext>
            </a:extLst>
          </p:cNvPr>
          <p:cNvSpPr txBox="1"/>
          <p:nvPr/>
        </p:nvSpPr>
        <p:spPr>
          <a:xfrm>
            <a:off x="5300673" y="3167214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Metrics Server</a:t>
            </a:r>
            <a:endParaRPr kumimoji="1" lang="ko-KR" altLang="en-US" sz="14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4185498-38B7-264A-912D-1E36549B38AF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4431061" y="4085135"/>
            <a:ext cx="953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D60B58E-A0E8-9745-9343-3A5B3C76F3D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6658342" y="4070700"/>
            <a:ext cx="931029" cy="1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F701FC-BB13-7E43-AF34-A82AFBBD2072}"/>
              </a:ext>
            </a:extLst>
          </p:cNvPr>
          <p:cNvSpPr txBox="1"/>
          <p:nvPr/>
        </p:nvSpPr>
        <p:spPr>
          <a:xfrm>
            <a:off x="1907543" y="4095537"/>
            <a:ext cx="12939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Metrics.k8s.io/v1beta1</a:t>
            </a:r>
            <a:endParaRPr kumimoji="1" lang="ko-KR" altLang="en-US" sz="8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D3308D-5BB1-D641-BCEC-084A01A89538}"/>
              </a:ext>
            </a:extLst>
          </p:cNvPr>
          <p:cNvSpPr txBox="1"/>
          <p:nvPr/>
        </p:nvSpPr>
        <p:spPr>
          <a:xfrm>
            <a:off x="6420780" y="4085135"/>
            <a:ext cx="1406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Kubernetes.summary_api</a:t>
            </a:r>
            <a:endParaRPr kumimoji="1" lang="ko-KR" altLang="en-US" sz="8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6593E1-E055-FF4F-B587-C02D8103566C}"/>
              </a:ext>
            </a:extLst>
          </p:cNvPr>
          <p:cNvSpPr txBox="1"/>
          <p:nvPr/>
        </p:nvSpPr>
        <p:spPr>
          <a:xfrm>
            <a:off x="3129907" y="4780402"/>
            <a:ext cx="1664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Custom/External </a:t>
            </a:r>
          </a:p>
          <a:p>
            <a:r>
              <a:rPr kumimoji="1" lang="en-US" altLang="ko-KR" sz="1400" b="1" dirty="0"/>
              <a:t>Metrics API</a:t>
            </a:r>
            <a:endParaRPr kumimoji="1" lang="ko-KR" altLang="en-US" sz="1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3D1DEE-3704-A447-8D05-18BB34F079F1}"/>
              </a:ext>
            </a:extLst>
          </p:cNvPr>
          <p:cNvSpPr txBox="1"/>
          <p:nvPr/>
        </p:nvSpPr>
        <p:spPr>
          <a:xfrm>
            <a:off x="7804865" y="4891253"/>
            <a:ext cx="59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Pods</a:t>
            </a:r>
            <a:endParaRPr kumimoji="1" lang="ko-KR" altLang="en-US" sz="1400" b="1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FDF1DBF-8F21-0F40-ADAA-0B0BE33177EF}"/>
              </a:ext>
            </a:extLst>
          </p:cNvPr>
          <p:cNvSpPr/>
          <p:nvPr/>
        </p:nvSpPr>
        <p:spPr>
          <a:xfrm>
            <a:off x="3157767" y="5294161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4AED54C6-9AE4-8742-A9BB-E62FD0E0691A}"/>
              </a:ext>
            </a:extLst>
          </p:cNvPr>
          <p:cNvSpPr/>
          <p:nvPr/>
        </p:nvSpPr>
        <p:spPr>
          <a:xfrm>
            <a:off x="5385048" y="5294161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E3F63A5-5637-484C-9321-1635BAAE6AFF}"/>
              </a:ext>
            </a:extLst>
          </p:cNvPr>
          <p:cNvSpPr/>
          <p:nvPr/>
        </p:nvSpPr>
        <p:spPr>
          <a:xfrm>
            <a:off x="7595579" y="5294161"/>
            <a:ext cx="1273294" cy="1023218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2B6689-0438-F245-8CC9-64A46C80315E}"/>
              </a:ext>
            </a:extLst>
          </p:cNvPr>
          <p:cNvSpPr txBox="1"/>
          <p:nvPr/>
        </p:nvSpPr>
        <p:spPr>
          <a:xfrm>
            <a:off x="5414396" y="4900461"/>
            <a:ext cx="1209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Prometheus</a:t>
            </a:r>
            <a:endParaRPr kumimoji="1"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BE9E460-224A-AD48-BCB3-B64F1C29989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4431061" y="5805770"/>
            <a:ext cx="953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DE4981B-8DE5-F74B-BB1B-B17B092C75CE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658342" y="5791335"/>
            <a:ext cx="931029" cy="1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88E9054-0A50-F24E-8481-160A03B99E6A}"/>
              </a:ext>
            </a:extLst>
          </p:cNvPr>
          <p:cNvSpPr txBox="1"/>
          <p:nvPr/>
        </p:nvSpPr>
        <p:spPr>
          <a:xfrm>
            <a:off x="6792702" y="5805770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/metrics</a:t>
            </a:r>
            <a:endParaRPr kumimoji="1" lang="ko-KR" altLang="en-US" sz="800" b="1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0A5CAEAD-BDC2-314F-ADEB-6BD06BC0C764}"/>
              </a:ext>
            </a:extLst>
          </p:cNvPr>
          <p:cNvSpPr/>
          <p:nvPr/>
        </p:nvSpPr>
        <p:spPr>
          <a:xfrm>
            <a:off x="3861587" y="6036523"/>
            <a:ext cx="1186019" cy="344805"/>
          </a:xfrm>
          <a:prstGeom prst="roundRect">
            <a:avLst>
              <a:gd name="adj" fmla="val 1040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Metric config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C383C1-4A0A-E942-9A27-FE72049B39D3}"/>
              </a:ext>
            </a:extLst>
          </p:cNvPr>
          <p:cNvSpPr txBox="1"/>
          <p:nvPr/>
        </p:nvSpPr>
        <p:spPr>
          <a:xfrm>
            <a:off x="1325673" y="4863152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/>
              <a:t>Custom.metrics.k8s.io/v1beta1</a:t>
            </a:r>
          </a:p>
          <a:p>
            <a:r>
              <a:rPr kumimoji="1" lang="en-US" altLang="ko-KR" sz="800" b="1" dirty="0"/>
              <a:t>external.metrics.k8s.io/v1beta1</a:t>
            </a:r>
            <a:endParaRPr kumimoji="1" lang="ko-KR" altLang="en-US" sz="800" b="1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1CFA3AF-8E3C-8E41-8C6E-1BAB93B16997}"/>
              </a:ext>
            </a:extLst>
          </p:cNvPr>
          <p:cNvCxnSpPr>
            <a:cxnSpLocks/>
          </p:cNvCxnSpPr>
          <p:nvPr/>
        </p:nvCxnSpPr>
        <p:spPr>
          <a:xfrm>
            <a:off x="1752695" y="4596744"/>
            <a:ext cx="1405072" cy="120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FFC3B379-3FA9-E047-A436-45F7CB65C202}"/>
              </a:ext>
            </a:extLst>
          </p:cNvPr>
          <p:cNvSpPr/>
          <p:nvPr/>
        </p:nvSpPr>
        <p:spPr>
          <a:xfrm>
            <a:off x="2308377" y="3856703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1</a:t>
            </a:r>
            <a:endParaRPr kumimoji="1" lang="ko-KR" altLang="en-US" sz="120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9B5FFF9-FDA0-1542-BD75-3D0AB3E3D05D}"/>
              </a:ext>
            </a:extLst>
          </p:cNvPr>
          <p:cNvSpPr/>
          <p:nvPr/>
        </p:nvSpPr>
        <p:spPr>
          <a:xfrm>
            <a:off x="2072635" y="4691031"/>
            <a:ext cx="216800" cy="18989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2</a:t>
            </a: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15142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부하에 따른 수평적 확장을 위한 설정하기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Autoscaling 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>
          <a:xfrm>
            <a:off x="383502" y="6539860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8D7EEE1-6C96-4345-B49D-25CF6170F80A}"/>
              </a:ext>
            </a:extLst>
          </p:cNvPr>
          <p:cNvSpPr txBox="1"/>
          <p:nvPr/>
        </p:nvSpPr>
        <p:spPr>
          <a:xfrm>
            <a:off x="379952" y="1461554"/>
            <a:ext cx="92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Cpu, Memory</a:t>
            </a:r>
            <a:r>
              <a:rPr lang="ko-KR" altLang="en-US" dirty="0"/>
              <a:t>의 사용량에 따른 수평적인 확장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503CCE-9D79-BB48-935C-96D59DE4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916832"/>
            <a:ext cx="2785403" cy="43835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56466D-1F67-8048-B807-957CD9AFD9A7}"/>
              </a:ext>
            </a:extLst>
          </p:cNvPr>
          <p:cNvSpPr txBox="1"/>
          <p:nvPr/>
        </p:nvSpPr>
        <p:spPr>
          <a:xfrm>
            <a:off x="3276069" y="2388289"/>
            <a:ext cx="6293608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Deployment </a:t>
            </a:r>
            <a:r>
              <a:rPr kumimoji="1" lang="ko-KR" altLang="en-US" sz="1200" b="1" dirty="0"/>
              <a:t>단위의 수평적 확장 설정</a:t>
            </a:r>
            <a:endParaRPr kumimoji="1" lang="en-US" altLang="ko-KR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8A85D-DE85-BA47-9244-F06BBE7C2B2D}"/>
              </a:ext>
            </a:extLst>
          </p:cNvPr>
          <p:cNvSpPr txBox="1"/>
          <p:nvPr/>
        </p:nvSpPr>
        <p:spPr>
          <a:xfrm>
            <a:off x="3276069" y="2665288"/>
            <a:ext cx="6293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dirty="0"/>
              <a:t>6: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scaleTargetRef : HPA </a:t>
            </a:r>
            <a:r>
              <a:rPr kumimoji="1" lang="ko-KR" altLang="en-US" sz="1200" dirty="0"/>
              <a:t>대상 지정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en-US" altLang="ko-KR" sz="1200" dirty="0"/>
              <a:t>apiVersion, kind, name </a:t>
            </a:r>
            <a:r>
              <a:rPr kumimoji="1" lang="ko-KR" altLang="en-US" sz="1200" dirty="0"/>
              <a:t>으로 구분</a:t>
            </a:r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dirty="0"/>
              <a:t>10: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minReplicas : HPA </a:t>
            </a:r>
            <a:r>
              <a:rPr kumimoji="1" lang="ko-KR" altLang="en-US" sz="1200" dirty="0"/>
              <a:t>최소 </a:t>
            </a:r>
            <a:r>
              <a:rPr kumimoji="1" lang="en-US" altLang="ko-KR" sz="1200" dirty="0"/>
              <a:t>Pod </a:t>
            </a:r>
            <a:r>
              <a:rPr kumimoji="1" lang="ko-KR" altLang="en-US" sz="1200" dirty="0"/>
              <a:t>수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ko-KR" altLang="en-US" sz="1200" dirty="0"/>
              <a:t>서비스 유지를 위한 최소값 지정 권장</a:t>
            </a:r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dirty="0"/>
              <a:t>11: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maxReplicas : HPA </a:t>
            </a:r>
            <a:r>
              <a:rPr kumimoji="1" lang="ko-KR" altLang="en-US" sz="1200" dirty="0"/>
              <a:t>최대 </a:t>
            </a:r>
            <a:r>
              <a:rPr kumimoji="1" lang="en-US" altLang="ko-KR" sz="1200" dirty="0"/>
              <a:t>Pod </a:t>
            </a:r>
            <a:r>
              <a:rPr kumimoji="1" lang="ko-KR" altLang="en-US" sz="1200" dirty="0"/>
              <a:t>수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en-US" altLang="ko-KR" sz="1200" dirty="0"/>
              <a:t>Metric</a:t>
            </a:r>
            <a:r>
              <a:rPr kumimoji="1" lang="ko-KR" altLang="en-US" sz="1200" dirty="0"/>
              <a:t> 기준 산식에서 권장하는 값이 </a:t>
            </a:r>
            <a:r>
              <a:rPr kumimoji="1" lang="en-US" altLang="ko-KR" sz="1200" dirty="0"/>
              <a:t>Max</a:t>
            </a:r>
            <a:r>
              <a:rPr kumimoji="1" lang="ko-KR" altLang="en-US" sz="1200" dirty="0"/>
              <a:t> 값을 초과 하더라도 </a:t>
            </a:r>
            <a:r>
              <a:rPr kumimoji="1" lang="en-US" altLang="ko-KR" sz="1200" dirty="0"/>
              <a:t>Max </a:t>
            </a:r>
            <a:r>
              <a:rPr kumimoji="1" lang="ko-KR" altLang="en-US" sz="1200" dirty="0"/>
              <a:t>까지만 </a:t>
            </a:r>
            <a:r>
              <a:rPr kumimoji="1" lang="en-US" altLang="ko-KR" sz="1200" dirty="0"/>
              <a:t>Pod </a:t>
            </a:r>
            <a:r>
              <a:rPr kumimoji="1" lang="ko-KR" altLang="en-US" sz="1200" dirty="0"/>
              <a:t>생성</a:t>
            </a:r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dirty="0"/>
              <a:t>13,19: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type : Metrics </a:t>
            </a:r>
            <a:r>
              <a:rPr kumimoji="1" lang="ko-KR" altLang="en-US" sz="1200" dirty="0"/>
              <a:t>수집을 위해</a:t>
            </a:r>
            <a:r>
              <a:rPr kumimoji="1" lang="en-US" altLang="ko-KR" sz="1200" dirty="0"/>
              <a:t> Kuberenetes Resource Type</a:t>
            </a:r>
            <a:r>
              <a:rPr kumimoji="1" lang="ko-KR" altLang="en-US" sz="1200" dirty="0"/>
              <a:t>으로 지정</a:t>
            </a:r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200" dirty="0"/>
              <a:t>14,20: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resource : HPA </a:t>
            </a:r>
            <a:r>
              <a:rPr kumimoji="1" lang="ko-KR" altLang="en-US" sz="1200" dirty="0"/>
              <a:t>기준 </a:t>
            </a:r>
            <a:r>
              <a:rPr kumimoji="1" lang="en-US" altLang="ko-KR" sz="1200" dirty="0"/>
              <a:t>Metric</a:t>
            </a:r>
            <a:r>
              <a:rPr kumimoji="1" lang="ko-KR" altLang="en-US" sz="1200" dirty="0"/>
              <a:t> 명칭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en-US" altLang="ko-KR" sz="1200" dirty="0"/>
              <a:t>Name : cpu, memory </a:t>
            </a:r>
            <a:r>
              <a:rPr kumimoji="1" lang="ko-KR" altLang="en-US" sz="1200" dirty="0"/>
              <a:t>등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en-US" altLang="ko-KR" sz="1200" dirty="0"/>
              <a:t>Type &amp; averageUtilization : type</a:t>
            </a:r>
            <a:r>
              <a:rPr kumimoji="1" lang="ko-KR" altLang="en-US" sz="1200" dirty="0"/>
              <a:t>에 따라 다른 방식으로 표기 가능</a:t>
            </a:r>
            <a:endParaRPr kumimoji="1" lang="en-US" altLang="ko-KR" sz="1200" dirty="0"/>
          </a:p>
          <a:p>
            <a:pPr marL="1085850" lvl="2" indent="-171450">
              <a:buFont typeface="Wingdings" pitchFamily="2" charset="2"/>
              <a:buChar char="ü"/>
            </a:pPr>
            <a:r>
              <a:rPr kumimoji="1" lang="en-US" altLang="ko-KR" sz="1200" dirty="0"/>
              <a:t>Type : AverageValue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kumimoji="1" lang="en-US" altLang="ko-KR" sz="1200" dirty="0"/>
              <a:t>averageUtilization =&gt;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averageValue 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kumimoji="1" lang="ko-KR" altLang="en-US" sz="1200" dirty="0"/>
              <a:t>복수개의 조건을 설정 가능</a:t>
            </a: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endParaRPr kumimoji="1" lang="en-US" altLang="ko-KR" sz="1200" dirty="0"/>
          </a:p>
          <a:p>
            <a:pPr marL="171450" indent="-171450">
              <a:buFont typeface="Wingdings" pitchFamily="2" charset="2"/>
              <a:buChar char="ü"/>
            </a:pPr>
            <a:endParaRPr kumimoji="1" lang="en-US" altLang="ko-KR" sz="1200" dirty="0"/>
          </a:p>
          <a:p>
            <a:pPr marL="628650" lvl="1" indent="-171450">
              <a:buFont typeface="Wingdings" pitchFamily="2" charset="2"/>
              <a:buChar char="ü"/>
            </a:pPr>
            <a:endParaRPr kumimoji="1"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35B4D9-55EE-DA47-ACCD-1325C1E68B6A}"/>
              </a:ext>
            </a:extLst>
          </p:cNvPr>
          <p:cNvSpPr txBox="1"/>
          <p:nvPr/>
        </p:nvSpPr>
        <p:spPr>
          <a:xfrm>
            <a:off x="3273907" y="1899260"/>
            <a:ext cx="6287606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&gt;</a:t>
            </a:r>
            <a:r>
              <a:rPr lang="ko-KR" altLang="en-US" sz="1400" dirty="0"/>
              <a:t> </a:t>
            </a:r>
            <a:r>
              <a:rPr lang="en-US" altLang="ko-KR" sz="1400" dirty="0"/>
              <a:t>overlay/common/v1/dev/shared/</a:t>
            </a:r>
            <a:r>
              <a:rPr lang="en-US" altLang="ko-KR" sz="1400" dirty="0" err="1"/>
              <a:t>hpa-patch.yaml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53920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223434-7817-084B-B1C7-3A3F5DCA63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/>
              <a:t>Cloud </a:t>
            </a:r>
            <a:r>
              <a:rPr kumimoji="1" lang="ko-KR" altLang="en-US" dirty="0"/>
              <a:t>리소스가 동적으로 할당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 할당되는 환경에서 서비스를 찾는 방법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C3EDB-D3A5-524F-8E77-9952DBE88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/>
              <a:t>API Discovery Pattern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7ED087-32E7-B74C-B9E2-786EBC5011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9" name="텍스트 개체 틀 4">
            <a:extLst>
              <a:ext uri="{FF2B5EF4-FFF2-40B4-BE49-F238E27FC236}">
                <a16:creationId xmlns:a16="http://schemas.microsoft.com/office/drawing/2014/main" id="{01424294-3408-9544-8CE7-C9961E8D8DC5}"/>
              </a:ext>
            </a:extLst>
          </p:cNvPr>
          <p:cNvSpPr txBox="1">
            <a:spLocks/>
          </p:cNvSpPr>
          <p:nvPr/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38FB1A-1977-D148-9BC6-DC9512D22590}"/>
              </a:ext>
            </a:extLst>
          </p:cNvPr>
          <p:cNvSpPr txBox="1"/>
          <p:nvPr/>
        </p:nvSpPr>
        <p:spPr>
          <a:xfrm>
            <a:off x="920552" y="3248980"/>
            <a:ext cx="341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  <a:latin typeface="+mn-ea"/>
                <a:ea typeface="+mn-ea"/>
              </a:rPr>
              <a:t>1. Client-side Discovery Pattern</a:t>
            </a:r>
            <a:endParaRPr lang="ko-KR" altLang="en-US" sz="16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46AFAB-0295-B748-8661-7DDC236B466E}"/>
              </a:ext>
            </a:extLst>
          </p:cNvPr>
          <p:cNvSpPr txBox="1"/>
          <p:nvPr/>
        </p:nvSpPr>
        <p:spPr>
          <a:xfrm>
            <a:off x="5673080" y="3284984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  <a:latin typeface="+mn-ea"/>
                <a:ea typeface="+mn-ea"/>
              </a:rPr>
              <a:t>2. Server-side Discovery Pattern</a:t>
            </a:r>
            <a:endParaRPr lang="ko-KR" altLang="en-US" sz="16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FFA70E73-7832-414C-B07B-314488AA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3160" y="765176"/>
            <a:ext cx="3420380" cy="25842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3AD93F6-CA3B-FC43-A2B8-5329B3E6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081" y="3392996"/>
            <a:ext cx="3476300" cy="3186671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D80C47-5377-C645-AD86-E4D9E05A565A}"/>
              </a:ext>
            </a:extLst>
          </p:cNvPr>
          <p:cNvSpPr/>
          <p:nvPr/>
        </p:nvSpPr>
        <p:spPr>
          <a:xfrm>
            <a:off x="380492" y="1700808"/>
            <a:ext cx="586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Cloud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  <a:ea typeface="+mn-ea"/>
              </a:rPr>
              <a:t>Appl. Instance</a:t>
            </a:r>
            <a:r>
              <a:rPr lang="ko-KR" altLang="en-US" sz="1400" dirty="0">
                <a:latin typeface="+mn-ea"/>
                <a:ea typeface="+mn-ea"/>
              </a:rPr>
              <a:t>의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리소스와 </a:t>
            </a:r>
            <a:r>
              <a:rPr lang="en-US" altLang="ko-KR" sz="1400" dirty="0">
                <a:latin typeface="+mn-ea"/>
                <a:ea typeface="+mn-ea"/>
              </a:rPr>
              <a:t>I</a:t>
            </a:r>
            <a:r>
              <a:rPr lang="en-US" altLang="ko-KR" sz="1400" dirty="0">
                <a:latin typeface="+mn-ea"/>
              </a:rPr>
              <a:t>P</a:t>
            </a:r>
            <a:r>
              <a:rPr lang="ko-KR" altLang="en-US" sz="1400" dirty="0">
                <a:latin typeface="+mn-ea"/>
              </a:rPr>
              <a:t>는 동적으로 할당</a:t>
            </a:r>
            <a:endParaRPr lang="en-US" altLang="ko-KR" sz="1400" dirty="0">
              <a:latin typeface="+mn-ea"/>
              <a:ea typeface="+mn-ea"/>
            </a:endParaRP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ea typeface="+mn-ea"/>
              </a:rPr>
              <a:t>Auto-scaling</a:t>
            </a:r>
            <a:r>
              <a:rPr lang="ko-KR" altLang="en-US" sz="1400" dirty="0">
                <a:latin typeface="+mn-ea"/>
                <a:ea typeface="+mn-ea"/>
              </a:rPr>
              <a:t> 으로 삭제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생성되며 네트워크 위치가 계속해서 바뀜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DC9CA3-157A-294E-A8C0-71B1CEA805E7}"/>
              </a:ext>
            </a:extLst>
          </p:cNvPr>
          <p:cNvSpPr txBox="1"/>
          <p:nvPr/>
        </p:nvSpPr>
        <p:spPr>
          <a:xfrm>
            <a:off x="488504" y="6345238"/>
            <a:ext cx="2828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e.g. Netflix Eureka, Ribbon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8A6C3A4-7E27-E04B-986E-42619F70C2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8964" y="3421355"/>
            <a:ext cx="4759943" cy="293312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87F2954-1213-F544-8D4D-E77353CD75A7}"/>
              </a:ext>
            </a:extLst>
          </p:cNvPr>
          <p:cNvSpPr txBox="1"/>
          <p:nvPr/>
        </p:nvSpPr>
        <p:spPr>
          <a:xfrm>
            <a:off x="5169024" y="6345238"/>
            <a:ext cx="421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e.g. AWS ELB, Kubernetes </a:t>
            </a:r>
            <a:r>
              <a:rPr lang="en-US" altLang="ko-KR" sz="1200" dirty="0">
                <a:latin typeface="+mn-ea"/>
              </a:rPr>
              <a:t>Ingress Controller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E62B224-90C6-1740-A86D-24D004DB07B9}"/>
              </a:ext>
            </a:extLst>
          </p:cNvPr>
          <p:cNvSpPr/>
          <p:nvPr/>
        </p:nvSpPr>
        <p:spPr>
          <a:xfrm>
            <a:off x="6465168" y="1557338"/>
            <a:ext cx="828092" cy="395498"/>
          </a:xfrm>
          <a:prstGeom prst="wedgeRoundRectCallout">
            <a:avLst>
              <a:gd name="adj1" fmla="val 13318"/>
              <a:gd name="adj2" fmla="val 71851"/>
              <a:gd name="adj3" fmla="val 16667"/>
            </a:avLst>
          </a:prstGeom>
          <a:solidFill>
            <a:srgbClr val="E2A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tx1"/>
                </a:solidFill>
              </a:rPr>
              <a:t>Client or API G/W</a:t>
            </a:r>
            <a:endParaRPr kumimoji="1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3" name="모서리가 둥근 사각형 설명선[R] 82">
            <a:extLst>
              <a:ext uri="{FF2B5EF4-FFF2-40B4-BE49-F238E27FC236}">
                <a16:creationId xmlns:a16="http://schemas.microsoft.com/office/drawing/2014/main" id="{29F5F62D-7E8E-0A48-9062-8B7D387820DC}"/>
              </a:ext>
            </a:extLst>
          </p:cNvPr>
          <p:cNvSpPr/>
          <p:nvPr/>
        </p:nvSpPr>
        <p:spPr>
          <a:xfrm>
            <a:off x="7941332" y="2960948"/>
            <a:ext cx="792088" cy="360040"/>
          </a:xfrm>
          <a:prstGeom prst="wedgeRoundRectCallout">
            <a:avLst>
              <a:gd name="adj1" fmla="val 1417"/>
              <a:gd name="adj2" fmla="val -127137"/>
              <a:gd name="adj3" fmla="val 16667"/>
            </a:avLst>
          </a:prstGeom>
          <a:solidFill>
            <a:srgbClr val="E2A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 dirty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kumimoji="1" lang="en-US" altLang="ko-KR" sz="1000" b="1" dirty="0">
                <a:solidFill>
                  <a:schemeClr val="tx1"/>
                </a:solidFill>
              </a:rPr>
              <a:t>Balance ?</a:t>
            </a:r>
            <a:endParaRPr kumimoji="1"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[R] 84">
            <a:extLst>
              <a:ext uri="{FF2B5EF4-FFF2-40B4-BE49-F238E27FC236}">
                <a16:creationId xmlns:a16="http://schemas.microsoft.com/office/drawing/2014/main" id="{56A358A3-1B85-014E-8968-B8C7F0E266CA}"/>
              </a:ext>
            </a:extLst>
          </p:cNvPr>
          <p:cNvSpPr/>
          <p:nvPr/>
        </p:nvSpPr>
        <p:spPr>
          <a:xfrm>
            <a:off x="8861752" y="831602"/>
            <a:ext cx="792088" cy="360040"/>
          </a:xfrm>
          <a:prstGeom prst="wedgeRoundRectCallout">
            <a:avLst>
              <a:gd name="adj1" fmla="val 13318"/>
              <a:gd name="adj2" fmla="val 71851"/>
              <a:gd name="adj3" fmla="val 16667"/>
            </a:avLst>
          </a:prstGeom>
          <a:solidFill>
            <a:srgbClr val="E2A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 dirty="0">
                <a:solidFill>
                  <a:schemeClr val="tx1"/>
                </a:solidFill>
              </a:rPr>
              <a:t>빈번한</a:t>
            </a:r>
            <a:endParaRPr kumimoji="1"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000" b="1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28401D-A859-E542-9B01-E76E88CABEF4}"/>
              </a:ext>
            </a:extLst>
          </p:cNvPr>
          <p:cNvSpPr/>
          <p:nvPr/>
        </p:nvSpPr>
        <p:spPr>
          <a:xfrm>
            <a:off x="344488" y="2528900"/>
            <a:ext cx="58644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동적 할당 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 해지되는 </a:t>
            </a:r>
            <a:r>
              <a:rPr lang="en-US" altLang="ko-KR" sz="1400" dirty="0">
                <a:latin typeface="+mn-ea"/>
              </a:rPr>
              <a:t>Instance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IP</a:t>
            </a:r>
            <a:r>
              <a:rPr lang="ko-KR" altLang="en-US" sz="1400" dirty="0">
                <a:latin typeface="+mn-ea"/>
              </a:rPr>
              <a:t>를 자동 등록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해지 하기 위한 메커니즘 필요</a:t>
            </a:r>
            <a:endParaRPr lang="ko-KR" altLang="en-US" sz="1400" dirty="0">
              <a:latin typeface="+mn-ea"/>
              <a:ea typeface="+mn-ea"/>
            </a:endParaRP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ea typeface="+mn-ea"/>
              </a:rPr>
              <a:t>이러한 로직을 구현하는 쪽에 따라서 두 가지 방식으로 구분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8CBE25-3180-D94A-BA98-1640442310F6}"/>
              </a:ext>
            </a:extLst>
          </p:cNvPr>
          <p:cNvSpPr txBox="1"/>
          <p:nvPr/>
        </p:nvSpPr>
        <p:spPr>
          <a:xfrm>
            <a:off x="272480" y="1376772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Cloud Appl. Instance</a:t>
            </a:r>
            <a:r>
              <a:rPr kumimoji="1" lang="ko-KR" altLang="en-US" sz="1400" b="1" dirty="0"/>
              <a:t>의 특징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DCA73B5-A289-2D41-BB24-9B637BE59DA2}"/>
              </a:ext>
            </a:extLst>
          </p:cNvPr>
          <p:cNvSpPr txBox="1"/>
          <p:nvPr/>
        </p:nvSpPr>
        <p:spPr>
          <a:xfrm>
            <a:off x="272480" y="227687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해결 방식</a:t>
            </a:r>
          </a:p>
        </p:txBody>
      </p:sp>
    </p:spTree>
    <p:extLst>
      <p:ext uri="{BB962C8B-B14F-4D97-AF65-F5344CB8AC3E}">
        <p14:creationId xmlns:p14="http://schemas.microsoft.com/office/powerpoint/2010/main" val="1993393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223434-7817-084B-B1C7-3A3F5DCA63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/>
              <a:t>Kubernetes </a:t>
            </a:r>
            <a:r>
              <a:rPr kumimoji="1" lang="ko-KR" altLang="en-US" dirty="0"/>
              <a:t>기반 </a:t>
            </a:r>
            <a:r>
              <a:rPr kumimoji="1" lang="en-US" altLang="ko-KR" dirty="0"/>
              <a:t>Service Discovery </a:t>
            </a:r>
            <a:r>
              <a:rPr kumimoji="1" lang="ko-KR" altLang="en-US" dirty="0"/>
              <a:t>방식 이해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C3EDB-D3A5-524F-8E77-9952DBE88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/>
              <a:t>API Discovery Pattern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7ED087-32E7-B74C-B9E2-786EBC5011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BA939FD-3C52-CB47-B9AF-DEC0625D49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00472" y="6476386"/>
            <a:ext cx="5214257" cy="309520"/>
          </a:xfrm>
        </p:spPr>
        <p:txBody>
          <a:bodyPr/>
          <a:lstStyle/>
          <a:p>
            <a:r>
              <a:rPr lang="en-US" altLang="ko-KR" dirty="0"/>
              <a:t>Copyrightⓒ2020 by SK Cloud Group All rights reserved.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7D19AB-E2DB-F343-B202-E25605C08932}"/>
              </a:ext>
            </a:extLst>
          </p:cNvPr>
          <p:cNvSpPr/>
          <p:nvPr/>
        </p:nvSpPr>
        <p:spPr>
          <a:xfrm>
            <a:off x="1427508" y="2571558"/>
            <a:ext cx="828092" cy="7560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C61A4021-8984-C840-BE60-FB163F6BDC5F}"/>
              </a:ext>
            </a:extLst>
          </p:cNvPr>
          <p:cNvSpPr/>
          <p:nvPr/>
        </p:nvSpPr>
        <p:spPr>
          <a:xfrm>
            <a:off x="682117" y="3825044"/>
            <a:ext cx="2808846" cy="756084"/>
          </a:xfrm>
          <a:prstGeom prst="cloud">
            <a:avLst/>
          </a:prstGeom>
          <a:solidFill>
            <a:srgbClr val="D5D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87F9C-84DF-A14C-A5EE-4B215E3ECC1E}"/>
              </a:ext>
            </a:extLst>
          </p:cNvPr>
          <p:cNvSpPr txBox="1"/>
          <p:nvPr/>
        </p:nvSpPr>
        <p:spPr>
          <a:xfrm>
            <a:off x="1531072" y="3933056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 err="1"/>
              <a:t>clusterIP</a:t>
            </a:r>
            <a:endParaRPr kumimoji="1" lang="en-US" altLang="ko-KR" sz="1400" b="1" dirty="0"/>
          </a:p>
          <a:p>
            <a:pPr algn="ctr"/>
            <a:r>
              <a:rPr kumimoji="1" lang="en-US" altLang="ko-KR" sz="1400" b="1" dirty="0"/>
              <a:t>(iptables)</a:t>
            </a:r>
            <a:endParaRPr kumimoji="1"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835AD-E3CC-0C4A-AA9D-5B151B5DA7A2}"/>
              </a:ext>
            </a:extLst>
          </p:cNvPr>
          <p:cNvSpPr txBox="1"/>
          <p:nvPr/>
        </p:nvSpPr>
        <p:spPr>
          <a:xfrm>
            <a:off x="640616" y="4557695"/>
            <a:ext cx="3632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Cluster IP: 172.21.210.193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en-US" altLang="ko-KR" sz="1200" dirty="0"/>
              <a:t>End-point: 172.30.118.194:80,172.30.118.201:80 …</a:t>
            </a:r>
            <a:endParaRPr kumimoji="1"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48F0E6-586A-E24F-937A-A4C68E28A537}"/>
              </a:ext>
            </a:extLst>
          </p:cNvPr>
          <p:cNvSpPr/>
          <p:nvPr/>
        </p:nvSpPr>
        <p:spPr>
          <a:xfrm>
            <a:off x="819683" y="5414651"/>
            <a:ext cx="828092" cy="7560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135DA-C5AD-D24B-A5BC-628EE1E89E0E}"/>
              </a:ext>
            </a:extLst>
          </p:cNvPr>
          <p:cNvSpPr txBox="1"/>
          <p:nvPr/>
        </p:nvSpPr>
        <p:spPr>
          <a:xfrm>
            <a:off x="920552" y="5553236"/>
            <a:ext cx="583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Back</a:t>
            </a:r>
          </a:p>
          <a:p>
            <a:pPr algn="ctr"/>
            <a:r>
              <a:rPr kumimoji="1" lang="en-US" altLang="ko-KR" sz="1400" b="1" dirty="0"/>
              <a:t>End</a:t>
            </a:r>
            <a:endParaRPr kumimoji="1" lang="ko-KR" altLang="en-US" sz="14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7369C9-70AD-5E4A-AC37-961A9985EB66}"/>
              </a:ext>
            </a:extLst>
          </p:cNvPr>
          <p:cNvSpPr/>
          <p:nvPr/>
        </p:nvSpPr>
        <p:spPr>
          <a:xfrm>
            <a:off x="2565344" y="5384344"/>
            <a:ext cx="828092" cy="7560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915918-5AAC-FF4F-998E-59EF53B14688}"/>
              </a:ext>
            </a:extLst>
          </p:cNvPr>
          <p:cNvSpPr txBox="1"/>
          <p:nvPr/>
        </p:nvSpPr>
        <p:spPr>
          <a:xfrm>
            <a:off x="531651" y="6140161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172.30.118.194:80</a:t>
            </a:r>
            <a:endParaRPr kumimoji="1"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A1E7C5-B961-BE4D-B945-9BA616207D09}"/>
              </a:ext>
            </a:extLst>
          </p:cNvPr>
          <p:cNvSpPr txBox="1"/>
          <p:nvPr/>
        </p:nvSpPr>
        <p:spPr>
          <a:xfrm>
            <a:off x="2223839" y="6104157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172.30.118.201:80</a:t>
            </a:r>
            <a:endParaRPr kumimoji="1"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BA305CD-3016-9547-88C3-194A27E80C3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841554" y="3327642"/>
            <a:ext cx="0" cy="533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81FC46-442A-4041-AAB4-921C3C025D9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233729" y="4509120"/>
            <a:ext cx="334895" cy="9055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89CEF3-48D3-2A4C-BAEC-EEF748AD12C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648744" y="4509120"/>
            <a:ext cx="330646" cy="875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E5F0EB-7B7D-8B48-AE31-7F1C902E0470}"/>
              </a:ext>
            </a:extLst>
          </p:cNvPr>
          <p:cNvSpPr txBox="1"/>
          <p:nvPr/>
        </p:nvSpPr>
        <p:spPr>
          <a:xfrm>
            <a:off x="617151" y="3321934"/>
            <a:ext cx="1079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Call </a:t>
            </a:r>
            <a:r>
              <a:rPr kumimoji="1" lang="en-US" altLang="ko-KR" sz="1200" dirty="0" err="1"/>
              <a:t>clusterIP</a:t>
            </a:r>
            <a:endParaRPr kumimoji="1" lang="ko-KR" altLang="en-US" sz="120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988763E0-0FEF-4B41-B539-ACD89D7DDE45}"/>
              </a:ext>
            </a:extLst>
          </p:cNvPr>
          <p:cNvSpPr/>
          <p:nvPr/>
        </p:nvSpPr>
        <p:spPr>
          <a:xfrm>
            <a:off x="3192281" y="2683676"/>
            <a:ext cx="828092" cy="540060"/>
          </a:xfrm>
          <a:prstGeom prst="roundRect">
            <a:avLst/>
          </a:prstGeom>
          <a:solidFill>
            <a:srgbClr val="00D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D4BD28-35B3-D349-B375-1B9B406F4B40}"/>
              </a:ext>
            </a:extLst>
          </p:cNvPr>
          <p:cNvSpPr txBox="1"/>
          <p:nvPr/>
        </p:nvSpPr>
        <p:spPr>
          <a:xfrm>
            <a:off x="3281447" y="2715574"/>
            <a:ext cx="60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 err="1"/>
              <a:t>kube</a:t>
            </a:r>
            <a:endParaRPr kumimoji="1" lang="en-US" altLang="ko-KR" sz="1400" b="1" dirty="0"/>
          </a:p>
          <a:p>
            <a:pPr algn="ctr"/>
            <a:r>
              <a:rPr kumimoji="1" lang="en-US" altLang="ko-KR" sz="1400" b="1" dirty="0"/>
              <a:t>DNS</a:t>
            </a:r>
            <a:endParaRPr kumimoji="1" lang="ko-KR" altLang="en-US" sz="1400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E67B30C-4B56-C04A-82C5-0BF9E0333832}"/>
              </a:ext>
            </a:extLst>
          </p:cNvPr>
          <p:cNvCxnSpPr>
            <a:stCxn id="10" idx="6"/>
            <a:endCxn id="36" idx="1"/>
          </p:cNvCxnSpPr>
          <p:nvPr/>
        </p:nvCxnSpPr>
        <p:spPr>
          <a:xfrm>
            <a:off x="2255600" y="2949600"/>
            <a:ext cx="936681" cy="410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0CE91B-D84C-114D-8FF2-8F00A8B319A5}"/>
              </a:ext>
            </a:extLst>
          </p:cNvPr>
          <p:cNvSpPr txBox="1"/>
          <p:nvPr/>
        </p:nvSpPr>
        <p:spPr>
          <a:xfrm>
            <a:off x="2129319" y="2643566"/>
            <a:ext cx="1119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Service name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C41D93-494F-F74A-BB6E-33F676EC6F94}"/>
              </a:ext>
            </a:extLst>
          </p:cNvPr>
          <p:cNvSpPr txBox="1"/>
          <p:nvPr/>
        </p:nvSpPr>
        <p:spPr>
          <a:xfrm>
            <a:off x="2309339" y="3039610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clusterIP</a:t>
            </a:r>
            <a:endParaRPr kumimoji="1" lang="ko-KR" altLang="en-US" sz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7CC631-0F70-DC42-96A0-04BE8C307ED8}"/>
              </a:ext>
            </a:extLst>
          </p:cNvPr>
          <p:cNvCxnSpPr/>
          <p:nvPr/>
        </p:nvCxnSpPr>
        <p:spPr>
          <a:xfrm flipH="1">
            <a:off x="2237331" y="3075614"/>
            <a:ext cx="93610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1521068-201D-2448-998B-66F2502FA648}"/>
              </a:ext>
            </a:extLst>
          </p:cNvPr>
          <p:cNvSpPr txBox="1"/>
          <p:nvPr/>
        </p:nvSpPr>
        <p:spPr>
          <a:xfrm>
            <a:off x="3066118" y="3219363"/>
            <a:ext cx="189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Name: svc1</a:t>
            </a:r>
          </a:p>
          <a:p>
            <a:r>
              <a:rPr kumimoji="1" lang="en-US" altLang="ko-KR" sz="1200" dirty="0" err="1"/>
              <a:t>clusterIP</a:t>
            </a:r>
            <a:r>
              <a:rPr kumimoji="1" lang="en-US" altLang="ko-KR" sz="1200" dirty="0"/>
              <a:t>: 172.21.210.193</a:t>
            </a:r>
            <a:endParaRPr kumimoji="1"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07831-53DC-7343-958D-60682712474B}"/>
              </a:ext>
            </a:extLst>
          </p:cNvPr>
          <p:cNvSpPr txBox="1"/>
          <p:nvPr/>
        </p:nvSpPr>
        <p:spPr>
          <a:xfrm>
            <a:off x="1532620" y="2693218"/>
            <a:ext cx="63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Front</a:t>
            </a:r>
          </a:p>
          <a:p>
            <a:pPr algn="ctr"/>
            <a:r>
              <a:rPr kumimoji="1" lang="en-US" altLang="ko-KR" sz="1400" b="1" dirty="0"/>
              <a:t>End</a:t>
            </a:r>
            <a:endParaRPr kumimoji="1" lang="ko-KR" altLang="en-US" sz="14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2AD20DC-CE1C-B14F-AC8E-883693A20693}"/>
              </a:ext>
            </a:extLst>
          </p:cNvPr>
          <p:cNvSpPr/>
          <p:nvPr/>
        </p:nvSpPr>
        <p:spPr>
          <a:xfrm>
            <a:off x="344488" y="2204864"/>
            <a:ext cx="4608512" cy="42843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3711CCF7-55C8-3946-8015-9C08CADF1835}"/>
              </a:ext>
            </a:extLst>
          </p:cNvPr>
          <p:cNvCxnSpPr>
            <a:cxnSpLocks/>
            <a:stCxn id="19" idx="6"/>
            <a:endCxn id="14" idx="0"/>
          </p:cNvCxnSpPr>
          <p:nvPr/>
        </p:nvCxnSpPr>
        <p:spPr>
          <a:xfrm flipV="1">
            <a:off x="3393436" y="4203086"/>
            <a:ext cx="95186" cy="1559300"/>
          </a:xfrm>
          <a:prstGeom prst="bentConnector3">
            <a:avLst>
              <a:gd name="adj1" fmla="val 34262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EA1F123-F38D-9247-9151-405F5A485A21}"/>
              </a:ext>
            </a:extLst>
          </p:cNvPr>
          <p:cNvSpPr txBox="1"/>
          <p:nvPr/>
        </p:nvSpPr>
        <p:spPr>
          <a:xfrm>
            <a:off x="3735314" y="3963629"/>
            <a:ext cx="1174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registration</a:t>
            </a:r>
            <a:endParaRPr kumimoji="1" lang="ko-KR" altLang="en-US" sz="1400" b="1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7F5D90A-6613-3C47-A580-CC5792CF9B18}"/>
              </a:ext>
            </a:extLst>
          </p:cNvPr>
          <p:cNvSpPr/>
          <p:nvPr/>
        </p:nvSpPr>
        <p:spPr>
          <a:xfrm>
            <a:off x="5708514" y="4113076"/>
            <a:ext cx="828092" cy="7560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4E9AA62-EB95-6A4D-A04C-23285C17700D}"/>
              </a:ext>
            </a:extLst>
          </p:cNvPr>
          <p:cNvSpPr/>
          <p:nvPr/>
        </p:nvSpPr>
        <p:spPr>
          <a:xfrm>
            <a:off x="5708514" y="5553236"/>
            <a:ext cx="828092" cy="7560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02BD02D-FE00-6441-8BCA-5073DE8FFBDB}"/>
              </a:ext>
            </a:extLst>
          </p:cNvPr>
          <p:cNvSpPr/>
          <p:nvPr/>
        </p:nvSpPr>
        <p:spPr>
          <a:xfrm>
            <a:off x="8264798" y="2542219"/>
            <a:ext cx="828092" cy="7560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D1D9C89-DA7F-C440-B160-585CF3321D7E}"/>
              </a:ext>
            </a:extLst>
          </p:cNvPr>
          <p:cNvSpPr/>
          <p:nvPr/>
        </p:nvSpPr>
        <p:spPr>
          <a:xfrm>
            <a:off x="8264798" y="4162208"/>
            <a:ext cx="828092" cy="7560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88968E0-9399-CB48-818A-4417AA6CD0AA}"/>
              </a:ext>
            </a:extLst>
          </p:cNvPr>
          <p:cNvSpPr/>
          <p:nvPr/>
        </p:nvSpPr>
        <p:spPr>
          <a:xfrm>
            <a:off x="8282170" y="5566364"/>
            <a:ext cx="828092" cy="7560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8F0E428-8A98-1043-9649-1E3D9B56A6EA}"/>
              </a:ext>
            </a:extLst>
          </p:cNvPr>
          <p:cNvCxnSpPr>
            <a:cxnSpLocks/>
            <a:stCxn id="71" idx="4"/>
            <a:endCxn id="72" idx="0"/>
          </p:cNvCxnSpPr>
          <p:nvPr/>
        </p:nvCxnSpPr>
        <p:spPr>
          <a:xfrm>
            <a:off x="6122560" y="4869160"/>
            <a:ext cx="0" cy="684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C24C1FE-3376-794C-9CE9-DD16E83D228E}"/>
              </a:ext>
            </a:extLst>
          </p:cNvPr>
          <p:cNvCxnSpPr>
            <a:cxnSpLocks/>
            <a:stCxn id="71" idx="4"/>
            <a:endCxn id="75" idx="1"/>
          </p:cNvCxnSpPr>
          <p:nvPr/>
        </p:nvCxnSpPr>
        <p:spPr>
          <a:xfrm>
            <a:off x="6122560" y="4869160"/>
            <a:ext cx="2280881" cy="807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F186DBB-0337-F940-9B2B-394C9D45B329}"/>
              </a:ext>
            </a:extLst>
          </p:cNvPr>
          <p:cNvCxnSpPr>
            <a:cxnSpLocks/>
            <a:stCxn id="74" idx="4"/>
            <a:endCxn id="75" idx="0"/>
          </p:cNvCxnSpPr>
          <p:nvPr/>
        </p:nvCxnSpPr>
        <p:spPr>
          <a:xfrm>
            <a:off x="8678844" y="4918292"/>
            <a:ext cx="17372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929EACB-7288-064F-9F34-121E110F121A}"/>
              </a:ext>
            </a:extLst>
          </p:cNvPr>
          <p:cNvCxnSpPr>
            <a:cxnSpLocks/>
            <a:stCxn id="74" idx="4"/>
            <a:endCxn id="72" idx="7"/>
          </p:cNvCxnSpPr>
          <p:nvPr/>
        </p:nvCxnSpPr>
        <p:spPr>
          <a:xfrm flipH="1">
            <a:off x="6415335" y="4918292"/>
            <a:ext cx="2263509" cy="745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90F4E39-2D2B-0842-95FF-86D26713CD4A}"/>
              </a:ext>
            </a:extLst>
          </p:cNvPr>
          <p:cNvCxnSpPr>
            <a:cxnSpLocks/>
            <a:stCxn id="73" idx="4"/>
            <a:endCxn id="74" idx="0"/>
          </p:cNvCxnSpPr>
          <p:nvPr/>
        </p:nvCxnSpPr>
        <p:spPr>
          <a:xfrm>
            <a:off x="8678844" y="3298303"/>
            <a:ext cx="0" cy="863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14F8C7-096D-1A4A-8DD8-8F8AA9A8FE6B}"/>
              </a:ext>
            </a:extLst>
          </p:cNvPr>
          <p:cNvSpPr txBox="1"/>
          <p:nvPr/>
        </p:nvSpPr>
        <p:spPr>
          <a:xfrm>
            <a:off x="5777883" y="4297696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Client</a:t>
            </a:r>
            <a:endParaRPr kumimoji="1" lang="ko-KR" altLang="en-US" sz="16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7A7D9B-A181-5B49-B0B0-9057AB583C7C}"/>
              </a:ext>
            </a:extLst>
          </p:cNvPr>
          <p:cNvSpPr txBox="1"/>
          <p:nvPr/>
        </p:nvSpPr>
        <p:spPr>
          <a:xfrm>
            <a:off x="7941332" y="2060848"/>
            <a:ext cx="1265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u="sng" dirty="0"/>
              <a:t>Server side</a:t>
            </a:r>
            <a:endParaRPr kumimoji="1" lang="ko-KR" altLang="en-US" sz="1600" b="1" u="sng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25AF18-328E-A04A-B1B3-A413FF17CDB8}"/>
              </a:ext>
            </a:extLst>
          </p:cNvPr>
          <p:cNvSpPr txBox="1"/>
          <p:nvPr/>
        </p:nvSpPr>
        <p:spPr>
          <a:xfrm>
            <a:off x="8768854" y="3434888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https://...</a:t>
            </a:r>
            <a:endParaRPr kumimoji="1" lang="ko-KR" altLang="en-US" sz="12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C85310-CF90-2B45-BE7E-76CE48CD1772}"/>
              </a:ext>
            </a:extLst>
          </p:cNvPr>
          <p:cNvSpPr txBox="1"/>
          <p:nvPr/>
        </p:nvSpPr>
        <p:spPr>
          <a:xfrm>
            <a:off x="8732850" y="4946865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clusterIP</a:t>
            </a:r>
            <a:endParaRPr kumimoji="1" lang="ko-KR" altLang="en-US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72741A-63AB-D84F-BD00-E68367BF5944}"/>
              </a:ext>
            </a:extLst>
          </p:cNvPr>
          <p:cNvSpPr txBox="1"/>
          <p:nvPr/>
        </p:nvSpPr>
        <p:spPr>
          <a:xfrm>
            <a:off x="5638556" y="5781484"/>
            <a:ext cx="90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Backend</a:t>
            </a:r>
            <a:endParaRPr kumimoji="1" lang="ko-KR" altLang="en-US" sz="14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393E108-B22E-5545-B20D-1C159A142723}"/>
              </a:ext>
            </a:extLst>
          </p:cNvPr>
          <p:cNvSpPr txBox="1"/>
          <p:nvPr/>
        </p:nvSpPr>
        <p:spPr>
          <a:xfrm>
            <a:off x="8228794" y="5774957"/>
            <a:ext cx="90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Backend</a:t>
            </a:r>
            <a:endParaRPr kumimoji="1" lang="ko-KR" altLang="en-US" sz="14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7A466C-DF24-0F4F-A856-DD1038AB61B9}"/>
              </a:ext>
            </a:extLst>
          </p:cNvPr>
          <p:cNvSpPr txBox="1"/>
          <p:nvPr/>
        </p:nvSpPr>
        <p:spPr>
          <a:xfrm>
            <a:off x="8319064" y="2719428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Client</a:t>
            </a:r>
            <a:endParaRPr kumimoji="1" lang="ko-KR" altLang="en-US" sz="16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CD95A0E-1844-A643-9550-7A69DC39B298}"/>
              </a:ext>
            </a:extLst>
          </p:cNvPr>
          <p:cNvSpPr txBox="1"/>
          <p:nvPr/>
        </p:nvSpPr>
        <p:spPr>
          <a:xfrm>
            <a:off x="8383454" y="4370801"/>
            <a:ext cx="664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Proxy</a:t>
            </a:r>
            <a:endParaRPr kumimoji="1" lang="ko-KR" altLang="en-US" sz="1400" b="1" dirty="0"/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9D5ABC97-FB94-8247-A618-2BDC0F50778F}"/>
              </a:ext>
            </a:extLst>
          </p:cNvPr>
          <p:cNvCxnSpPr>
            <a:cxnSpLocks/>
          </p:cNvCxnSpPr>
          <p:nvPr/>
        </p:nvCxnSpPr>
        <p:spPr>
          <a:xfrm>
            <a:off x="7329264" y="2024844"/>
            <a:ext cx="0" cy="42483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10AB0F4-8136-CA44-AD7B-034B7795A692}"/>
              </a:ext>
            </a:extLst>
          </p:cNvPr>
          <p:cNvSpPr txBox="1"/>
          <p:nvPr/>
        </p:nvSpPr>
        <p:spPr>
          <a:xfrm>
            <a:off x="5517109" y="2082113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u="sng" dirty="0"/>
              <a:t>Client side</a:t>
            </a:r>
            <a:endParaRPr kumimoji="1" lang="ko-KR" altLang="en-US" sz="1600" b="1" u="sng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4C102A9-80C2-A34D-A20A-7FB1612B9F3A}"/>
              </a:ext>
            </a:extLst>
          </p:cNvPr>
          <p:cNvSpPr/>
          <p:nvPr/>
        </p:nvSpPr>
        <p:spPr>
          <a:xfrm>
            <a:off x="5169024" y="3859885"/>
            <a:ext cx="4392488" cy="26294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6" name="직선 연결선[R] 125">
            <a:extLst>
              <a:ext uri="{FF2B5EF4-FFF2-40B4-BE49-F238E27FC236}">
                <a16:creationId xmlns:a16="http://schemas.microsoft.com/office/drawing/2014/main" id="{E42A31C5-8E75-6D48-916E-FC8069C4D8D1}"/>
              </a:ext>
            </a:extLst>
          </p:cNvPr>
          <p:cNvCxnSpPr>
            <a:cxnSpLocks/>
          </p:cNvCxnSpPr>
          <p:nvPr/>
        </p:nvCxnSpPr>
        <p:spPr>
          <a:xfrm>
            <a:off x="5061012" y="1520825"/>
            <a:ext cx="0" cy="50045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텍스트 개체 틀 4">
            <a:extLst>
              <a:ext uri="{FF2B5EF4-FFF2-40B4-BE49-F238E27FC236}">
                <a16:creationId xmlns:a16="http://schemas.microsoft.com/office/drawing/2014/main" id="{01424294-3408-9544-8CE7-C9961E8D8DC5}"/>
              </a:ext>
            </a:extLst>
          </p:cNvPr>
          <p:cNvSpPr txBox="1">
            <a:spLocks/>
          </p:cNvSpPr>
          <p:nvPr/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6D593B0-703E-5B4F-B48C-E3F38B62EFFE}"/>
              </a:ext>
            </a:extLst>
          </p:cNvPr>
          <p:cNvSpPr txBox="1"/>
          <p:nvPr/>
        </p:nvSpPr>
        <p:spPr>
          <a:xfrm>
            <a:off x="2633095" y="386080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CNI</a:t>
            </a:r>
            <a:endParaRPr kumimoji="1" lang="ko-KR" altLang="en-US" sz="1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0F29765-95B4-C24A-A2A0-E01781972248}"/>
              </a:ext>
            </a:extLst>
          </p:cNvPr>
          <p:cNvSpPr txBox="1"/>
          <p:nvPr/>
        </p:nvSpPr>
        <p:spPr>
          <a:xfrm>
            <a:off x="2684748" y="5517232"/>
            <a:ext cx="583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/>
              <a:t>Back</a:t>
            </a:r>
          </a:p>
          <a:p>
            <a:pPr algn="ctr"/>
            <a:r>
              <a:rPr kumimoji="1" lang="en-US" altLang="ko-KR" sz="1400" b="1" dirty="0"/>
              <a:t>End</a:t>
            </a:r>
            <a:endParaRPr kumimoji="1" lang="ko-KR" altLang="en-US" sz="1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B30A29A-3D0E-6D49-B5EC-74DE1B90C958}"/>
              </a:ext>
            </a:extLst>
          </p:cNvPr>
          <p:cNvSpPr txBox="1"/>
          <p:nvPr/>
        </p:nvSpPr>
        <p:spPr>
          <a:xfrm>
            <a:off x="5313040" y="4869160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clusterIP</a:t>
            </a:r>
            <a:endParaRPr kumimoji="1" lang="ko-KR" altLang="en-US" sz="12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9C1B5-70FA-4342-BABD-E4C084D6BBA5}"/>
              </a:ext>
            </a:extLst>
          </p:cNvPr>
          <p:cNvGrpSpPr/>
          <p:nvPr/>
        </p:nvGrpSpPr>
        <p:grpSpPr>
          <a:xfrm>
            <a:off x="308484" y="2060848"/>
            <a:ext cx="1296144" cy="360598"/>
            <a:chOff x="4983144" y="2457450"/>
            <a:chExt cx="1296144" cy="36059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673A6E-1AC4-3A4D-A497-525ED47C6991}"/>
                </a:ext>
              </a:extLst>
            </p:cNvPr>
            <p:cNvSpPr txBox="1"/>
            <p:nvPr/>
          </p:nvSpPr>
          <p:spPr>
            <a:xfrm>
              <a:off x="4983144" y="2457450"/>
              <a:ext cx="1296144" cy="3605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r"/>
              <a:r>
                <a:rPr kumimoji="1" lang="en-US" altLang="ko-KR" sz="1200" b="1" dirty="0"/>
                <a:t>K8s Cluster</a:t>
              </a:r>
              <a:endParaRPr kumimoji="1" lang="ko-KR" altLang="en-US" sz="1200" b="1" dirty="0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5EC7FA27-9DD5-FF4A-AF31-FF5AB879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039244" y="2499871"/>
              <a:ext cx="296686" cy="288032"/>
            </a:xfrm>
            <a:prstGeom prst="rect">
              <a:avLst/>
            </a:prstGeom>
          </p:spPr>
        </p:pic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13E4EE9-FF63-9C4E-900F-82B085F5936F}"/>
              </a:ext>
            </a:extLst>
          </p:cNvPr>
          <p:cNvGrpSpPr/>
          <p:nvPr/>
        </p:nvGrpSpPr>
        <p:grpSpPr>
          <a:xfrm>
            <a:off x="5097016" y="3645024"/>
            <a:ext cx="1296144" cy="360598"/>
            <a:chOff x="4983144" y="2457450"/>
            <a:chExt cx="1296144" cy="36059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591014A-693D-EB43-BA8D-96969DF4AFFD}"/>
                </a:ext>
              </a:extLst>
            </p:cNvPr>
            <p:cNvSpPr txBox="1"/>
            <p:nvPr/>
          </p:nvSpPr>
          <p:spPr>
            <a:xfrm>
              <a:off x="4983144" y="2457450"/>
              <a:ext cx="1296144" cy="3605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r"/>
              <a:r>
                <a:rPr kumimoji="1" lang="en-US" altLang="ko-KR" sz="1200" b="1" dirty="0"/>
                <a:t>K8s Cluster</a:t>
              </a:r>
              <a:endParaRPr kumimoji="1" lang="ko-KR" altLang="en-US" sz="1200" b="1" dirty="0"/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BE58BEA1-7DE1-8F4B-AB19-58BD5D8A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039244" y="2499871"/>
              <a:ext cx="296686" cy="288032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B82B584-106A-9247-8DA5-18C426597B63}"/>
              </a:ext>
            </a:extLst>
          </p:cNvPr>
          <p:cNvSpPr txBox="1"/>
          <p:nvPr/>
        </p:nvSpPr>
        <p:spPr>
          <a:xfrm>
            <a:off x="308484" y="1376257"/>
            <a:ext cx="4644516" cy="43201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u="sng" dirty="0"/>
              <a:t>K8S </a:t>
            </a:r>
            <a:r>
              <a:rPr lang="ko-KR" altLang="en-US" sz="1600" b="1" u="sng" dirty="0"/>
              <a:t>기반 </a:t>
            </a:r>
            <a:r>
              <a:rPr lang="en-US" altLang="ko-KR" sz="1600" b="1" u="sng" dirty="0"/>
              <a:t>Discovery Registration &amp; Discovery</a:t>
            </a:r>
            <a:endParaRPr lang="en-US" sz="1600" b="1" u="sng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F84E4E1-8892-1D4F-AAA2-36A959CEDDB2}"/>
              </a:ext>
            </a:extLst>
          </p:cNvPr>
          <p:cNvSpPr txBox="1"/>
          <p:nvPr/>
        </p:nvSpPr>
        <p:spPr>
          <a:xfrm>
            <a:off x="5133020" y="1412776"/>
            <a:ext cx="4428492" cy="43201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u="sng" dirty="0"/>
              <a:t>Discovery Pattern Type</a:t>
            </a:r>
          </a:p>
        </p:txBody>
      </p:sp>
    </p:spTree>
    <p:extLst>
      <p:ext uri="{BB962C8B-B14F-4D97-AF65-F5344CB8AC3E}">
        <p14:creationId xmlns:p14="http://schemas.microsoft.com/office/powerpoint/2010/main" val="23070299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223434-7817-084B-B1C7-3A3F5DCA63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/>
              <a:t>K8S</a:t>
            </a:r>
            <a:r>
              <a:rPr kumimoji="1" lang="ko-KR" altLang="en-US" dirty="0"/>
              <a:t> 환경에서 </a:t>
            </a:r>
            <a:r>
              <a:rPr kumimoji="1" lang="en-US" altLang="ko-KR" dirty="0"/>
              <a:t>Client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Server Pod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Discovery</a:t>
            </a:r>
            <a:r>
              <a:rPr kumimoji="1" lang="ko-KR" altLang="en-US" dirty="0"/>
              <a:t>하여 호출하는 방식에 대한 이해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C3EDB-D3A5-524F-8E77-9952DBE88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ko-KR" altLang="en-US" dirty="0"/>
              <a:t>동작 방식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Client Side Discovery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7ED087-32E7-B74C-B9E2-786EBC5011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9" name="텍스트 개체 틀 4">
            <a:extLst>
              <a:ext uri="{FF2B5EF4-FFF2-40B4-BE49-F238E27FC236}">
                <a16:creationId xmlns:a16="http://schemas.microsoft.com/office/drawing/2014/main" id="{01424294-3408-9544-8CE7-C9961E8D8DC5}"/>
              </a:ext>
            </a:extLst>
          </p:cNvPr>
          <p:cNvSpPr txBox="1">
            <a:spLocks/>
          </p:cNvSpPr>
          <p:nvPr/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9F443D-1100-6840-B314-C386C65676D0}"/>
              </a:ext>
            </a:extLst>
          </p:cNvPr>
          <p:cNvSpPr/>
          <p:nvPr/>
        </p:nvSpPr>
        <p:spPr>
          <a:xfrm>
            <a:off x="3442194" y="2276210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0FCBAB-CE4C-8549-92ED-9C681B5F718F}"/>
              </a:ext>
            </a:extLst>
          </p:cNvPr>
          <p:cNvSpPr/>
          <p:nvPr/>
        </p:nvSpPr>
        <p:spPr>
          <a:xfrm>
            <a:off x="3442194" y="3374332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5E8F68-AB27-3F44-876B-259334755295}"/>
              </a:ext>
            </a:extLst>
          </p:cNvPr>
          <p:cNvSpPr/>
          <p:nvPr/>
        </p:nvSpPr>
        <p:spPr>
          <a:xfrm>
            <a:off x="3442194" y="4472454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519384F-8CC8-E840-9EE1-F00DFF0A137E}"/>
              </a:ext>
            </a:extLst>
          </p:cNvPr>
          <p:cNvSpPr/>
          <p:nvPr/>
        </p:nvSpPr>
        <p:spPr>
          <a:xfrm>
            <a:off x="633756" y="2276944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76F9CE8-3B53-4B42-B49E-76220EACCAF6}"/>
              </a:ext>
            </a:extLst>
          </p:cNvPr>
          <p:cNvSpPr/>
          <p:nvPr/>
        </p:nvSpPr>
        <p:spPr>
          <a:xfrm>
            <a:off x="633756" y="3375066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114FB62-0D61-D94D-A7BC-5C811600E060}"/>
              </a:ext>
            </a:extLst>
          </p:cNvPr>
          <p:cNvSpPr/>
          <p:nvPr/>
        </p:nvSpPr>
        <p:spPr>
          <a:xfrm>
            <a:off x="633756" y="4473188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C4E9C6F-DE7E-EB47-96C0-D38E332D3069}"/>
              </a:ext>
            </a:extLst>
          </p:cNvPr>
          <p:cNvSpPr/>
          <p:nvPr/>
        </p:nvSpPr>
        <p:spPr>
          <a:xfrm>
            <a:off x="1894555" y="3340634"/>
            <a:ext cx="720000" cy="72000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CA401C64-FF55-A547-8B29-91B2F768076C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>
          <a:xfrm>
            <a:off x="1281756" y="2600944"/>
            <a:ext cx="576795" cy="1027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307580-3C4A-7545-9300-6A4BE9FC98F8}"/>
              </a:ext>
            </a:extLst>
          </p:cNvPr>
          <p:cNvGrpSpPr/>
          <p:nvPr/>
        </p:nvGrpSpPr>
        <p:grpSpPr>
          <a:xfrm>
            <a:off x="1858551" y="3556658"/>
            <a:ext cx="108012" cy="288032"/>
            <a:chOff x="4953000" y="2888940"/>
            <a:chExt cx="144016" cy="288032"/>
          </a:xfrm>
          <a:noFill/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575205-660C-3D46-8199-C7A66D7E8FF5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1A81628-201C-E643-81A6-FE8ED4DFC4CA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1019ACB-E7AF-0848-B23C-6F7470793426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4031DC60-06DD-694F-A538-E197819F84E6}"/>
              </a:ext>
            </a:extLst>
          </p:cNvPr>
          <p:cNvCxnSpPr>
            <a:cxnSpLocks/>
            <a:stCxn id="63" idx="6"/>
            <a:endCxn id="77" idx="2"/>
          </p:cNvCxnSpPr>
          <p:nvPr/>
        </p:nvCxnSpPr>
        <p:spPr>
          <a:xfrm>
            <a:off x="1281756" y="3699066"/>
            <a:ext cx="576795" cy="16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E1707A79-7FD5-C847-BEA0-58945797A890}"/>
              </a:ext>
            </a:extLst>
          </p:cNvPr>
          <p:cNvCxnSpPr>
            <a:cxnSpLocks/>
            <a:stCxn id="64" idx="6"/>
            <a:endCxn id="80" idx="2"/>
          </p:cNvCxnSpPr>
          <p:nvPr/>
        </p:nvCxnSpPr>
        <p:spPr>
          <a:xfrm flipV="1">
            <a:off x="1281756" y="3772682"/>
            <a:ext cx="576795" cy="10245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9A31D8A-50FA-9B49-B05C-F5A2EF03FD20}"/>
              </a:ext>
            </a:extLst>
          </p:cNvPr>
          <p:cNvGrpSpPr/>
          <p:nvPr/>
        </p:nvGrpSpPr>
        <p:grpSpPr>
          <a:xfrm>
            <a:off x="2506623" y="3556658"/>
            <a:ext cx="108012" cy="288032"/>
            <a:chOff x="4953000" y="2888940"/>
            <a:chExt cx="144016" cy="288032"/>
          </a:xfrm>
          <a:noFill/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6068518-D6D3-FA46-B316-F26171814A9E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8C4F285-4838-F043-A2D1-6E30AF10DC17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50C9DFE-7E59-F44B-ABAC-75351C863ED4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2F1C0A88-3B61-1441-940E-6626EEB41B1D}"/>
              </a:ext>
            </a:extLst>
          </p:cNvPr>
          <p:cNvCxnSpPr>
            <a:cxnSpLocks/>
            <a:stCxn id="86" idx="6"/>
            <a:endCxn id="59" idx="2"/>
          </p:cNvCxnSpPr>
          <p:nvPr/>
        </p:nvCxnSpPr>
        <p:spPr>
          <a:xfrm flipV="1">
            <a:off x="2614635" y="2600210"/>
            <a:ext cx="827559" cy="1028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3C592523-B295-AA45-BA52-297F7CD03A10}"/>
              </a:ext>
            </a:extLst>
          </p:cNvPr>
          <p:cNvCxnSpPr>
            <a:cxnSpLocks/>
            <a:stCxn id="87" idx="6"/>
            <a:endCxn id="60" idx="2"/>
          </p:cNvCxnSpPr>
          <p:nvPr/>
        </p:nvCxnSpPr>
        <p:spPr>
          <a:xfrm flipV="1">
            <a:off x="2614635" y="3698332"/>
            <a:ext cx="827559" cy="2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C2E57A16-79FF-224A-A505-44438DB369E6}"/>
              </a:ext>
            </a:extLst>
          </p:cNvPr>
          <p:cNvCxnSpPr>
            <a:cxnSpLocks/>
            <a:stCxn id="89" idx="6"/>
            <a:endCxn id="61" idx="2"/>
          </p:cNvCxnSpPr>
          <p:nvPr/>
        </p:nvCxnSpPr>
        <p:spPr>
          <a:xfrm>
            <a:off x="2614635" y="3772682"/>
            <a:ext cx="827559" cy="10237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E7B714D-FE9F-2D4E-9353-3C0B9373DD2F}"/>
              </a:ext>
            </a:extLst>
          </p:cNvPr>
          <p:cNvSpPr txBox="1"/>
          <p:nvPr/>
        </p:nvSpPr>
        <p:spPr>
          <a:xfrm>
            <a:off x="1938282" y="3536327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517C1C3-5C4B-C94A-AF3C-D2116F546E39}"/>
              </a:ext>
            </a:extLst>
          </p:cNvPr>
          <p:cNvSpPr txBox="1"/>
          <p:nvPr/>
        </p:nvSpPr>
        <p:spPr>
          <a:xfrm>
            <a:off x="3460753" y="2465634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Pod04</a:t>
            </a:r>
            <a:endParaRPr kumimoji="1" lang="ko-KR" altLang="en-US" sz="11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783F6D-2379-4F46-90B8-2BA2842886E2}"/>
              </a:ext>
            </a:extLst>
          </p:cNvPr>
          <p:cNvSpPr txBox="1"/>
          <p:nvPr/>
        </p:nvSpPr>
        <p:spPr>
          <a:xfrm>
            <a:off x="3479606" y="3559143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Pod05</a:t>
            </a:r>
            <a:endParaRPr kumimoji="1" lang="ko-KR" altLang="en-US" sz="11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8B2B561-8B2F-BD49-8D3A-ED006E5446FF}"/>
              </a:ext>
            </a:extLst>
          </p:cNvPr>
          <p:cNvSpPr txBox="1"/>
          <p:nvPr/>
        </p:nvSpPr>
        <p:spPr>
          <a:xfrm>
            <a:off x="3479606" y="4671506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Pod06</a:t>
            </a:r>
            <a:endParaRPr kumimoji="1" lang="ko-KR" altLang="en-US" sz="11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40CAFE1-1412-584F-ACDB-EA2AD3662AF1}"/>
              </a:ext>
            </a:extLst>
          </p:cNvPr>
          <p:cNvSpPr txBox="1"/>
          <p:nvPr/>
        </p:nvSpPr>
        <p:spPr>
          <a:xfrm>
            <a:off x="344488" y="1412776"/>
            <a:ext cx="4392488" cy="4320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/>
              <a:t>Inter-app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API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Communication</a:t>
            </a:r>
            <a:endParaRPr lang="en-US" sz="16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7F57A1-E414-AF49-AC39-025F660D8CE0}"/>
              </a:ext>
            </a:extLst>
          </p:cNvPr>
          <p:cNvSpPr txBox="1"/>
          <p:nvPr/>
        </p:nvSpPr>
        <p:spPr>
          <a:xfrm>
            <a:off x="649107" y="2370110"/>
            <a:ext cx="611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Pod01</a:t>
            </a:r>
            <a:endParaRPr kumimoji="1" lang="ko-KR" altLang="en-US" sz="11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29647C-E0A5-C246-8CC4-C6D2229768D7}"/>
              </a:ext>
            </a:extLst>
          </p:cNvPr>
          <p:cNvSpPr txBox="1"/>
          <p:nvPr/>
        </p:nvSpPr>
        <p:spPr>
          <a:xfrm>
            <a:off x="5169024" y="1428770"/>
            <a:ext cx="4392488" cy="4160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600" b="1"/>
            </a:lvl1pPr>
          </a:lstStyle>
          <a:p>
            <a:r>
              <a:rPr lang="en-US" dirty="0"/>
              <a:t>Direct Pod Comm. Using Headless Service</a:t>
            </a: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B4E1054-1FF3-9545-B6E2-B03A277C3A4D}"/>
              </a:ext>
            </a:extLst>
          </p:cNvPr>
          <p:cNvSpPr/>
          <p:nvPr/>
        </p:nvSpPr>
        <p:spPr>
          <a:xfrm>
            <a:off x="8293116" y="2240891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7CE3A1ED-E3F0-AB40-AB7E-B90B377826C1}"/>
              </a:ext>
            </a:extLst>
          </p:cNvPr>
          <p:cNvSpPr/>
          <p:nvPr/>
        </p:nvSpPr>
        <p:spPr>
          <a:xfrm>
            <a:off x="8293116" y="3282451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9A40A45-BDF1-8545-A09B-DC7E53C4FD96}"/>
              </a:ext>
            </a:extLst>
          </p:cNvPr>
          <p:cNvSpPr/>
          <p:nvPr/>
        </p:nvSpPr>
        <p:spPr>
          <a:xfrm>
            <a:off x="8293116" y="4293096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891E7FF6-3373-B94E-9980-16BF436B8ACD}"/>
              </a:ext>
            </a:extLst>
          </p:cNvPr>
          <p:cNvSpPr/>
          <p:nvPr/>
        </p:nvSpPr>
        <p:spPr>
          <a:xfrm>
            <a:off x="5421052" y="3284984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다이아몬드 158">
            <a:extLst>
              <a:ext uri="{FF2B5EF4-FFF2-40B4-BE49-F238E27FC236}">
                <a16:creationId xmlns:a16="http://schemas.microsoft.com/office/drawing/2014/main" id="{B34CAC02-35CA-FE4B-A56A-2B2838566963}"/>
              </a:ext>
            </a:extLst>
          </p:cNvPr>
          <p:cNvSpPr/>
          <p:nvPr/>
        </p:nvSpPr>
        <p:spPr>
          <a:xfrm>
            <a:off x="5377325" y="2024844"/>
            <a:ext cx="720000" cy="72000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12545A67-3700-CB41-B9DE-6E45929620DF}"/>
              </a:ext>
            </a:extLst>
          </p:cNvPr>
          <p:cNvGrpSpPr/>
          <p:nvPr/>
        </p:nvGrpSpPr>
        <p:grpSpPr>
          <a:xfrm>
            <a:off x="7357545" y="3521339"/>
            <a:ext cx="108012" cy="288032"/>
            <a:chOff x="4953000" y="2888940"/>
            <a:chExt cx="144016" cy="288032"/>
          </a:xfrm>
          <a:noFill/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ED9F15B-1D2A-AF4F-A2B8-F5F1B3AECAD6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BEDFBE5B-6C82-F44D-819A-F09704F62CE1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22AC6C02-5808-AD48-95DD-B5F272030AC2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64" name="꺾인 연결선[E] 163">
            <a:extLst>
              <a:ext uri="{FF2B5EF4-FFF2-40B4-BE49-F238E27FC236}">
                <a16:creationId xmlns:a16="http://schemas.microsoft.com/office/drawing/2014/main" id="{31C3256C-8DB0-D24F-99E8-E354A2DD0210}"/>
              </a:ext>
            </a:extLst>
          </p:cNvPr>
          <p:cNvCxnSpPr>
            <a:cxnSpLocks/>
            <a:endCxn id="155" idx="2"/>
          </p:cNvCxnSpPr>
          <p:nvPr/>
        </p:nvCxnSpPr>
        <p:spPr>
          <a:xfrm flipV="1">
            <a:off x="6069124" y="2564891"/>
            <a:ext cx="2223992" cy="9001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[E] 164">
            <a:extLst>
              <a:ext uri="{FF2B5EF4-FFF2-40B4-BE49-F238E27FC236}">
                <a16:creationId xmlns:a16="http://schemas.microsoft.com/office/drawing/2014/main" id="{06447C8B-E07E-CA42-B41E-B1E8F5B8BD09}"/>
              </a:ext>
            </a:extLst>
          </p:cNvPr>
          <p:cNvCxnSpPr>
            <a:cxnSpLocks/>
            <a:stCxn id="171" idx="3"/>
            <a:endCxn id="156" idx="2"/>
          </p:cNvCxnSpPr>
          <p:nvPr/>
        </p:nvCxnSpPr>
        <p:spPr>
          <a:xfrm flipV="1">
            <a:off x="6026443" y="3606451"/>
            <a:ext cx="2266673" cy="19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id="{D8CFD881-F798-BB43-B41B-AC5B829DBE1B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6033120" y="3753036"/>
            <a:ext cx="2259996" cy="864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CFFA8EE-D017-7043-BAAA-361CAD378C36}"/>
              </a:ext>
            </a:extLst>
          </p:cNvPr>
          <p:cNvSpPr txBox="1"/>
          <p:nvPr/>
        </p:nvSpPr>
        <p:spPr>
          <a:xfrm>
            <a:off x="5333980" y="2230765"/>
            <a:ext cx="801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 err="1"/>
              <a:t>kubsDNS</a:t>
            </a:r>
            <a:endParaRPr kumimoji="1" lang="ko-KR" altLang="en-US" sz="11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D7137A2-EA3B-D04D-9876-9C8D7B12A238}"/>
              </a:ext>
            </a:extLst>
          </p:cNvPr>
          <p:cNvSpPr txBox="1"/>
          <p:nvPr/>
        </p:nvSpPr>
        <p:spPr>
          <a:xfrm>
            <a:off x="8311675" y="2430315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Pod01</a:t>
            </a:r>
            <a:endParaRPr kumimoji="1" lang="ko-KR" altLang="en-US" sz="11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163E503-26AD-A54C-9EC2-3F1144A6304F}"/>
              </a:ext>
            </a:extLst>
          </p:cNvPr>
          <p:cNvSpPr txBox="1"/>
          <p:nvPr/>
        </p:nvSpPr>
        <p:spPr>
          <a:xfrm>
            <a:off x="8301372" y="3446150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Pod02</a:t>
            </a:r>
            <a:endParaRPr kumimoji="1" lang="ko-KR" altLang="en-US" sz="11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0F93DAD-4202-8746-8241-E0A96713BD05}"/>
              </a:ext>
            </a:extLst>
          </p:cNvPr>
          <p:cNvSpPr txBox="1"/>
          <p:nvPr/>
        </p:nvSpPr>
        <p:spPr>
          <a:xfrm>
            <a:off x="8330528" y="4492148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Pod03</a:t>
            </a:r>
            <a:endParaRPr kumimoji="1" lang="ko-KR" altLang="en-US" sz="11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0E66E49-1D5F-8041-82BC-3EBC1742F60E}"/>
              </a:ext>
            </a:extLst>
          </p:cNvPr>
          <p:cNvSpPr txBox="1"/>
          <p:nvPr/>
        </p:nvSpPr>
        <p:spPr>
          <a:xfrm>
            <a:off x="5457056" y="3392996"/>
            <a:ext cx="569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</a:t>
            </a:r>
            <a:endParaRPr kumimoji="1" lang="ko-KR" altLang="en-US" sz="1100" b="1" dirty="0"/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AD3236C9-2B1A-B545-B4E4-0CA76A49E281}"/>
              </a:ext>
            </a:extLst>
          </p:cNvPr>
          <p:cNvCxnSpPr>
            <a:cxnSpLocks/>
            <a:stCxn id="159" idx="2"/>
            <a:endCxn id="158" idx="0"/>
          </p:cNvCxnSpPr>
          <p:nvPr/>
        </p:nvCxnSpPr>
        <p:spPr>
          <a:xfrm>
            <a:off x="5737325" y="2744844"/>
            <a:ext cx="7727" cy="540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0BF7E33-74BD-6B41-87CD-38B5FCAC1B56}"/>
              </a:ext>
            </a:extLst>
          </p:cNvPr>
          <p:cNvSpPr txBox="1"/>
          <p:nvPr/>
        </p:nvSpPr>
        <p:spPr>
          <a:xfrm>
            <a:off x="5745088" y="2780928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Respond </a:t>
            </a:r>
          </a:p>
          <a:p>
            <a:r>
              <a:rPr kumimoji="1" lang="en-US" altLang="ko-KR" sz="1200" dirty="0"/>
              <a:t>With endpoint</a:t>
            </a:r>
            <a:endParaRPr kumimoji="1" lang="ko-KR" altLang="en-US" sz="12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8FC1FCF-B4FD-B542-9F34-1C2C06ADB658}"/>
              </a:ext>
            </a:extLst>
          </p:cNvPr>
          <p:cNvSpPr txBox="1"/>
          <p:nvPr/>
        </p:nvSpPr>
        <p:spPr>
          <a:xfrm>
            <a:off x="5925108" y="3753036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Call pods</a:t>
            </a:r>
          </a:p>
          <a:p>
            <a:r>
              <a:rPr kumimoji="1" lang="en-US" altLang="ko-KR" sz="1200" dirty="0"/>
              <a:t>directly</a:t>
            </a:r>
            <a:endParaRPr kumimoji="1" lang="ko-KR" altLang="en-US" sz="12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708BB6E-0020-C841-A414-F8479B4F939B}"/>
              </a:ext>
            </a:extLst>
          </p:cNvPr>
          <p:cNvSpPr txBox="1"/>
          <p:nvPr/>
        </p:nvSpPr>
        <p:spPr>
          <a:xfrm>
            <a:off x="1460612" y="3268626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/>
              <a:t>ClusterIP</a:t>
            </a:r>
            <a:endParaRPr kumimoji="1" lang="ko-KR" altLang="en-US" sz="11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EC36AC0-0DC3-EB4C-9FE0-37AC461F9B04}"/>
              </a:ext>
            </a:extLst>
          </p:cNvPr>
          <p:cNvSpPr txBox="1"/>
          <p:nvPr/>
        </p:nvSpPr>
        <p:spPr>
          <a:xfrm>
            <a:off x="2432720" y="3268626"/>
            <a:ext cx="63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Pod IP</a:t>
            </a:r>
            <a:endParaRPr kumimoji="1" lang="ko-KR" altLang="en-US" sz="1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27FC5FB-0974-B847-95A7-316F9B69661E}"/>
              </a:ext>
            </a:extLst>
          </p:cNvPr>
          <p:cNvSpPr txBox="1"/>
          <p:nvPr/>
        </p:nvSpPr>
        <p:spPr>
          <a:xfrm>
            <a:off x="1712640" y="4004402"/>
            <a:ext cx="1279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/>
              <a:t>ipTable</a:t>
            </a:r>
            <a:r>
              <a:rPr kumimoji="1" lang="ko-KR" altLang="en-US" sz="1100" dirty="0"/>
              <a:t> 기반</a:t>
            </a:r>
            <a:endParaRPr kumimoji="1" lang="en-US" altLang="ko-KR" sz="1100" dirty="0"/>
          </a:p>
          <a:p>
            <a:r>
              <a:rPr kumimoji="1" lang="en-US" altLang="ko-KR" sz="1100" dirty="0"/>
              <a:t>Network Routing</a:t>
            </a:r>
            <a:endParaRPr kumimoji="1" lang="ko-KR" altLang="en-US" sz="110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42DF27B-9A76-184B-A87E-4AD883E2D233}"/>
              </a:ext>
            </a:extLst>
          </p:cNvPr>
          <p:cNvSpPr txBox="1"/>
          <p:nvPr/>
        </p:nvSpPr>
        <p:spPr>
          <a:xfrm>
            <a:off x="272480" y="5337212"/>
            <a:ext cx="4284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ipTable</a:t>
            </a:r>
            <a:r>
              <a:rPr lang="ko-KR" altLang="en-US" sz="1600" dirty="0"/>
              <a:t> 기반 </a:t>
            </a:r>
            <a:r>
              <a:rPr lang="en-US" altLang="ko-KR" sz="1600" dirty="0"/>
              <a:t>Network Routing 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Fixed Cluster IP </a:t>
            </a:r>
            <a:r>
              <a:rPr lang="ko-KR" altLang="en-US" sz="1600" dirty="0"/>
              <a:t>와 </a:t>
            </a:r>
            <a:r>
              <a:rPr lang="en-US" altLang="ko-KR" sz="1600" dirty="0"/>
              <a:t>Pod IP</a:t>
            </a:r>
            <a:r>
              <a:rPr lang="ko-KR" altLang="en-US" sz="1600" dirty="0"/>
              <a:t>의 매핑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Pod IP </a:t>
            </a:r>
            <a:r>
              <a:rPr lang="ko-KR" altLang="en-US" sz="1600" dirty="0"/>
              <a:t>변동 시 </a:t>
            </a:r>
            <a:r>
              <a:rPr lang="en-US" altLang="ko-KR" sz="1600" dirty="0"/>
              <a:t>Cluster IP</a:t>
            </a:r>
            <a:r>
              <a:rPr lang="ko-KR" altLang="en-US" sz="1600" dirty="0"/>
              <a:t>에 자동 등록</a:t>
            </a:r>
            <a:endParaRPr lang="en-US" altLang="ko-KR" sz="1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520F47A-3A7F-F74F-BD96-835CE0C4BE8F}"/>
              </a:ext>
            </a:extLst>
          </p:cNvPr>
          <p:cNvSpPr txBox="1"/>
          <p:nvPr/>
        </p:nvSpPr>
        <p:spPr>
          <a:xfrm>
            <a:off x="5205028" y="5214664"/>
            <a:ext cx="45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Client Pod</a:t>
            </a:r>
            <a:r>
              <a:rPr lang="ko-KR" altLang="en-US" sz="1600" dirty="0"/>
              <a:t>각 명시적으로 </a:t>
            </a:r>
            <a:r>
              <a:rPr lang="en-US" altLang="ko-KR" sz="1600" dirty="0"/>
              <a:t>Pod01 </a:t>
            </a:r>
            <a:r>
              <a:rPr lang="ko-KR" altLang="en-US" sz="1600" dirty="0"/>
              <a:t>서비스 명으로 </a:t>
            </a:r>
            <a:r>
              <a:rPr lang="en-US" altLang="ko-KR" sz="1600" dirty="0"/>
              <a:t>Pod</a:t>
            </a:r>
            <a:r>
              <a:rPr lang="ko-KR" altLang="en-US" sz="1600" dirty="0"/>
              <a:t>를 호출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Pod01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Pod IP</a:t>
            </a:r>
            <a:r>
              <a:rPr lang="ko-KR" altLang="en-US" sz="1600" dirty="0"/>
              <a:t>는 </a:t>
            </a:r>
            <a:r>
              <a:rPr lang="en-US" altLang="ko-KR" sz="1600" dirty="0"/>
              <a:t>DNS</a:t>
            </a:r>
            <a:r>
              <a:rPr lang="ko-KR" altLang="en-US" sz="1600" dirty="0"/>
              <a:t>를 통해 검색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Stateful Pod</a:t>
            </a:r>
            <a:r>
              <a:rPr lang="ko-KR" altLang="en-US" sz="1600" dirty="0"/>
              <a:t>에 대해 명시적 </a:t>
            </a:r>
            <a:r>
              <a:rPr lang="en-US" altLang="ko-KR" sz="1600" dirty="0"/>
              <a:t>Pod </a:t>
            </a:r>
            <a:r>
              <a:rPr lang="ko-KR" altLang="en-US" sz="1600" dirty="0"/>
              <a:t>호출 시 우용</a:t>
            </a:r>
            <a:endParaRPr lang="en-US" altLang="ko-KR" sz="16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71A7D44-8F81-C147-B5FC-08A88FE75732}"/>
              </a:ext>
            </a:extLst>
          </p:cNvPr>
          <p:cNvSpPr txBox="1"/>
          <p:nvPr/>
        </p:nvSpPr>
        <p:spPr>
          <a:xfrm>
            <a:off x="645701" y="3464342"/>
            <a:ext cx="611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Pod02</a:t>
            </a:r>
            <a:endParaRPr kumimoji="1" lang="ko-KR" altLang="en-US" sz="11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38E43F0-08CD-154B-AC1A-9620866EDCE7}"/>
              </a:ext>
            </a:extLst>
          </p:cNvPr>
          <p:cNvSpPr txBox="1"/>
          <p:nvPr/>
        </p:nvSpPr>
        <p:spPr>
          <a:xfrm>
            <a:off x="631825" y="4580466"/>
            <a:ext cx="611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Pod03</a:t>
            </a:r>
            <a:endParaRPr kumimoji="1" lang="ko-KR" altLang="en-US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29B45-36B3-E24A-AC54-FF5FC6B73927}"/>
              </a:ext>
            </a:extLst>
          </p:cNvPr>
          <p:cNvSpPr txBox="1"/>
          <p:nvPr/>
        </p:nvSpPr>
        <p:spPr>
          <a:xfrm>
            <a:off x="1460612" y="1988840"/>
            <a:ext cx="1852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/>
              <a:t>Spec.type</a:t>
            </a:r>
            <a:r>
              <a:rPr kumimoji="1" lang="en-US" altLang="ko-KR" sz="1400" b="1" dirty="0"/>
              <a:t>: </a:t>
            </a:r>
            <a:r>
              <a:rPr kumimoji="1" lang="en-US" altLang="ko-KR" sz="1400" b="1" dirty="0" err="1"/>
              <a:t>clusterIP</a:t>
            </a:r>
            <a:endParaRPr kumimoji="1" lang="ko-KR" altLang="en-US" sz="1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6015A9-3545-3D41-AF68-39924F7BE6A1}"/>
              </a:ext>
            </a:extLst>
          </p:cNvPr>
          <p:cNvSpPr txBox="1"/>
          <p:nvPr/>
        </p:nvSpPr>
        <p:spPr>
          <a:xfrm>
            <a:off x="6407516" y="1879112"/>
            <a:ext cx="191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/>
              <a:t>spec.clusterIP</a:t>
            </a:r>
            <a:r>
              <a:rPr kumimoji="1" lang="en-US" altLang="ko-KR" sz="1400" b="1" dirty="0"/>
              <a:t>: None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4545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EF5882B0-F521-6045-9738-6D3EB5F388E3}"/>
              </a:ext>
            </a:extLst>
          </p:cNvPr>
          <p:cNvSpPr/>
          <p:nvPr/>
        </p:nvSpPr>
        <p:spPr>
          <a:xfrm>
            <a:off x="1817464" y="1952836"/>
            <a:ext cx="2844316" cy="3456384"/>
          </a:xfrm>
          <a:prstGeom prst="roundRect">
            <a:avLst>
              <a:gd name="adj" fmla="val 2795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223434-7817-084B-B1C7-3A3F5DCA63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dirty="0"/>
              <a:t>외부 </a:t>
            </a:r>
            <a:r>
              <a:rPr kumimoji="1" lang="en-US" altLang="ko-KR" dirty="0"/>
              <a:t>Client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Cluster </a:t>
            </a:r>
            <a:r>
              <a:rPr kumimoji="1" lang="ko-KR" altLang="en-US" dirty="0"/>
              <a:t>내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를 검색하여 호출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또는 </a:t>
            </a:r>
            <a:r>
              <a:rPr kumimoji="1" lang="en-US" altLang="ko-KR" dirty="0"/>
              <a:t>Cluster</a:t>
            </a:r>
            <a:r>
              <a:rPr kumimoji="1" lang="ko-KR" altLang="en-US" dirty="0"/>
              <a:t> 내 </a:t>
            </a:r>
            <a:r>
              <a:rPr kumimoji="1" lang="en-US" altLang="ko-KR" dirty="0"/>
              <a:t>Client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외부 서비스를 검색하여 호출하는 방식 이해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C3EDB-D3A5-524F-8E77-9952DBE883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ko-KR" altLang="en-US" dirty="0"/>
              <a:t>동작 방식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 Side Discovery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7ED087-32E7-B74C-B9E2-786EBC5011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9" name="텍스트 개체 틀 4">
            <a:extLst>
              <a:ext uri="{FF2B5EF4-FFF2-40B4-BE49-F238E27FC236}">
                <a16:creationId xmlns:a16="http://schemas.microsoft.com/office/drawing/2014/main" id="{01424294-3408-9544-8CE7-C9961E8D8DC5}"/>
              </a:ext>
            </a:extLst>
          </p:cNvPr>
          <p:cNvSpPr txBox="1">
            <a:spLocks/>
          </p:cNvSpPr>
          <p:nvPr/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4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STEP 03. </a:t>
            </a:r>
            <a:r>
              <a:rPr lang="ko-KR" altLang="en-US" dirty="0"/>
              <a:t>마이크로 서비스 별 적용 패턴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9F443D-1100-6840-B314-C386C65676D0}"/>
              </a:ext>
            </a:extLst>
          </p:cNvPr>
          <p:cNvSpPr/>
          <p:nvPr/>
        </p:nvSpPr>
        <p:spPr>
          <a:xfrm>
            <a:off x="3869159" y="2060848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Pod04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90FCBAB-CE4C-8549-92ED-9C681B5F718F}"/>
              </a:ext>
            </a:extLst>
          </p:cNvPr>
          <p:cNvSpPr/>
          <p:nvPr/>
        </p:nvSpPr>
        <p:spPr>
          <a:xfrm>
            <a:off x="3869159" y="2814554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Pod05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5E8F68-AB27-3F44-876B-259334755295}"/>
              </a:ext>
            </a:extLst>
          </p:cNvPr>
          <p:cNvSpPr/>
          <p:nvPr/>
        </p:nvSpPr>
        <p:spPr>
          <a:xfrm>
            <a:off x="3869159" y="3572944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Pod06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C4E9C6F-DE7E-EB47-96C0-D38E332D3069}"/>
              </a:ext>
            </a:extLst>
          </p:cNvPr>
          <p:cNvSpPr/>
          <p:nvPr/>
        </p:nvSpPr>
        <p:spPr>
          <a:xfrm>
            <a:off x="2501540" y="2780856"/>
            <a:ext cx="720000" cy="72000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CA401C64-FF55-A547-8B29-91B2F768076C}"/>
              </a:ext>
            </a:extLst>
          </p:cNvPr>
          <p:cNvCxnSpPr>
            <a:cxnSpLocks/>
          </p:cNvCxnSpPr>
          <p:nvPr/>
        </p:nvCxnSpPr>
        <p:spPr>
          <a:xfrm>
            <a:off x="953368" y="2404689"/>
            <a:ext cx="576795" cy="1027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307580-3C4A-7545-9300-6A4BE9FC98F8}"/>
              </a:ext>
            </a:extLst>
          </p:cNvPr>
          <p:cNvGrpSpPr/>
          <p:nvPr/>
        </p:nvGrpSpPr>
        <p:grpSpPr>
          <a:xfrm>
            <a:off x="2465536" y="2996880"/>
            <a:ext cx="108012" cy="288032"/>
            <a:chOff x="4953000" y="2888940"/>
            <a:chExt cx="144016" cy="288032"/>
          </a:xfrm>
          <a:noFill/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575205-660C-3D46-8199-C7A66D7E8FF5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1A81628-201C-E643-81A6-FE8ED4DFC4CA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1019ACB-E7AF-0848-B23C-6F7470793426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4031DC60-06DD-694F-A538-E197819F84E6}"/>
              </a:ext>
            </a:extLst>
          </p:cNvPr>
          <p:cNvCxnSpPr>
            <a:cxnSpLocks/>
          </p:cNvCxnSpPr>
          <p:nvPr/>
        </p:nvCxnSpPr>
        <p:spPr>
          <a:xfrm>
            <a:off x="953368" y="3502811"/>
            <a:ext cx="576795" cy="16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E1707A79-7FD5-C847-BEA0-58945797A890}"/>
              </a:ext>
            </a:extLst>
          </p:cNvPr>
          <p:cNvCxnSpPr>
            <a:cxnSpLocks/>
          </p:cNvCxnSpPr>
          <p:nvPr/>
        </p:nvCxnSpPr>
        <p:spPr>
          <a:xfrm flipV="1">
            <a:off x="953368" y="3576427"/>
            <a:ext cx="576795" cy="10245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9A31D8A-50FA-9B49-B05C-F5A2EF03FD20}"/>
              </a:ext>
            </a:extLst>
          </p:cNvPr>
          <p:cNvGrpSpPr/>
          <p:nvPr/>
        </p:nvGrpSpPr>
        <p:grpSpPr>
          <a:xfrm>
            <a:off x="3113608" y="2996880"/>
            <a:ext cx="108012" cy="288032"/>
            <a:chOff x="4953000" y="2888940"/>
            <a:chExt cx="144016" cy="288032"/>
          </a:xfrm>
          <a:noFill/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6068518-D6D3-FA46-B316-F26171814A9E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8C4F285-4838-F043-A2D1-6E30AF10DC17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50C9DFE-7E59-F44B-ABAC-75351C863ED4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2F1C0A88-3B61-1441-940E-6626EEB41B1D}"/>
              </a:ext>
            </a:extLst>
          </p:cNvPr>
          <p:cNvCxnSpPr>
            <a:cxnSpLocks/>
            <a:stCxn id="86" idx="6"/>
            <a:endCxn id="59" idx="2"/>
          </p:cNvCxnSpPr>
          <p:nvPr/>
        </p:nvCxnSpPr>
        <p:spPr>
          <a:xfrm flipV="1">
            <a:off x="3221620" y="2384848"/>
            <a:ext cx="647539" cy="6840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3C592523-B295-AA45-BA52-297F7CD03A10}"/>
              </a:ext>
            </a:extLst>
          </p:cNvPr>
          <p:cNvCxnSpPr>
            <a:cxnSpLocks/>
            <a:stCxn id="87" idx="6"/>
            <a:endCxn id="60" idx="2"/>
          </p:cNvCxnSpPr>
          <p:nvPr/>
        </p:nvCxnSpPr>
        <p:spPr>
          <a:xfrm flipV="1">
            <a:off x="3221620" y="3138554"/>
            <a:ext cx="647539" cy="2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C2E57A16-79FF-224A-A505-44438DB369E6}"/>
              </a:ext>
            </a:extLst>
          </p:cNvPr>
          <p:cNvCxnSpPr>
            <a:cxnSpLocks/>
            <a:stCxn id="89" idx="6"/>
            <a:endCxn id="61" idx="2"/>
          </p:cNvCxnSpPr>
          <p:nvPr/>
        </p:nvCxnSpPr>
        <p:spPr>
          <a:xfrm>
            <a:off x="3221620" y="3212904"/>
            <a:ext cx="647539" cy="6840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E7B714D-FE9F-2D4E-9353-3C0B9373DD2F}"/>
              </a:ext>
            </a:extLst>
          </p:cNvPr>
          <p:cNvSpPr txBox="1"/>
          <p:nvPr/>
        </p:nvSpPr>
        <p:spPr>
          <a:xfrm>
            <a:off x="2545267" y="2976549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40CAFE1-1412-584F-ACDB-EA2AD3662AF1}"/>
              </a:ext>
            </a:extLst>
          </p:cNvPr>
          <p:cNvSpPr txBox="1"/>
          <p:nvPr/>
        </p:nvSpPr>
        <p:spPr>
          <a:xfrm>
            <a:off x="344488" y="1412776"/>
            <a:ext cx="4392488" cy="4320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/>
              <a:t>Serving Multiple Services using Ingress</a:t>
            </a:r>
            <a:endParaRPr lang="en-US" sz="1600" b="1" dirty="0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8F6BF019-1BD2-8346-9925-C78822368C3B}"/>
              </a:ext>
            </a:extLst>
          </p:cNvPr>
          <p:cNvCxnSpPr>
            <a:cxnSpLocks/>
          </p:cNvCxnSpPr>
          <p:nvPr/>
        </p:nvCxnSpPr>
        <p:spPr>
          <a:xfrm>
            <a:off x="4880992" y="1416060"/>
            <a:ext cx="0" cy="50045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1D1DC93-44B6-C148-84A4-2CD3460F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5104" y="2168860"/>
            <a:ext cx="701383" cy="44706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13ABD9A-06D4-6742-A736-BB4BECE7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5104" y="3293012"/>
            <a:ext cx="701383" cy="44706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D76E1D4-E5CB-6847-A8F7-016379DB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957" y="4320534"/>
            <a:ext cx="701383" cy="447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5AFDB5-D317-B74A-859E-1336EBF2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32" y="3221004"/>
            <a:ext cx="636662" cy="636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25583E-BCE8-2C49-9F5F-C86B74BFCA9A}"/>
              </a:ext>
            </a:extLst>
          </p:cNvPr>
          <p:cNvSpPr txBox="1"/>
          <p:nvPr/>
        </p:nvSpPr>
        <p:spPr>
          <a:xfrm>
            <a:off x="1502574" y="3831667"/>
            <a:ext cx="677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Ingress</a:t>
            </a:r>
            <a:endParaRPr kumimoji="1"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D5D098-C350-7345-877D-71C4EF93223D}"/>
              </a:ext>
            </a:extLst>
          </p:cNvPr>
          <p:cNvSpPr txBox="1"/>
          <p:nvPr/>
        </p:nvSpPr>
        <p:spPr>
          <a:xfrm>
            <a:off x="408492" y="2536928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client01</a:t>
            </a:r>
            <a:endParaRPr kumimoji="1"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EC0D84-DEC9-C640-AF60-94334823DD0B}"/>
              </a:ext>
            </a:extLst>
          </p:cNvPr>
          <p:cNvSpPr txBox="1"/>
          <p:nvPr/>
        </p:nvSpPr>
        <p:spPr>
          <a:xfrm>
            <a:off x="389639" y="3696425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client02</a:t>
            </a:r>
            <a:endParaRPr kumimoji="1"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390A36-85EA-5F4E-A146-BDCCB4162EE6}"/>
              </a:ext>
            </a:extLst>
          </p:cNvPr>
          <p:cNvSpPr txBox="1"/>
          <p:nvPr/>
        </p:nvSpPr>
        <p:spPr>
          <a:xfrm>
            <a:off x="389639" y="4742800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client03</a:t>
            </a:r>
            <a:endParaRPr kumimoji="1" lang="ko-KR" altLang="en-US" sz="12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EFDD25A-8317-5040-BECB-A3D2EAA02F34}"/>
              </a:ext>
            </a:extLst>
          </p:cNvPr>
          <p:cNvSpPr/>
          <p:nvPr/>
        </p:nvSpPr>
        <p:spPr>
          <a:xfrm>
            <a:off x="3869159" y="4329172"/>
            <a:ext cx="648000" cy="64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>
                <a:solidFill>
                  <a:schemeClr val="tx1"/>
                </a:solidFill>
              </a:rPr>
              <a:t>Pod04</a:t>
            </a:r>
            <a:endParaRPr kumimoji="1"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C8AB4C3C-5509-BB4C-9CE1-0A37E42DE1CB}"/>
              </a:ext>
            </a:extLst>
          </p:cNvPr>
          <p:cNvSpPr/>
          <p:nvPr/>
        </p:nvSpPr>
        <p:spPr>
          <a:xfrm>
            <a:off x="2540812" y="4545204"/>
            <a:ext cx="720000" cy="72000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5C2986F-7BCB-5A40-A7D7-75462E5025DF}"/>
              </a:ext>
            </a:extLst>
          </p:cNvPr>
          <p:cNvGrpSpPr/>
          <p:nvPr/>
        </p:nvGrpSpPr>
        <p:grpSpPr>
          <a:xfrm>
            <a:off x="2465536" y="5265204"/>
            <a:ext cx="108012" cy="288032"/>
            <a:chOff x="4953000" y="2888940"/>
            <a:chExt cx="144016" cy="288032"/>
          </a:xfrm>
          <a:noFill/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903A1E6-379F-5448-95C9-BB914900390F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5467499-7311-1140-A35C-E2C46291CFDA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A234588-9CED-914C-B110-02C222A421FB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210A1E2D-BBF4-274E-A3E0-A1C7ACEEE9E2}"/>
              </a:ext>
            </a:extLst>
          </p:cNvPr>
          <p:cNvCxnSpPr>
            <a:cxnSpLocks/>
            <a:stCxn id="78" idx="3"/>
            <a:endCxn id="74" idx="2"/>
          </p:cNvCxnSpPr>
          <p:nvPr/>
        </p:nvCxnSpPr>
        <p:spPr>
          <a:xfrm flipV="1">
            <a:off x="3260812" y="4653172"/>
            <a:ext cx="608347" cy="2520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6D7E07D-DA0C-0E47-ACB9-0183E2A3951D}"/>
              </a:ext>
            </a:extLst>
          </p:cNvPr>
          <p:cNvSpPr txBox="1"/>
          <p:nvPr/>
        </p:nvSpPr>
        <p:spPr>
          <a:xfrm>
            <a:off x="2540732" y="4761148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6C98C1AE-3B24-C246-B03E-1707780B0F25}"/>
              </a:ext>
            </a:extLst>
          </p:cNvPr>
          <p:cNvCxnSpPr>
            <a:cxnSpLocks/>
            <a:stCxn id="7" idx="3"/>
            <a:endCxn id="94" idx="1"/>
          </p:cNvCxnSpPr>
          <p:nvPr/>
        </p:nvCxnSpPr>
        <p:spPr>
          <a:xfrm flipV="1">
            <a:off x="2166094" y="3107354"/>
            <a:ext cx="379173" cy="4319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08BD697F-E673-4741-8FA5-1F27F022B1B0}"/>
              </a:ext>
            </a:extLst>
          </p:cNvPr>
          <p:cNvCxnSpPr>
            <a:cxnSpLocks/>
            <a:stCxn id="7" idx="3"/>
            <a:endCxn id="78" idx="1"/>
          </p:cNvCxnSpPr>
          <p:nvPr/>
        </p:nvCxnSpPr>
        <p:spPr>
          <a:xfrm>
            <a:off x="2166094" y="3539335"/>
            <a:ext cx="374718" cy="13658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타원 165">
            <a:extLst>
              <a:ext uri="{FF2B5EF4-FFF2-40B4-BE49-F238E27FC236}">
                <a16:creationId xmlns:a16="http://schemas.microsoft.com/office/drawing/2014/main" id="{35060B8F-F16B-654E-B0EA-2194298F0F56}"/>
              </a:ext>
            </a:extLst>
          </p:cNvPr>
          <p:cNvSpPr/>
          <p:nvPr/>
        </p:nvSpPr>
        <p:spPr>
          <a:xfrm>
            <a:off x="5709084" y="2348880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350EB55-AC2C-6B47-9116-B64D29890F1B}"/>
              </a:ext>
            </a:extLst>
          </p:cNvPr>
          <p:cNvSpPr/>
          <p:nvPr/>
        </p:nvSpPr>
        <p:spPr>
          <a:xfrm>
            <a:off x="5709084" y="3447002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328BE5-DCDD-8649-9F99-B2CADB689915}"/>
              </a:ext>
            </a:extLst>
          </p:cNvPr>
          <p:cNvSpPr/>
          <p:nvPr/>
        </p:nvSpPr>
        <p:spPr>
          <a:xfrm>
            <a:off x="5709084" y="4545124"/>
            <a:ext cx="648000" cy="648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6E93372A-1555-3641-B4C5-3588CCE4E924}"/>
              </a:ext>
            </a:extLst>
          </p:cNvPr>
          <p:cNvSpPr/>
          <p:nvPr/>
        </p:nvSpPr>
        <p:spPr>
          <a:xfrm>
            <a:off x="6969883" y="3412570"/>
            <a:ext cx="720000" cy="720000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0" name="꺾인 연결선[E] 169">
            <a:extLst>
              <a:ext uri="{FF2B5EF4-FFF2-40B4-BE49-F238E27FC236}">
                <a16:creationId xmlns:a16="http://schemas.microsoft.com/office/drawing/2014/main" id="{07ED4D45-C77A-1A46-B8F5-8B6D02CA402C}"/>
              </a:ext>
            </a:extLst>
          </p:cNvPr>
          <p:cNvCxnSpPr>
            <a:cxnSpLocks/>
            <a:stCxn id="166" idx="6"/>
            <a:endCxn id="172" idx="2"/>
          </p:cNvCxnSpPr>
          <p:nvPr/>
        </p:nvCxnSpPr>
        <p:spPr>
          <a:xfrm>
            <a:off x="6357084" y="2672880"/>
            <a:ext cx="576795" cy="1027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CAF96FFF-890E-3B45-A55B-1CFD15A52DD9}"/>
              </a:ext>
            </a:extLst>
          </p:cNvPr>
          <p:cNvGrpSpPr/>
          <p:nvPr/>
        </p:nvGrpSpPr>
        <p:grpSpPr>
          <a:xfrm>
            <a:off x="6933879" y="3628594"/>
            <a:ext cx="108012" cy="288032"/>
            <a:chOff x="4953000" y="2888940"/>
            <a:chExt cx="144016" cy="288032"/>
          </a:xfrm>
          <a:noFill/>
        </p:grpSpPr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93A940FB-951E-2A41-A5D4-AADB7452EE91}"/>
                </a:ext>
              </a:extLst>
            </p:cNvPr>
            <p:cNvSpPr/>
            <p:nvPr/>
          </p:nvSpPr>
          <p:spPr>
            <a:xfrm>
              <a:off x="4953000" y="2888940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6778A6B8-F664-F544-8A39-A6EB93DE2B4D}"/>
                </a:ext>
              </a:extLst>
            </p:cNvPr>
            <p:cNvSpPr/>
            <p:nvPr/>
          </p:nvSpPr>
          <p:spPr>
            <a:xfrm>
              <a:off x="4953000" y="2960948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F4646661-B429-8C40-A702-53FEA82F3E8F}"/>
                </a:ext>
              </a:extLst>
            </p:cNvPr>
            <p:cNvSpPr/>
            <p:nvPr/>
          </p:nvSpPr>
          <p:spPr>
            <a:xfrm>
              <a:off x="4953000" y="303295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75" name="꺾인 연결선[E] 174">
            <a:extLst>
              <a:ext uri="{FF2B5EF4-FFF2-40B4-BE49-F238E27FC236}">
                <a16:creationId xmlns:a16="http://schemas.microsoft.com/office/drawing/2014/main" id="{D7222A7C-2B41-DD46-8E0A-B2587A81D84B}"/>
              </a:ext>
            </a:extLst>
          </p:cNvPr>
          <p:cNvCxnSpPr>
            <a:cxnSpLocks/>
            <a:stCxn id="167" idx="6"/>
            <a:endCxn id="173" idx="2"/>
          </p:cNvCxnSpPr>
          <p:nvPr/>
        </p:nvCxnSpPr>
        <p:spPr>
          <a:xfrm>
            <a:off x="6357084" y="3771002"/>
            <a:ext cx="576795" cy="16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>
            <a:extLst>
              <a:ext uri="{FF2B5EF4-FFF2-40B4-BE49-F238E27FC236}">
                <a16:creationId xmlns:a16="http://schemas.microsoft.com/office/drawing/2014/main" id="{341D5769-508F-6B4D-A4A3-C2861E52907E}"/>
              </a:ext>
            </a:extLst>
          </p:cNvPr>
          <p:cNvCxnSpPr>
            <a:cxnSpLocks/>
            <a:stCxn id="168" idx="6"/>
            <a:endCxn id="174" idx="2"/>
          </p:cNvCxnSpPr>
          <p:nvPr/>
        </p:nvCxnSpPr>
        <p:spPr>
          <a:xfrm flipV="1">
            <a:off x="6357084" y="3844618"/>
            <a:ext cx="576795" cy="10245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63D13E28-D06A-7548-A5F6-DC7C2D0959D2}"/>
              </a:ext>
            </a:extLst>
          </p:cNvPr>
          <p:cNvSpPr txBox="1"/>
          <p:nvPr/>
        </p:nvSpPr>
        <p:spPr>
          <a:xfrm>
            <a:off x="7013610" y="3608263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service</a:t>
            </a:r>
            <a:endParaRPr kumimoji="1" lang="ko-KR" altLang="en-US" sz="1100" b="1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D26FA1-2548-FC40-9CA2-227D852C86BB}"/>
              </a:ext>
            </a:extLst>
          </p:cNvPr>
          <p:cNvSpPr txBox="1"/>
          <p:nvPr/>
        </p:nvSpPr>
        <p:spPr>
          <a:xfrm>
            <a:off x="5724249" y="3537012"/>
            <a:ext cx="611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Pod02</a:t>
            </a:r>
            <a:endParaRPr kumimoji="1" lang="ko-KR" altLang="en-US" sz="1100" b="1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DB60C83-C3AF-A94C-8662-BF9DE959009D}"/>
              </a:ext>
            </a:extLst>
          </p:cNvPr>
          <p:cNvSpPr txBox="1"/>
          <p:nvPr/>
        </p:nvSpPr>
        <p:spPr>
          <a:xfrm>
            <a:off x="5709084" y="4617132"/>
            <a:ext cx="611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Pod03</a:t>
            </a:r>
            <a:endParaRPr kumimoji="1" lang="ko-KR" altLang="en-US" sz="1100" b="1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FC1A0C7-DBA4-0648-B6EF-6604BCE32C52}"/>
              </a:ext>
            </a:extLst>
          </p:cNvPr>
          <p:cNvSpPr txBox="1"/>
          <p:nvPr/>
        </p:nvSpPr>
        <p:spPr>
          <a:xfrm>
            <a:off x="5169024" y="1428770"/>
            <a:ext cx="4392488" cy="4160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600" b="1"/>
            </a:lvl1pPr>
          </a:lstStyle>
          <a:p>
            <a:r>
              <a:rPr lang="en-US" dirty="0"/>
              <a:t>Connecting to Outside Resources</a:t>
            </a:r>
          </a:p>
        </p:txBody>
      </p: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EDFCF6CD-C3D5-1A49-B384-4F4FE29FDBE7}"/>
              </a:ext>
            </a:extLst>
          </p:cNvPr>
          <p:cNvSpPr/>
          <p:nvPr/>
        </p:nvSpPr>
        <p:spPr>
          <a:xfrm>
            <a:off x="5277036" y="2060848"/>
            <a:ext cx="2664296" cy="3276364"/>
          </a:xfrm>
          <a:prstGeom prst="roundRect">
            <a:avLst>
              <a:gd name="adj" fmla="val 5446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B1C31DE-3614-084B-AB33-EF75F2DD8682}"/>
              </a:ext>
            </a:extLst>
          </p:cNvPr>
          <p:cNvGrpSpPr/>
          <p:nvPr/>
        </p:nvGrpSpPr>
        <p:grpSpPr>
          <a:xfrm>
            <a:off x="5241032" y="1916832"/>
            <a:ext cx="1296144" cy="360598"/>
            <a:chOff x="4983144" y="2457450"/>
            <a:chExt cx="1296144" cy="360598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D2839FA-DC3B-C04D-A06C-30D1BFA55549}"/>
                </a:ext>
              </a:extLst>
            </p:cNvPr>
            <p:cNvSpPr txBox="1"/>
            <p:nvPr/>
          </p:nvSpPr>
          <p:spPr>
            <a:xfrm>
              <a:off x="4983144" y="2457450"/>
              <a:ext cx="1296144" cy="3605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r"/>
              <a:r>
                <a:rPr kumimoji="1" lang="en-US" altLang="ko-KR" sz="1200" b="1" dirty="0"/>
                <a:t>K8s Cluster</a:t>
              </a:r>
              <a:endParaRPr kumimoji="1" lang="ko-KR" altLang="en-US" sz="1200" b="1" dirty="0"/>
            </a:p>
          </p:txBody>
        </p: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F3534AE6-371D-6749-A24B-F0C76D10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039244" y="2499871"/>
              <a:ext cx="296686" cy="288032"/>
            </a:xfrm>
            <a:prstGeom prst="rect">
              <a:avLst/>
            </a:prstGeom>
          </p:spPr>
        </p:pic>
      </p:grpSp>
      <p:pic>
        <p:nvPicPr>
          <p:cNvPr id="185" name="그림 184">
            <a:extLst>
              <a:ext uri="{FF2B5EF4-FFF2-40B4-BE49-F238E27FC236}">
                <a16:creationId xmlns:a16="http://schemas.microsoft.com/office/drawing/2014/main" id="{C946B078-0472-D44A-8600-A69F1EF97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392" y="3212976"/>
            <a:ext cx="1032706" cy="1032706"/>
          </a:xfrm>
          <a:prstGeom prst="rect">
            <a:avLst/>
          </a:prstGeom>
        </p:spPr>
      </p:pic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9B95702-CB8D-D64D-A744-E4A9D27DCA23}"/>
              </a:ext>
            </a:extLst>
          </p:cNvPr>
          <p:cNvCxnSpPr>
            <a:cxnSpLocks/>
            <a:stCxn id="177" idx="3"/>
            <a:endCxn id="185" idx="1"/>
          </p:cNvCxnSpPr>
          <p:nvPr/>
        </p:nvCxnSpPr>
        <p:spPr>
          <a:xfrm flipV="1">
            <a:off x="7656735" y="3729329"/>
            <a:ext cx="824657" cy="9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FC8BA2E-35F4-FB4E-8826-EB9CB7708BE4}"/>
              </a:ext>
            </a:extLst>
          </p:cNvPr>
          <p:cNvSpPr txBox="1"/>
          <p:nvPr/>
        </p:nvSpPr>
        <p:spPr>
          <a:xfrm>
            <a:off x="5745088" y="2420888"/>
            <a:ext cx="611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 dirty="0"/>
              <a:t>Client</a:t>
            </a:r>
          </a:p>
          <a:p>
            <a:pPr algn="ctr"/>
            <a:r>
              <a:rPr kumimoji="1" lang="en-US" altLang="ko-KR" sz="1100" b="1" dirty="0"/>
              <a:t>Pod01</a:t>
            </a:r>
            <a:endParaRPr kumimoji="1" lang="ko-KR" altLang="en-US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3EE30-73BE-6446-BC78-3A492071F573}"/>
              </a:ext>
            </a:extLst>
          </p:cNvPr>
          <p:cNvSpPr txBox="1"/>
          <p:nvPr/>
        </p:nvSpPr>
        <p:spPr>
          <a:xfrm>
            <a:off x="3980892" y="497717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8617D46-EA92-8540-83FE-BA094B019579}"/>
              </a:ext>
            </a:extLst>
          </p:cNvPr>
          <p:cNvSpPr txBox="1"/>
          <p:nvPr/>
        </p:nvSpPr>
        <p:spPr>
          <a:xfrm>
            <a:off x="272480" y="5543204"/>
            <a:ext cx="4284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ko-KR" altLang="en-US" sz="1600" dirty="0"/>
              <a:t>외부 </a:t>
            </a:r>
            <a:r>
              <a:rPr lang="en-US" altLang="ko-KR" sz="1600" dirty="0"/>
              <a:t>URL</a:t>
            </a:r>
            <a:r>
              <a:rPr lang="ko-KR" altLang="en-US" sz="1600" dirty="0"/>
              <a:t>을 통해 서비스 호출 시 </a:t>
            </a:r>
            <a:r>
              <a:rPr lang="en-US" altLang="ko-KR" sz="1600" dirty="0"/>
              <a:t>ingress</a:t>
            </a:r>
            <a:r>
              <a:rPr lang="ko-KR" altLang="en-US" sz="1600" dirty="0"/>
              <a:t>는 내부 </a:t>
            </a:r>
            <a:r>
              <a:rPr lang="en-US" altLang="ko-KR" sz="1600" dirty="0"/>
              <a:t>service </a:t>
            </a:r>
            <a:r>
              <a:rPr lang="ko-KR" altLang="en-US" sz="1600" dirty="0"/>
              <a:t>로 라우팅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Service</a:t>
            </a:r>
            <a:r>
              <a:rPr lang="ko-KR" altLang="en-US" sz="1600" dirty="0"/>
              <a:t>는 대응되는 </a:t>
            </a:r>
            <a:r>
              <a:rPr lang="ko-KR" altLang="en-US" sz="1600" dirty="0" err="1"/>
              <a:t>한개</a:t>
            </a:r>
            <a:r>
              <a:rPr lang="ko-KR" altLang="en-US" sz="1600" dirty="0"/>
              <a:t> 이상의 </a:t>
            </a:r>
            <a:r>
              <a:rPr lang="en-US" altLang="ko-KR" sz="1600" dirty="0"/>
              <a:t>End-point</a:t>
            </a:r>
            <a:r>
              <a:rPr lang="ko-KR" altLang="en-US" sz="1600" dirty="0"/>
              <a:t>를 검색하여 </a:t>
            </a:r>
            <a:r>
              <a:rPr lang="en-US" altLang="ko-KR" sz="1600" dirty="0"/>
              <a:t>Ingress</a:t>
            </a:r>
            <a:r>
              <a:rPr lang="ko-KR" altLang="en-US" sz="1600" dirty="0"/>
              <a:t>에서 직접 </a:t>
            </a:r>
            <a:r>
              <a:rPr lang="en-US" altLang="ko-KR" sz="1600" dirty="0"/>
              <a:t>Pod</a:t>
            </a:r>
            <a:r>
              <a:rPr lang="ko-KR" altLang="en-US" sz="1600" dirty="0"/>
              <a:t> 호출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ADF1E57-3881-5442-BEDB-5D08A5566A28}"/>
              </a:ext>
            </a:extLst>
          </p:cNvPr>
          <p:cNvSpPr txBox="1"/>
          <p:nvPr/>
        </p:nvSpPr>
        <p:spPr>
          <a:xfrm>
            <a:off x="5025008" y="5520873"/>
            <a:ext cx="4284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Pod</a:t>
            </a:r>
            <a:r>
              <a:rPr lang="ko-KR" altLang="en-US" sz="1600" dirty="0"/>
              <a:t>에서 서비스 호출 시 등록되어 있는 외부 서비스의 </a:t>
            </a:r>
            <a:r>
              <a:rPr lang="en-US" altLang="ko-KR" sz="1600" dirty="0"/>
              <a:t>End-point</a:t>
            </a:r>
            <a:r>
              <a:rPr lang="ko-KR" altLang="en-US" sz="1600" dirty="0"/>
              <a:t>를 라우팅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US" altLang="ko-KR" sz="1600" dirty="0"/>
              <a:t>Pod</a:t>
            </a:r>
            <a:r>
              <a:rPr lang="ko-KR" altLang="en-US" sz="1600" dirty="0"/>
              <a:t> 호출 서비스와 외부 서비스 간 느슨한 호출 관계 구성 시 유용</a:t>
            </a:r>
            <a:endParaRPr lang="en-US" altLang="ko-KR" sz="1600" dirty="0"/>
          </a:p>
          <a:p>
            <a:pPr marL="139700" indent="-13970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D60BF9C-0379-284D-83C3-28CE700FA813}"/>
              </a:ext>
            </a:extLst>
          </p:cNvPr>
          <p:cNvSpPr txBox="1"/>
          <p:nvPr/>
        </p:nvSpPr>
        <p:spPr>
          <a:xfrm>
            <a:off x="6645188" y="4113076"/>
            <a:ext cx="770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clusterIP</a:t>
            </a:r>
            <a:endParaRPr kumimoji="1" lang="ko-KR" altLang="en-US" sz="12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F81E2BF-73F7-704D-B0A4-EF46A09FEB07}"/>
              </a:ext>
            </a:extLst>
          </p:cNvPr>
          <p:cNvSpPr txBox="1"/>
          <p:nvPr/>
        </p:nvSpPr>
        <p:spPr>
          <a:xfrm>
            <a:off x="7334855" y="4113076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endpoint1</a:t>
            </a:r>
            <a:endParaRPr kumimoji="1" lang="ko-KR" altLang="en-US" sz="12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DDBCF36-68F1-7343-9C05-D5168B55A2EB}"/>
              </a:ext>
            </a:extLst>
          </p:cNvPr>
          <p:cNvSpPr txBox="1"/>
          <p:nvPr/>
        </p:nvSpPr>
        <p:spPr>
          <a:xfrm>
            <a:off x="7334855" y="4301612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endpoint2</a:t>
            </a:r>
            <a:endParaRPr kumimoji="1"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EF2AF-6306-7F4E-8F02-A1E87A907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220" y="4581128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3570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111782</TotalTime>
  <Words>13575</Words>
  <Application>Microsoft Macintosh PowerPoint</Application>
  <PresentationFormat>A4 Paper (210x297 mm)</PresentationFormat>
  <Paragraphs>2340</Paragraphs>
  <Slides>107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6" baseType="lpstr">
      <vt:lpstr> Source Code Pro</vt:lpstr>
      <vt:lpstr>KoPub돋움체 Medium</vt:lpstr>
      <vt:lpstr>맑은 고딕</vt:lpstr>
      <vt:lpstr>Noto Sans CJK JP Bold</vt:lpstr>
      <vt:lpstr>Noto Sans CJK KR Black</vt:lpstr>
      <vt:lpstr>Noto Sans CJK KR Bold</vt:lpstr>
      <vt:lpstr>Noto Sans CJK KR Medium</vt:lpstr>
      <vt:lpstr>Noto Sans CJK TC Black</vt:lpstr>
      <vt:lpstr>Arial</vt:lpstr>
      <vt:lpstr>Calibri</vt:lpstr>
      <vt:lpstr>Consolas</vt:lpstr>
      <vt:lpstr>Menlo</vt:lpstr>
      <vt:lpstr>Noto Sans</vt:lpstr>
      <vt:lpstr>Segoe UI</vt:lpstr>
      <vt:lpstr>Tahoma</vt:lpstr>
      <vt:lpstr>Times New Roman</vt:lpstr>
      <vt:lpstr>Wingdings</vt:lpstr>
      <vt:lpstr>디자인 사용 지정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lastModifiedBy>Microsoft Office User</cp:lastModifiedBy>
  <cp:revision>3937</cp:revision>
  <cp:lastPrinted>2018-06-25T01:26:59Z</cp:lastPrinted>
  <dcterms:created xsi:type="dcterms:W3CDTF">2014-06-18T01:41:41Z</dcterms:created>
  <dcterms:modified xsi:type="dcterms:W3CDTF">2021-02-17T08:16:16Z</dcterms:modified>
</cp:coreProperties>
</file>